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9" r:id="rId4"/>
  </p:sldMasterIdLst>
  <p:notesMasterIdLst>
    <p:notesMasterId r:id="rId39"/>
  </p:notesMasterIdLst>
  <p:handoutMasterIdLst>
    <p:handoutMasterId r:id="rId40"/>
  </p:handoutMasterIdLst>
  <p:sldIdLst>
    <p:sldId id="256" r:id="rId5"/>
    <p:sldId id="300" r:id="rId6"/>
    <p:sldId id="263" r:id="rId7"/>
    <p:sldId id="264" r:id="rId8"/>
    <p:sldId id="258" r:id="rId9"/>
    <p:sldId id="315" r:id="rId10"/>
    <p:sldId id="301" r:id="rId11"/>
    <p:sldId id="259" r:id="rId12"/>
    <p:sldId id="272" r:id="rId13"/>
    <p:sldId id="351" r:id="rId14"/>
    <p:sldId id="316" r:id="rId15"/>
    <p:sldId id="356" r:id="rId16"/>
    <p:sldId id="317" r:id="rId17"/>
    <p:sldId id="303" r:id="rId18"/>
    <p:sldId id="302" r:id="rId19"/>
    <p:sldId id="260" r:id="rId20"/>
    <p:sldId id="271" r:id="rId21"/>
    <p:sldId id="276" r:id="rId22"/>
    <p:sldId id="321" r:id="rId23"/>
    <p:sldId id="304" r:id="rId24"/>
    <p:sldId id="261" r:id="rId25"/>
    <p:sldId id="308" r:id="rId26"/>
    <p:sldId id="309" r:id="rId27"/>
    <p:sldId id="363" r:id="rId28"/>
    <p:sldId id="362" r:id="rId29"/>
    <p:sldId id="339" r:id="rId30"/>
    <p:sldId id="335" r:id="rId31"/>
    <p:sldId id="305" r:id="rId32"/>
    <p:sldId id="311" r:id="rId33"/>
    <p:sldId id="313" r:id="rId34"/>
    <p:sldId id="262" r:id="rId35"/>
    <p:sldId id="332" r:id="rId36"/>
    <p:sldId id="327" r:id="rId37"/>
    <p:sldId id="33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Galipeau" initials="L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FF40FF"/>
    <a:srgbClr val="528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3"/>
    <p:restoredTop sz="50728"/>
  </p:normalViewPr>
  <p:slideViewPr>
    <p:cSldViewPr snapToGrid="0">
      <p:cViewPr varScale="1">
        <p:scale>
          <a:sx n="37" d="100"/>
          <a:sy n="37" d="100"/>
        </p:scale>
        <p:origin x="219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05T07:29:41.041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AC029-7572-E349-9C39-3FC065EBF68D}" type="doc">
      <dgm:prSet loTypeId="urn:microsoft.com/office/officeart/2005/8/layout/cycle7" loCatId="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96BA6006-71CA-C241-8676-2C39F08D4143}">
      <dgm:prSet phldrT="[Texte]" custT="1"/>
      <dgm:spPr/>
      <dgm:t>
        <a:bodyPr/>
        <a:lstStyle/>
        <a:p>
          <a:r>
            <a:rPr lang="fr-FR" sz="2400" b="1">
              <a:latin typeface="Arial" panose="020B0604020202020204" pitchFamily="34" charset="0"/>
              <a:cs typeface="Arial" panose="020B0604020202020204" pitchFamily="34" charset="0"/>
            </a:rPr>
            <a:t>Amélioration du français écrit</a:t>
          </a:r>
        </a:p>
      </dgm:t>
    </dgm:pt>
    <dgm:pt modelId="{BA941F7E-2F68-B34F-9CF2-4D80AE3AD668}" type="parTrans" cxnId="{4DB46799-D84A-4A44-B580-899E6E4C0629}">
      <dgm:prSet/>
      <dgm:spPr/>
      <dgm:t>
        <a:bodyPr/>
        <a:lstStyle/>
        <a:p>
          <a:endParaRPr lang="fr-FR"/>
        </a:p>
      </dgm:t>
    </dgm:pt>
    <dgm:pt modelId="{AF43A6D0-FDCC-584F-A557-F8FDD1E5F9D2}" type="sibTrans" cxnId="{4DB46799-D84A-4A44-B580-899E6E4C0629}">
      <dgm:prSet/>
      <dgm:spPr>
        <a:solidFill>
          <a:schemeClr val="accent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fr-FR"/>
        </a:p>
      </dgm:t>
    </dgm:pt>
    <dgm:pt modelId="{F0929654-4214-3246-99B0-E5B90B491F4A}">
      <dgm:prSet phldrT="[Texte]" custT="1"/>
      <dgm:spPr>
        <a:solidFill>
          <a:schemeClr val="accent1">
            <a:shade val="80000"/>
            <a:hueOff val="-11"/>
            <a:satOff val="1660"/>
            <a:lumOff val="2534"/>
            <a:alpha val="92000"/>
          </a:schemeClr>
        </a:solidFill>
      </dgm:spPr>
      <dgm:t>
        <a:bodyPr/>
        <a:lstStyle/>
        <a:p>
          <a:r>
            <a:rPr lang="fr-FR" sz="2400" b="1"/>
            <a:t>9 lignes directrices</a:t>
          </a:r>
        </a:p>
      </dgm:t>
    </dgm:pt>
    <dgm:pt modelId="{18B19BF4-D795-A54C-8A6C-096E705AE24B}" type="parTrans" cxnId="{3F77E4F0-AC8A-D54D-9AAE-1F00A71E55F2}">
      <dgm:prSet/>
      <dgm:spPr/>
      <dgm:t>
        <a:bodyPr/>
        <a:lstStyle/>
        <a:p>
          <a:endParaRPr lang="fr-FR"/>
        </a:p>
      </dgm:t>
    </dgm:pt>
    <dgm:pt modelId="{6412E5D1-6D21-134F-938F-E56679F3B74D}" type="sibTrans" cxnId="{3F77E4F0-AC8A-D54D-9AAE-1F00A71E55F2}">
      <dgm:prSet/>
      <dgm:spPr>
        <a:solidFill>
          <a:schemeClr val="accent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fr-FR"/>
        </a:p>
      </dgm:t>
    </dgm:pt>
    <dgm:pt modelId="{1FC56A65-9791-8847-BA1A-827D07E57A3D}">
      <dgm:prSet phldrT="[Texte]" custT="1"/>
      <dgm:spPr>
        <a:solidFill>
          <a:schemeClr val="accent1">
            <a:shade val="80000"/>
            <a:hueOff val="-22"/>
            <a:satOff val="3320"/>
            <a:lumOff val="5067"/>
            <a:alpha val="87000"/>
          </a:schemeClr>
        </a:solidFill>
      </dgm:spPr>
      <dgm:t>
        <a:bodyPr/>
        <a:lstStyle/>
        <a:p>
          <a:r>
            <a:rPr lang="fr-FR" sz="2400" b="1"/>
            <a:t>Appréciation des outils et stratégies CUA </a:t>
          </a:r>
          <a:endParaRPr lang="fr-FR" sz="1200" b="1"/>
        </a:p>
      </dgm:t>
    </dgm:pt>
    <dgm:pt modelId="{F352678D-6D73-5547-859B-054334E46B65}" type="parTrans" cxnId="{F6BF8EA8-C2F3-4443-8F34-F8E4E3766102}">
      <dgm:prSet/>
      <dgm:spPr/>
      <dgm:t>
        <a:bodyPr/>
        <a:lstStyle/>
        <a:p>
          <a:endParaRPr lang="fr-FR"/>
        </a:p>
      </dgm:t>
    </dgm:pt>
    <dgm:pt modelId="{FD45FC06-DE66-2A4F-951D-9AE9CF2CDBE4}" type="sibTrans" cxnId="{F6BF8EA8-C2F3-4443-8F34-F8E4E3766102}">
      <dgm:prSet/>
      <dgm:spPr>
        <a:solidFill>
          <a:schemeClr val="accent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fr-FR">
            <a:solidFill>
              <a:srgbClr val="00B050"/>
            </a:solidFill>
          </a:endParaRPr>
        </a:p>
      </dgm:t>
    </dgm:pt>
    <dgm:pt modelId="{1A464F5F-11AA-9B44-92AA-DC06E37C3F5C}" type="pres">
      <dgm:prSet presAssocID="{B81AC029-7572-E349-9C39-3FC065EBF68D}" presName="Name0" presStyleCnt="0">
        <dgm:presLayoutVars>
          <dgm:dir/>
          <dgm:resizeHandles val="exact"/>
        </dgm:presLayoutVars>
      </dgm:prSet>
      <dgm:spPr/>
    </dgm:pt>
    <dgm:pt modelId="{AC69C9B3-3043-DD4C-88EA-245766C87A59}" type="pres">
      <dgm:prSet presAssocID="{96BA6006-71CA-C241-8676-2C39F08D4143}" presName="node" presStyleLbl="node1" presStyleIdx="0" presStyleCnt="3" custScaleX="122843" custScaleY="133097">
        <dgm:presLayoutVars>
          <dgm:bulletEnabled val="1"/>
        </dgm:presLayoutVars>
      </dgm:prSet>
      <dgm:spPr/>
    </dgm:pt>
    <dgm:pt modelId="{5376BA3A-6C36-6A46-AE2F-D35F66F4BE63}" type="pres">
      <dgm:prSet presAssocID="{AF43A6D0-FDCC-584F-A557-F8FDD1E5F9D2}" presName="sibTrans" presStyleLbl="sibTrans2D1" presStyleIdx="0" presStyleCnt="3"/>
      <dgm:spPr/>
    </dgm:pt>
    <dgm:pt modelId="{4B2235FD-785D-9547-9704-A746D3EBF09A}" type="pres">
      <dgm:prSet presAssocID="{AF43A6D0-FDCC-584F-A557-F8FDD1E5F9D2}" presName="connectorText" presStyleLbl="sibTrans2D1" presStyleIdx="0" presStyleCnt="3"/>
      <dgm:spPr/>
    </dgm:pt>
    <dgm:pt modelId="{ABCA1419-C30D-724B-B659-C463DB5E54C3}" type="pres">
      <dgm:prSet presAssocID="{F0929654-4214-3246-99B0-E5B90B491F4A}" presName="node" presStyleLbl="node1" presStyleIdx="1" presStyleCnt="3" custScaleX="97408" custScaleY="137594">
        <dgm:presLayoutVars>
          <dgm:bulletEnabled val="1"/>
        </dgm:presLayoutVars>
      </dgm:prSet>
      <dgm:spPr/>
    </dgm:pt>
    <dgm:pt modelId="{19D7DB90-7D07-3E45-85FD-F369F4CDB7ED}" type="pres">
      <dgm:prSet presAssocID="{6412E5D1-6D21-134F-938F-E56679F3B74D}" presName="sibTrans" presStyleLbl="sibTrans2D1" presStyleIdx="1" presStyleCnt="3"/>
      <dgm:spPr/>
    </dgm:pt>
    <dgm:pt modelId="{2AB409F9-85DD-2B44-8EC0-70BE1187A9A8}" type="pres">
      <dgm:prSet presAssocID="{6412E5D1-6D21-134F-938F-E56679F3B74D}" presName="connectorText" presStyleLbl="sibTrans2D1" presStyleIdx="1" presStyleCnt="3"/>
      <dgm:spPr/>
    </dgm:pt>
    <dgm:pt modelId="{A7A61A7E-3F18-6E4D-AA26-E39296BDF36C}" type="pres">
      <dgm:prSet presAssocID="{1FC56A65-9791-8847-BA1A-827D07E57A3D}" presName="node" presStyleLbl="node1" presStyleIdx="2" presStyleCnt="3" custScaleX="113720" custScaleY="136827">
        <dgm:presLayoutVars>
          <dgm:bulletEnabled val="1"/>
        </dgm:presLayoutVars>
      </dgm:prSet>
      <dgm:spPr/>
    </dgm:pt>
    <dgm:pt modelId="{AC2486C1-39FB-9E45-8351-6ABD7ED5E37A}" type="pres">
      <dgm:prSet presAssocID="{FD45FC06-DE66-2A4F-951D-9AE9CF2CDBE4}" presName="sibTrans" presStyleLbl="sibTrans2D1" presStyleIdx="2" presStyleCnt="3"/>
      <dgm:spPr/>
    </dgm:pt>
    <dgm:pt modelId="{890A5ED3-F951-6546-A729-159E14E54E70}" type="pres">
      <dgm:prSet presAssocID="{FD45FC06-DE66-2A4F-951D-9AE9CF2CDBE4}" presName="connectorText" presStyleLbl="sibTrans2D1" presStyleIdx="2" presStyleCnt="3"/>
      <dgm:spPr/>
    </dgm:pt>
  </dgm:ptLst>
  <dgm:cxnLst>
    <dgm:cxn modelId="{4905F407-82A3-CB4D-978C-75891F5D5762}" type="presOf" srcId="{FD45FC06-DE66-2A4F-951D-9AE9CF2CDBE4}" destId="{890A5ED3-F951-6546-A729-159E14E54E70}" srcOrd="1" destOrd="0" presId="urn:microsoft.com/office/officeart/2005/8/layout/cycle7"/>
    <dgm:cxn modelId="{0B29C643-28AA-E444-BBF7-A8AC9CD9EE45}" type="presOf" srcId="{96BA6006-71CA-C241-8676-2C39F08D4143}" destId="{AC69C9B3-3043-DD4C-88EA-245766C87A59}" srcOrd="0" destOrd="0" presId="urn:microsoft.com/office/officeart/2005/8/layout/cycle7"/>
    <dgm:cxn modelId="{FC300F4E-1D10-2B46-BC33-225F918CEA68}" type="presOf" srcId="{6412E5D1-6D21-134F-938F-E56679F3B74D}" destId="{2AB409F9-85DD-2B44-8EC0-70BE1187A9A8}" srcOrd="1" destOrd="0" presId="urn:microsoft.com/office/officeart/2005/8/layout/cycle7"/>
    <dgm:cxn modelId="{AEED587E-9422-EB4B-901B-BF58A77D3B69}" type="presOf" srcId="{6412E5D1-6D21-134F-938F-E56679F3B74D}" destId="{19D7DB90-7D07-3E45-85FD-F369F4CDB7ED}" srcOrd="0" destOrd="0" presId="urn:microsoft.com/office/officeart/2005/8/layout/cycle7"/>
    <dgm:cxn modelId="{4DB46799-D84A-4A44-B580-899E6E4C0629}" srcId="{B81AC029-7572-E349-9C39-3FC065EBF68D}" destId="{96BA6006-71CA-C241-8676-2C39F08D4143}" srcOrd="0" destOrd="0" parTransId="{BA941F7E-2F68-B34F-9CF2-4D80AE3AD668}" sibTransId="{AF43A6D0-FDCC-584F-A557-F8FDD1E5F9D2}"/>
    <dgm:cxn modelId="{0EB393A0-8CFF-9447-A645-CCD87C541C03}" type="presOf" srcId="{B81AC029-7572-E349-9C39-3FC065EBF68D}" destId="{1A464F5F-11AA-9B44-92AA-DC06E37C3F5C}" srcOrd="0" destOrd="0" presId="urn:microsoft.com/office/officeart/2005/8/layout/cycle7"/>
    <dgm:cxn modelId="{F6BF8EA8-C2F3-4443-8F34-F8E4E3766102}" srcId="{B81AC029-7572-E349-9C39-3FC065EBF68D}" destId="{1FC56A65-9791-8847-BA1A-827D07E57A3D}" srcOrd="2" destOrd="0" parTransId="{F352678D-6D73-5547-859B-054334E46B65}" sibTransId="{FD45FC06-DE66-2A4F-951D-9AE9CF2CDBE4}"/>
    <dgm:cxn modelId="{A4A137B9-C7D4-2345-A29E-9A3CB1B866E0}" type="presOf" srcId="{AF43A6D0-FDCC-584F-A557-F8FDD1E5F9D2}" destId="{4B2235FD-785D-9547-9704-A746D3EBF09A}" srcOrd="1" destOrd="0" presId="urn:microsoft.com/office/officeart/2005/8/layout/cycle7"/>
    <dgm:cxn modelId="{33A932C5-4DA0-6648-84A1-549CAFF2EBE0}" type="presOf" srcId="{F0929654-4214-3246-99B0-E5B90B491F4A}" destId="{ABCA1419-C30D-724B-B659-C463DB5E54C3}" srcOrd="0" destOrd="0" presId="urn:microsoft.com/office/officeart/2005/8/layout/cycle7"/>
    <dgm:cxn modelId="{E79C0EC6-15D6-214E-A234-89B696959A0D}" type="presOf" srcId="{1FC56A65-9791-8847-BA1A-827D07E57A3D}" destId="{A7A61A7E-3F18-6E4D-AA26-E39296BDF36C}" srcOrd="0" destOrd="0" presId="urn:microsoft.com/office/officeart/2005/8/layout/cycle7"/>
    <dgm:cxn modelId="{1E0622DA-41B9-9542-BF4C-A744F5CDAFA0}" type="presOf" srcId="{FD45FC06-DE66-2A4F-951D-9AE9CF2CDBE4}" destId="{AC2486C1-39FB-9E45-8351-6ABD7ED5E37A}" srcOrd="0" destOrd="0" presId="urn:microsoft.com/office/officeart/2005/8/layout/cycle7"/>
    <dgm:cxn modelId="{DB581FDE-721C-1049-9927-0B945061FDA3}" type="presOf" srcId="{AF43A6D0-FDCC-584F-A557-F8FDD1E5F9D2}" destId="{5376BA3A-6C36-6A46-AE2F-D35F66F4BE63}" srcOrd="0" destOrd="0" presId="urn:microsoft.com/office/officeart/2005/8/layout/cycle7"/>
    <dgm:cxn modelId="{3F77E4F0-AC8A-D54D-9AAE-1F00A71E55F2}" srcId="{B81AC029-7572-E349-9C39-3FC065EBF68D}" destId="{F0929654-4214-3246-99B0-E5B90B491F4A}" srcOrd="1" destOrd="0" parTransId="{18B19BF4-D795-A54C-8A6C-096E705AE24B}" sibTransId="{6412E5D1-6D21-134F-938F-E56679F3B74D}"/>
    <dgm:cxn modelId="{8D5B34F2-D9FC-8D49-ACE1-669A50ACDB17}" type="presParOf" srcId="{1A464F5F-11AA-9B44-92AA-DC06E37C3F5C}" destId="{AC69C9B3-3043-DD4C-88EA-245766C87A59}" srcOrd="0" destOrd="0" presId="urn:microsoft.com/office/officeart/2005/8/layout/cycle7"/>
    <dgm:cxn modelId="{103B7552-074E-2C41-9029-840DEA33744F}" type="presParOf" srcId="{1A464F5F-11AA-9B44-92AA-DC06E37C3F5C}" destId="{5376BA3A-6C36-6A46-AE2F-D35F66F4BE63}" srcOrd="1" destOrd="0" presId="urn:microsoft.com/office/officeart/2005/8/layout/cycle7"/>
    <dgm:cxn modelId="{824DFEA9-E90E-B645-94CB-660A6C0782ED}" type="presParOf" srcId="{5376BA3A-6C36-6A46-AE2F-D35F66F4BE63}" destId="{4B2235FD-785D-9547-9704-A746D3EBF09A}" srcOrd="0" destOrd="0" presId="urn:microsoft.com/office/officeart/2005/8/layout/cycle7"/>
    <dgm:cxn modelId="{1A4839E5-C94C-6145-8178-67AA00A200AA}" type="presParOf" srcId="{1A464F5F-11AA-9B44-92AA-DC06E37C3F5C}" destId="{ABCA1419-C30D-724B-B659-C463DB5E54C3}" srcOrd="2" destOrd="0" presId="urn:microsoft.com/office/officeart/2005/8/layout/cycle7"/>
    <dgm:cxn modelId="{4A8397BA-4478-A840-9408-15DE407B3EA3}" type="presParOf" srcId="{1A464F5F-11AA-9B44-92AA-DC06E37C3F5C}" destId="{19D7DB90-7D07-3E45-85FD-F369F4CDB7ED}" srcOrd="3" destOrd="0" presId="urn:microsoft.com/office/officeart/2005/8/layout/cycle7"/>
    <dgm:cxn modelId="{73FA87C3-D9C0-0F45-9B54-83FED51B94CA}" type="presParOf" srcId="{19D7DB90-7D07-3E45-85FD-F369F4CDB7ED}" destId="{2AB409F9-85DD-2B44-8EC0-70BE1187A9A8}" srcOrd="0" destOrd="0" presId="urn:microsoft.com/office/officeart/2005/8/layout/cycle7"/>
    <dgm:cxn modelId="{EBB404FD-C09E-7B48-9F33-BF50E8C112A8}" type="presParOf" srcId="{1A464F5F-11AA-9B44-92AA-DC06E37C3F5C}" destId="{A7A61A7E-3F18-6E4D-AA26-E39296BDF36C}" srcOrd="4" destOrd="0" presId="urn:microsoft.com/office/officeart/2005/8/layout/cycle7"/>
    <dgm:cxn modelId="{15FEDCE4-FD89-FF45-970C-0A6E2325D108}" type="presParOf" srcId="{1A464F5F-11AA-9B44-92AA-DC06E37C3F5C}" destId="{AC2486C1-39FB-9E45-8351-6ABD7ED5E37A}" srcOrd="5" destOrd="0" presId="urn:microsoft.com/office/officeart/2005/8/layout/cycle7"/>
    <dgm:cxn modelId="{F2B1E9D1-916D-CD4C-8EFC-338B613037E2}" type="presParOf" srcId="{AC2486C1-39FB-9E45-8351-6ABD7ED5E37A}" destId="{890A5ED3-F951-6546-A729-159E14E54E70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B856FD-B63C-054E-BF60-FB9338FB8E06}" type="doc">
      <dgm:prSet loTypeId="urn:microsoft.com/office/officeart/2005/8/layout/pyramid1" loCatId="" qsTypeId="urn:microsoft.com/office/officeart/2005/8/quickstyle/simple1" qsCatId="simple" csTypeId="urn:microsoft.com/office/officeart/2005/8/colors/accent4_3" csCatId="accent4" phldr="1"/>
      <dgm:spPr/>
    </dgm:pt>
    <dgm:pt modelId="{D118AD9D-7092-FC4F-BEC4-807D1BCF549B}">
      <dgm:prSet phldrT="[Texte]"/>
      <dgm:spPr/>
      <dgm:t>
        <a:bodyPr/>
        <a:lstStyle/>
        <a:p>
          <a:r>
            <a:rPr lang="fr-FR">
              <a:solidFill>
                <a:schemeClr val="tx1">
                  <a:lumMod val="75000"/>
                  <a:lumOff val="25000"/>
                </a:schemeClr>
              </a:solidFill>
            </a:rPr>
            <a:t>Créer</a:t>
          </a:r>
        </a:p>
      </dgm:t>
    </dgm:pt>
    <dgm:pt modelId="{BB665FA7-5FF0-7647-B625-561EFA053A77}" type="parTrans" cxnId="{C279CEA2-7C20-B548-AA7E-853EB9546E7C}">
      <dgm:prSet/>
      <dgm:spPr/>
      <dgm:t>
        <a:bodyPr/>
        <a:lstStyle/>
        <a:p>
          <a:endParaRPr lang="fr-FR"/>
        </a:p>
      </dgm:t>
    </dgm:pt>
    <dgm:pt modelId="{CDAC7EC3-F408-9946-B0EC-1ED7D3B85D5C}" type="sibTrans" cxnId="{C279CEA2-7C20-B548-AA7E-853EB9546E7C}">
      <dgm:prSet/>
      <dgm:spPr/>
      <dgm:t>
        <a:bodyPr/>
        <a:lstStyle/>
        <a:p>
          <a:endParaRPr lang="fr-FR"/>
        </a:p>
      </dgm:t>
    </dgm:pt>
    <dgm:pt modelId="{B1AFBCF7-D811-2D4A-872E-862C7FB22679}">
      <dgm:prSet phldrT="[Texte]"/>
      <dgm:spPr/>
      <dgm:t>
        <a:bodyPr/>
        <a:lstStyle/>
        <a:p>
          <a:r>
            <a:rPr lang="fr-FR"/>
            <a:t>Évaluer</a:t>
          </a:r>
        </a:p>
      </dgm:t>
    </dgm:pt>
    <dgm:pt modelId="{82FD3808-A283-D048-B186-74B0F1CB54E6}" type="parTrans" cxnId="{CC8A68E8-4363-904F-93C2-DA48B63B7BC3}">
      <dgm:prSet/>
      <dgm:spPr/>
      <dgm:t>
        <a:bodyPr/>
        <a:lstStyle/>
        <a:p>
          <a:endParaRPr lang="fr-FR"/>
        </a:p>
      </dgm:t>
    </dgm:pt>
    <dgm:pt modelId="{071A9914-EBE5-5747-A0E2-AFCB1952F3F9}" type="sibTrans" cxnId="{CC8A68E8-4363-904F-93C2-DA48B63B7BC3}">
      <dgm:prSet/>
      <dgm:spPr/>
      <dgm:t>
        <a:bodyPr/>
        <a:lstStyle/>
        <a:p>
          <a:endParaRPr lang="fr-FR"/>
        </a:p>
      </dgm:t>
    </dgm:pt>
    <dgm:pt modelId="{F2B8CDF2-C7A6-B742-A5B1-D66683179540}">
      <dgm:prSet phldrT="[Texte]"/>
      <dgm:spPr/>
      <dgm:t>
        <a:bodyPr/>
        <a:lstStyle/>
        <a:p>
          <a:r>
            <a:rPr lang="fr-FR"/>
            <a:t>Analyser</a:t>
          </a:r>
        </a:p>
      </dgm:t>
    </dgm:pt>
    <dgm:pt modelId="{CEE476AE-2B19-A24F-A314-17649FE38CB9}" type="parTrans" cxnId="{4DF085B9-5E04-124D-8B49-B9E38D771305}">
      <dgm:prSet/>
      <dgm:spPr/>
      <dgm:t>
        <a:bodyPr/>
        <a:lstStyle/>
        <a:p>
          <a:endParaRPr lang="fr-FR"/>
        </a:p>
      </dgm:t>
    </dgm:pt>
    <dgm:pt modelId="{4C84B275-D2F9-5742-844A-0C17D580842F}" type="sibTrans" cxnId="{4DF085B9-5E04-124D-8B49-B9E38D771305}">
      <dgm:prSet/>
      <dgm:spPr/>
      <dgm:t>
        <a:bodyPr/>
        <a:lstStyle/>
        <a:p>
          <a:endParaRPr lang="fr-FR"/>
        </a:p>
      </dgm:t>
    </dgm:pt>
    <dgm:pt modelId="{E39C3124-FC0A-0A45-AF2B-BC3DC51C22B4}" type="pres">
      <dgm:prSet presAssocID="{CFB856FD-B63C-054E-BF60-FB9338FB8E06}" presName="Name0" presStyleCnt="0">
        <dgm:presLayoutVars>
          <dgm:dir/>
          <dgm:animLvl val="lvl"/>
          <dgm:resizeHandles val="exact"/>
        </dgm:presLayoutVars>
      </dgm:prSet>
      <dgm:spPr/>
    </dgm:pt>
    <dgm:pt modelId="{3FEEC13F-4AC1-934D-B378-B7D3B799AC31}" type="pres">
      <dgm:prSet presAssocID="{D118AD9D-7092-FC4F-BEC4-807D1BCF549B}" presName="Name8" presStyleCnt="0"/>
      <dgm:spPr/>
    </dgm:pt>
    <dgm:pt modelId="{5045EAF5-80FF-D04F-817F-2C71CE496B3F}" type="pres">
      <dgm:prSet presAssocID="{D118AD9D-7092-FC4F-BEC4-807D1BCF549B}" presName="level" presStyleLbl="node1" presStyleIdx="0" presStyleCnt="3">
        <dgm:presLayoutVars>
          <dgm:chMax val="1"/>
          <dgm:bulletEnabled val="1"/>
        </dgm:presLayoutVars>
      </dgm:prSet>
      <dgm:spPr/>
    </dgm:pt>
    <dgm:pt modelId="{410B6BB5-1059-4148-BD33-171709905916}" type="pres">
      <dgm:prSet presAssocID="{D118AD9D-7092-FC4F-BEC4-807D1BCF549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B97DD51-20A7-BA44-9845-CF9212E35654}" type="pres">
      <dgm:prSet presAssocID="{B1AFBCF7-D811-2D4A-872E-862C7FB22679}" presName="Name8" presStyleCnt="0"/>
      <dgm:spPr/>
    </dgm:pt>
    <dgm:pt modelId="{B67EE125-139C-4E41-8636-BEB002BD2438}" type="pres">
      <dgm:prSet presAssocID="{B1AFBCF7-D811-2D4A-872E-862C7FB22679}" presName="level" presStyleLbl="node1" presStyleIdx="1" presStyleCnt="3">
        <dgm:presLayoutVars>
          <dgm:chMax val="1"/>
          <dgm:bulletEnabled val="1"/>
        </dgm:presLayoutVars>
      </dgm:prSet>
      <dgm:spPr/>
    </dgm:pt>
    <dgm:pt modelId="{6982C32D-4192-624C-90CC-25CF0614C705}" type="pres">
      <dgm:prSet presAssocID="{B1AFBCF7-D811-2D4A-872E-862C7FB2267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7B69A28-286B-8F43-B3F9-67E653217AA7}" type="pres">
      <dgm:prSet presAssocID="{F2B8CDF2-C7A6-B742-A5B1-D66683179540}" presName="Name8" presStyleCnt="0"/>
      <dgm:spPr/>
    </dgm:pt>
    <dgm:pt modelId="{A7EB812A-738B-B649-91AB-1C5C010105FA}" type="pres">
      <dgm:prSet presAssocID="{F2B8CDF2-C7A6-B742-A5B1-D66683179540}" presName="level" presStyleLbl="node1" presStyleIdx="2" presStyleCnt="3" custLinFactNeighborX="51775" custLinFactNeighborY="79136">
        <dgm:presLayoutVars>
          <dgm:chMax val="1"/>
          <dgm:bulletEnabled val="1"/>
        </dgm:presLayoutVars>
      </dgm:prSet>
      <dgm:spPr/>
    </dgm:pt>
    <dgm:pt modelId="{E2CD700D-AC06-1545-AAC0-EC4857B46599}" type="pres">
      <dgm:prSet presAssocID="{F2B8CDF2-C7A6-B742-A5B1-D6668317954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9C0B637-CFE2-0848-B1D9-094DD6BDFCB7}" type="presOf" srcId="{F2B8CDF2-C7A6-B742-A5B1-D66683179540}" destId="{A7EB812A-738B-B649-91AB-1C5C010105FA}" srcOrd="0" destOrd="0" presId="urn:microsoft.com/office/officeart/2005/8/layout/pyramid1"/>
    <dgm:cxn modelId="{81CF0046-EFE6-4649-8C19-0F3EDDE2E5FB}" type="presOf" srcId="{B1AFBCF7-D811-2D4A-872E-862C7FB22679}" destId="{6982C32D-4192-624C-90CC-25CF0614C705}" srcOrd="1" destOrd="0" presId="urn:microsoft.com/office/officeart/2005/8/layout/pyramid1"/>
    <dgm:cxn modelId="{F9350674-0E4B-8A48-811A-3F1E8D2336CB}" type="presOf" srcId="{D118AD9D-7092-FC4F-BEC4-807D1BCF549B}" destId="{410B6BB5-1059-4148-BD33-171709905916}" srcOrd="1" destOrd="0" presId="urn:microsoft.com/office/officeart/2005/8/layout/pyramid1"/>
    <dgm:cxn modelId="{C279CEA2-7C20-B548-AA7E-853EB9546E7C}" srcId="{CFB856FD-B63C-054E-BF60-FB9338FB8E06}" destId="{D118AD9D-7092-FC4F-BEC4-807D1BCF549B}" srcOrd="0" destOrd="0" parTransId="{BB665FA7-5FF0-7647-B625-561EFA053A77}" sibTransId="{CDAC7EC3-F408-9946-B0EC-1ED7D3B85D5C}"/>
    <dgm:cxn modelId="{0F82F4B0-05F6-874A-8D97-7928E20197EE}" type="presOf" srcId="{B1AFBCF7-D811-2D4A-872E-862C7FB22679}" destId="{B67EE125-139C-4E41-8636-BEB002BD2438}" srcOrd="0" destOrd="0" presId="urn:microsoft.com/office/officeart/2005/8/layout/pyramid1"/>
    <dgm:cxn modelId="{F83D83B3-8DE6-A847-B0B8-6155DD74CD52}" type="presOf" srcId="{F2B8CDF2-C7A6-B742-A5B1-D66683179540}" destId="{E2CD700D-AC06-1545-AAC0-EC4857B46599}" srcOrd="1" destOrd="0" presId="urn:microsoft.com/office/officeart/2005/8/layout/pyramid1"/>
    <dgm:cxn modelId="{4DF085B9-5E04-124D-8B49-B9E38D771305}" srcId="{CFB856FD-B63C-054E-BF60-FB9338FB8E06}" destId="{F2B8CDF2-C7A6-B742-A5B1-D66683179540}" srcOrd="2" destOrd="0" parTransId="{CEE476AE-2B19-A24F-A314-17649FE38CB9}" sibTransId="{4C84B275-D2F9-5742-844A-0C17D580842F}"/>
    <dgm:cxn modelId="{822739C3-0CD0-5845-860D-D6BD646DD686}" type="presOf" srcId="{D118AD9D-7092-FC4F-BEC4-807D1BCF549B}" destId="{5045EAF5-80FF-D04F-817F-2C71CE496B3F}" srcOrd="0" destOrd="0" presId="urn:microsoft.com/office/officeart/2005/8/layout/pyramid1"/>
    <dgm:cxn modelId="{E934E9DF-EA96-6649-ABAF-EC7CCD4DB2CE}" type="presOf" srcId="{CFB856FD-B63C-054E-BF60-FB9338FB8E06}" destId="{E39C3124-FC0A-0A45-AF2B-BC3DC51C22B4}" srcOrd="0" destOrd="0" presId="urn:microsoft.com/office/officeart/2005/8/layout/pyramid1"/>
    <dgm:cxn modelId="{CC8A68E8-4363-904F-93C2-DA48B63B7BC3}" srcId="{CFB856FD-B63C-054E-BF60-FB9338FB8E06}" destId="{B1AFBCF7-D811-2D4A-872E-862C7FB22679}" srcOrd="1" destOrd="0" parTransId="{82FD3808-A283-D048-B186-74B0F1CB54E6}" sibTransId="{071A9914-EBE5-5747-A0E2-AFCB1952F3F9}"/>
    <dgm:cxn modelId="{93185F86-787C-CC42-82B0-E141EC588FBC}" type="presParOf" srcId="{E39C3124-FC0A-0A45-AF2B-BC3DC51C22B4}" destId="{3FEEC13F-4AC1-934D-B378-B7D3B799AC31}" srcOrd="0" destOrd="0" presId="urn:microsoft.com/office/officeart/2005/8/layout/pyramid1"/>
    <dgm:cxn modelId="{0F13A32B-2CDB-844B-A932-1F9475FAE485}" type="presParOf" srcId="{3FEEC13F-4AC1-934D-B378-B7D3B799AC31}" destId="{5045EAF5-80FF-D04F-817F-2C71CE496B3F}" srcOrd="0" destOrd="0" presId="urn:microsoft.com/office/officeart/2005/8/layout/pyramid1"/>
    <dgm:cxn modelId="{FA3F41FF-F9BE-CE48-8122-69DF4B5F4BE8}" type="presParOf" srcId="{3FEEC13F-4AC1-934D-B378-B7D3B799AC31}" destId="{410B6BB5-1059-4148-BD33-171709905916}" srcOrd="1" destOrd="0" presId="urn:microsoft.com/office/officeart/2005/8/layout/pyramid1"/>
    <dgm:cxn modelId="{7147BB68-65A8-7F4C-B65D-BB9044319DE5}" type="presParOf" srcId="{E39C3124-FC0A-0A45-AF2B-BC3DC51C22B4}" destId="{8B97DD51-20A7-BA44-9845-CF9212E35654}" srcOrd="1" destOrd="0" presId="urn:microsoft.com/office/officeart/2005/8/layout/pyramid1"/>
    <dgm:cxn modelId="{9A0467B6-2094-6243-8340-3206CC6A4767}" type="presParOf" srcId="{8B97DD51-20A7-BA44-9845-CF9212E35654}" destId="{B67EE125-139C-4E41-8636-BEB002BD2438}" srcOrd="0" destOrd="0" presId="urn:microsoft.com/office/officeart/2005/8/layout/pyramid1"/>
    <dgm:cxn modelId="{41E7B9B9-A7C0-A749-A3F9-0751CAEE4010}" type="presParOf" srcId="{8B97DD51-20A7-BA44-9845-CF9212E35654}" destId="{6982C32D-4192-624C-90CC-25CF0614C705}" srcOrd="1" destOrd="0" presId="urn:microsoft.com/office/officeart/2005/8/layout/pyramid1"/>
    <dgm:cxn modelId="{44D1BE65-DA65-4E4B-9C13-AC0DC46D40AE}" type="presParOf" srcId="{E39C3124-FC0A-0A45-AF2B-BC3DC51C22B4}" destId="{27B69A28-286B-8F43-B3F9-67E653217AA7}" srcOrd="2" destOrd="0" presId="urn:microsoft.com/office/officeart/2005/8/layout/pyramid1"/>
    <dgm:cxn modelId="{56C2B816-138E-EE43-A68E-CB2AFE6E02E2}" type="presParOf" srcId="{27B69A28-286B-8F43-B3F9-67E653217AA7}" destId="{A7EB812A-738B-B649-91AB-1C5C010105FA}" srcOrd="0" destOrd="0" presId="urn:microsoft.com/office/officeart/2005/8/layout/pyramid1"/>
    <dgm:cxn modelId="{4A44CFBB-8C0B-2842-B995-8BB90FFB3366}" type="presParOf" srcId="{27B69A28-286B-8F43-B3F9-67E653217AA7}" destId="{E2CD700D-AC06-1545-AAC0-EC4857B4659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9C9B3-3043-DD4C-88EA-245766C87A59}">
      <dsp:nvSpPr>
        <dsp:cNvPr id="0" name=""/>
        <dsp:cNvSpPr/>
      </dsp:nvSpPr>
      <dsp:spPr>
        <a:xfrm>
          <a:off x="1758184" y="-186453"/>
          <a:ext cx="2610398" cy="14141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latin typeface="Arial" panose="020B0604020202020204" pitchFamily="34" charset="0"/>
              <a:cs typeface="Arial" panose="020B0604020202020204" pitchFamily="34" charset="0"/>
            </a:rPr>
            <a:t>Amélioration du français écrit</a:t>
          </a:r>
        </a:p>
      </dsp:txBody>
      <dsp:txXfrm>
        <a:off x="1799603" y="-145034"/>
        <a:ext cx="2527560" cy="1331309"/>
      </dsp:txXfrm>
    </dsp:sp>
    <dsp:sp modelId="{5376BA3A-6C36-6A46-AE2F-D35F66F4BE63}">
      <dsp:nvSpPr>
        <dsp:cNvPr id="0" name=""/>
        <dsp:cNvSpPr/>
      </dsp:nvSpPr>
      <dsp:spPr>
        <a:xfrm rot="3600000">
          <a:off x="3427262" y="1842651"/>
          <a:ext cx="1013493" cy="37187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3538824" y="1917025"/>
        <a:ext cx="790369" cy="223124"/>
      </dsp:txXfrm>
    </dsp:sp>
    <dsp:sp modelId="{ABCA1419-C30D-724B-B659-C463DB5E54C3}">
      <dsp:nvSpPr>
        <dsp:cNvPr id="0" name=""/>
        <dsp:cNvSpPr/>
      </dsp:nvSpPr>
      <dsp:spPr>
        <a:xfrm>
          <a:off x="3783473" y="2829482"/>
          <a:ext cx="2069907" cy="146192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11"/>
            <a:satOff val="1660"/>
            <a:lumOff val="2534"/>
            <a:alpha val="92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/>
            <a:t>9 lignes directrices</a:t>
          </a:r>
        </a:p>
      </dsp:txBody>
      <dsp:txXfrm>
        <a:off x="3826291" y="2872300"/>
        <a:ext cx="1984271" cy="1376291"/>
      </dsp:txXfrm>
    </dsp:sp>
    <dsp:sp modelId="{19D7DB90-7D07-3E45-85FD-F369F4CDB7ED}">
      <dsp:nvSpPr>
        <dsp:cNvPr id="0" name=""/>
        <dsp:cNvSpPr/>
      </dsp:nvSpPr>
      <dsp:spPr>
        <a:xfrm rot="10800000">
          <a:off x="2643293" y="3374509"/>
          <a:ext cx="1013493" cy="37187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 rot="10800000">
        <a:off x="2754855" y="3448883"/>
        <a:ext cx="790369" cy="223124"/>
      </dsp:txXfrm>
    </dsp:sp>
    <dsp:sp modelId="{A7A61A7E-3F18-6E4D-AA26-E39296BDF36C}">
      <dsp:nvSpPr>
        <dsp:cNvPr id="0" name=""/>
        <dsp:cNvSpPr/>
      </dsp:nvSpPr>
      <dsp:spPr>
        <a:xfrm>
          <a:off x="100071" y="2833557"/>
          <a:ext cx="2416535" cy="145377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22"/>
            <a:satOff val="3320"/>
            <a:lumOff val="5067"/>
            <a:alpha val="87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/>
            <a:t>Appréciation des outils et stratégies CUA </a:t>
          </a:r>
          <a:endParaRPr lang="fr-FR" sz="1200" b="1" kern="1200"/>
        </a:p>
      </dsp:txBody>
      <dsp:txXfrm>
        <a:off x="142651" y="2876137"/>
        <a:ext cx="2331375" cy="1368618"/>
      </dsp:txXfrm>
    </dsp:sp>
    <dsp:sp modelId="{AC2486C1-39FB-9E45-8351-6ABD7ED5E37A}">
      <dsp:nvSpPr>
        <dsp:cNvPr id="0" name=""/>
        <dsp:cNvSpPr/>
      </dsp:nvSpPr>
      <dsp:spPr>
        <a:xfrm rot="18000000">
          <a:off x="1684834" y="1844689"/>
          <a:ext cx="1013493" cy="37187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>
            <a:solidFill>
              <a:srgbClr val="00B050"/>
            </a:solidFill>
          </a:endParaRPr>
        </a:p>
      </dsp:txBody>
      <dsp:txXfrm>
        <a:off x="1796396" y="1919063"/>
        <a:ext cx="790369" cy="223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5EAF5-80FF-D04F-817F-2C71CE496B3F}">
      <dsp:nvSpPr>
        <dsp:cNvPr id="0" name=""/>
        <dsp:cNvSpPr/>
      </dsp:nvSpPr>
      <dsp:spPr>
        <a:xfrm>
          <a:off x="981165" y="0"/>
          <a:ext cx="981165" cy="627259"/>
        </a:xfrm>
        <a:prstGeom prst="trapezoid">
          <a:avLst>
            <a:gd name="adj" fmla="val 78211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>
              <a:solidFill>
                <a:schemeClr val="tx1">
                  <a:lumMod val="75000"/>
                  <a:lumOff val="25000"/>
                </a:schemeClr>
              </a:solidFill>
            </a:rPr>
            <a:t>Créer</a:t>
          </a:r>
        </a:p>
      </dsp:txBody>
      <dsp:txXfrm>
        <a:off x="981165" y="0"/>
        <a:ext cx="981165" cy="627259"/>
      </dsp:txXfrm>
    </dsp:sp>
    <dsp:sp modelId="{B67EE125-139C-4E41-8636-BEB002BD2438}">
      <dsp:nvSpPr>
        <dsp:cNvPr id="0" name=""/>
        <dsp:cNvSpPr/>
      </dsp:nvSpPr>
      <dsp:spPr>
        <a:xfrm>
          <a:off x="490582" y="627259"/>
          <a:ext cx="1962331" cy="627259"/>
        </a:xfrm>
        <a:prstGeom prst="trapezoid">
          <a:avLst>
            <a:gd name="adj" fmla="val 78211"/>
          </a:avLst>
        </a:prstGeom>
        <a:solidFill>
          <a:schemeClr val="accent4">
            <a:shade val="80000"/>
            <a:hueOff val="148772"/>
            <a:satOff val="8828"/>
            <a:lumOff val="1072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Évaluer</a:t>
          </a:r>
        </a:p>
      </dsp:txBody>
      <dsp:txXfrm>
        <a:off x="833990" y="627259"/>
        <a:ext cx="1275515" cy="627259"/>
      </dsp:txXfrm>
    </dsp:sp>
    <dsp:sp modelId="{A7EB812A-738B-B649-91AB-1C5C010105FA}">
      <dsp:nvSpPr>
        <dsp:cNvPr id="0" name=""/>
        <dsp:cNvSpPr/>
      </dsp:nvSpPr>
      <dsp:spPr>
        <a:xfrm>
          <a:off x="0" y="1254518"/>
          <a:ext cx="2943497" cy="627259"/>
        </a:xfrm>
        <a:prstGeom prst="trapezoid">
          <a:avLst>
            <a:gd name="adj" fmla="val 78211"/>
          </a:avLst>
        </a:prstGeom>
        <a:solidFill>
          <a:schemeClr val="accent4">
            <a:shade val="80000"/>
            <a:hueOff val="297544"/>
            <a:satOff val="17656"/>
            <a:lumOff val="214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Analyser</a:t>
          </a:r>
        </a:p>
      </dsp:txBody>
      <dsp:txXfrm>
        <a:off x="515111" y="1254518"/>
        <a:ext cx="1913273" cy="627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C1E5C-06E2-334D-8D38-D8DDFC70C408}" type="datetimeFigureOut">
              <a:rPr lang="en-US" smtClean="0"/>
              <a:t>5/27/19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E375D-648A-E549-ACD1-25B0A96AC2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7549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AD961-615C-FF48-83B0-FFDF2700BC63}" type="datetimeFigureOut">
              <a:rPr lang="en-US" smtClean="0"/>
              <a:t>5/27/19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EC609-39DA-7849-8875-310933AA7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47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617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914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124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20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066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746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778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601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697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68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94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499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118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217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891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  <a:p>
            <a:endParaRPr lang="en-US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006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551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417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697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710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641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863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1909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7882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5080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9956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7227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27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400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7749B-F95F-A04B-9B72-AC9F17193328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146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490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354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142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473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C609-39DA-7849-8875-310933AA756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56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D8FC712-F2C6-724D-8D1B-D12AD01774BA}" type="datetime1">
              <a:rPr lang="fr-CA" smtClean="0"/>
              <a:t>19-05-27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ACFAS- 29 mai 2019-UDL@Dawson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FD889E0-CAB2-4699-909D-B9A88D47AC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7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F0DB-9E2B-734A-86A7-A02D7B662DE7}" type="datetime1">
              <a:rPr lang="fr-CA" smtClean="0"/>
              <a:t>19-05-27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ACFAS- 29 mai 2019-UDL@Dawson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FD889E0-CAB2-4699-909D-B9A88D47AC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1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1921-6671-8D4D-BE78-73B034C7D5F6}" type="datetime1">
              <a:rPr lang="fr-CA" smtClean="0"/>
              <a:t>19-05-27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ACFAS- 29 mai 2019-UDL@Dawson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FD889E0-CAB2-4699-909D-B9A88D47AC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10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1B9D-1DB5-A74C-B010-0C254F7619EF}" type="datetime1">
              <a:rPr lang="fr-CA" smtClean="0"/>
              <a:t>19-05-27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ACFAS- 29 mai 2019-UDL@Dawson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FD889E0-CAB2-4699-909D-B9A88D47AC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0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1B95-BE79-5345-A511-9D4596779870}" type="datetime1">
              <a:rPr lang="fr-CA" smtClean="0"/>
              <a:t>19-05-27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ACFAS- 29 mai 2019-UDL@Dawson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FD889E0-CAB2-4699-909D-B9A88D47AC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47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9F13-01B0-574D-8A34-699A64DFB3D4}" type="datetime1">
              <a:rPr lang="fr-CA" smtClean="0"/>
              <a:t>19-05-27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ACFAS- 29 mai 2019-UDL@Dawson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FD889E0-CAB2-4699-909D-B9A88D47AC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28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3D1E-AD39-6942-A6C9-EDF167DD1D87}" type="datetime1">
              <a:rPr lang="fr-CA" smtClean="0"/>
              <a:t>19-05-27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ACFAS- 29 mai 2019-UDL@Dawson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FD889E0-CAB2-4699-909D-B9A88D47AC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05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532D-5C0A-1347-B917-2F36973AD1CA}" type="datetime1">
              <a:rPr lang="fr-CA" smtClean="0"/>
              <a:t>19-05-27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ACFAS- 29 mai 2019-UDL@Dawson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FD889E0-CAB2-4699-909D-B9A88D47AC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23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97C5-DC23-E144-9105-4397244E0AD4}" type="datetime1">
              <a:rPr lang="fr-CA" smtClean="0"/>
              <a:t>19-05-27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ACFAS- 29 mai 2019-UDL@Dawson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FD889E0-CAB2-4699-909D-B9A88D47AC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0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DFFE-053B-E54A-8761-909EC9D826EE}" type="datetime1">
              <a:rPr lang="fr-CA" smtClean="0"/>
              <a:t>19-05-27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ACFAS- 29 mai 2019-UDL@Dawson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FD889E0-CAB2-4699-909D-B9A88D47AC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7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A186-A244-1D4D-B6AA-57F8823D341B}" type="datetime1">
              <a:rPr lang="fr-CA" smtClean="0"/>
              <a:t>19-05-27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ACFAS- 29 mai 2019-UDL@Dawson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FD889E0-CAB2-4699-909D-B9A88D47AC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1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C361-E671-C049-B526-5B84433F3A5A}" type="datetime1">
              <a:rPr lang="fr-CA" smtClean="0"/>
              <a:t>19-05-27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ACFAS- 29 mai 2019-UDL@Dawson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FD889E0-CAB2-4699-909D-B9A88D47AC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6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CA2A-D08B-2C49-BCCC-369A74D36877}" type="datetime1">
              <a:rPr lang="fr-CA" smtClean="0"/>
              <a:t>19-05-27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ACFAS- 29 mai 2019-UDL@Dawson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FD889E0-CAB2-4699-909D-B9A88D47AC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6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064E-0166-CF46-B9A1-095F1B8971CA}" type="datetime1">
              <a:rPr lang="fr-CA" smtClean="0"/>
              <a:t>19-05-27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ACFAS- 29 mai 2019-UDL@Dawson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FD889E0-CAB2-4699-909D-B9A88D47AC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9C4B-F361-734D-82B4-CCADDE2E40F9}" type="datetime1">
              <a:rPr lang="fr-CA" smtClean="0"/>
              <a:t>19-05-27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ACFAS- 29 mai 2019-UDL@Dawson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FD889E0-CAB2-4699-909D-B9A88D47AC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0D9E-41D5-E34E-BAFF-4F1D183D1053}" type="datetime1">
              <a:rPr lang="fr-CA" smtClean="0"/>
              <a:t>19-05-27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ACFAS- 29 mai 2019-UDL@Dawson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FD889E0-CAB2-4699-909D-B9A88D47AC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9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2AB6-4972-874D-B1E3-A8BA34E2AA92}" type="datetime1">
              <a:rPr lang="fr-CA" smtClean="0"/>
              <a:t>19-05-27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ACFAS- 29 mai 2019-UDL@Dawson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FD889E0-CAB2-4699-909D-B9A88D47AC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6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defTabSz="457200"/>
            <a:fld id="{CE179075-E60B-7048-932C-D50BD03EB416}" type="datetime1">
              <a:rPr lang="fr-CA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19-05-27</a:t>
            </a:fld>
            <a:endParaRPr lang="fr-FR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fr-FR">
                <a:solidFill>
                  <a:prstClr val="white">
                    <a:lumMod val="65000"/>
                  </a:prstClr>
                </a:solidFill>
                <a:latin typeface="Calibri"/>
              </a:rPr>
              <a:t>ACFAS- 29 mai 2019-UDL@Dawson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CA860427-F1AD-634F-945C-0796F374819A}" type="slidenum">
              <a:rPr lang="fr-FR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 defTabSz="457200"/>
              <a:t>‹N°›</a:t>
            </a:fld>
            <a:endParaRPr lang="fr-FR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68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udlatdawson@dawsoncollege.qc.ca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t.org/" TargetMode="External"/><Relationship Id="rId7" Type="http://schemas.openxmlformats.org/officeDocument/2006/relationships/hyperlink" Target="https://mobile.eduq.info/xmlui/bitstream/handle/11515/36229/galipeau-konstantinopoulos-soleil-impact-applications-cua-ecrit-fls-PAREA-2018.pdf?sequence=2&amp;isAllowed=y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e.gouv.qc.ca/fichiers/documents/publications/Avis/50-0500.pdf" TargetMode="External"/><Relationship Id="rId5" Type="http://schemas.openxmlformats.org/officeDocument/2006/relationships/hyperlink" Target="https://udl-irn.org/" TargetMode="External"/><Relationship Id="rId4" Type="http://schemas.openxmlformats.org/officeDocument/2006/relationships/hyperlink" Target="udloncampus.cast.or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udltheorypractice.cast.org/login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iki.teluq.ca/wikitedia/index.php/Etayage" TargetMode="External"/><Relationship Id="rId4" Type="http://schemas.openxmlformats.org/officeDocument/2006/relationships/hyperlink" Target="https://www.youtube.com/watch?v=4eBmyttcfU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4400"/>
              <a:t>La CUA et ses impacts sur le français écrit en langue seconde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2400"/>
              <a:t>Résultats de recherche</a:t>
            </a:r>
          </a:p>
          <a:p>
            <a:r>
              <a:rPr lang="fr-FR" sz="1400"/>
              <a:t>L. </a:t>
            </a:r>
            <a:r>
              <a:rPr lang="fr-FR" sz="1400" err="1"/>
              <a:t>Galipeau</a:t>
            </a:r>
            <a:r>
              <a:rPr lang="fr-FR" sz="1400"/>
              <a:t>, E. </a:t>
            </a:r>
            <a:r>
              <a:rPr lang="fr-FR" sz="1400" err="1"/>
              <a:t>Konstantinopoulos</a:t>
            </a:r>
            <a:r>
              <a:rPr lang="fr-FR" sz="1400"/>
              <a:t>, C. Soleil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1413" y="34514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46DEA31-9E22-4DF3-A672-F5D4DCCBA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380" y="5314500"/>
            <a:ext cx="7810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01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B51CB2F8-E8C7-584B-8943-ADFF01A923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995729"/>
              </p:ext>
            </p:extLst>
          </p:nvPr>
        </p:nvGraphicFramePr>
        <p:xfrm>
          <a:off x="681038" y="106363"/>
          <a:ext cx="7567612" cy="662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8531325" imgH="7471929" progId="Word.Document.12">
                  <p:embed/>
                </p:oleObj>
              </mc:Choice>
              <mc:Fallback>
                <p:oleObj name="Document" r:id="rId4" imgW="8531325" imgH="7471929" progId="Word.Document.12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B51CB2F8-E8C7-584B-8943-ADFF01A923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06363"/>
                        <a:ext cx="7567612" cy="662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59BE765-6592-AF44-A8B2-3B44D57A1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7486807" y="5404790"/>
            <a:ext cx="2199054" cy="214998"/>
          </a:xfrm>
        </p:spPr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</a:t>
            </a:r>
            <a:r>
              <a:rPr lang="en-US" b="0" err="1">
                <a:solidFill>
                  <a:schemeClr val="tx1"/>
                </a:solidFill>
              </a:rPr>
              <a:t>mai</a:t>
            </a:r>
            <a:r>
              <a:rPr lang="en-US" b="0">
                <a:solidFill>
                  <a:schemeClr val="tx1"/>
                </a:solidFill>
              </a:rPr>
              <a:t>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367284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Étayage et compositions progressives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252546"/>
            <a:ext cx="7697696" cy="4112952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Les </a:t>
            </a:r>
            <a:r>
              <a:rPr lang="en-US" sz="2800" b="1">
                <a:solidFill>
                  <a:schemeClr val="tx2"/>
                </a:solidFill>
              </a:rPr>
              <a:t>compositions progressives</a:t>
            </a:r>
            <a:endParaRPr lang="en-US" sz="2200" b="1">
              <a:solidFill>
                <a:schemeClr val="tx2"/>
              </a:solidFill>
            </a:endParaRPr>
          </a:p>
          <a:p>
            <a:pPr lvl="1"/>
            <a:r>
              <a:rPr lang="en-US" sz="2400" err="1"/>
              <a:t>Deux</a:t>
            </a:r>
            <a:r>
              <a:rPr lang="en-US" sz="2400"/>
              <a:t> </a:t>
            </a:r>
            <a:r>
              <a:rPr lang="en-US" sz="2400" err="1"/>
              <a:t>séries</a:t>
            </a:r>
            <a:r>
              <a:rPr lang="en-US" sz="2400"/>
              <a:t> de trois compositions</a:t>
            </a:r>
            <a:endParaRPr lang="en-US" sz="2400" b="1"/>
          </a:p>
          <a:p>
            <a:pPr lvl="2"/>
            <a:r>
              <a:rPr lang="en-US" sz="2000" err="1"/>
              <a:t>Série</a:t>
            </a:r>
            <a:r>
              <a:rPr lang="en-US" sz="2000"/>
              <a:t> 1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b="1">
                <a:solidFill>
                  <a:schemeClr val="accent1"/>
                </a:solidFill>
              </a:rPr>
              <a:t>C1-C3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/>
              <a:t>(</a:t>
            </a:r>
            <a:r>
              <a:rPr lang="en-US" sz="2000" err="1"/>
              <a:t>présent</a:t>
            </a:r>
            <a:r>
              <a:rPr lang="en-US" sz="2000"/>
              <a:t>)</a:t>
            </a:r>
          </a:p>
          <a:p>
            <a:pPr lvl="2"/>
            <a:r>
              <a:rPr lang="en-US" sz="2000" err="1"/>
              <a:t>Série</a:t>
            </a:r>
            <a:r>
              <a:rPr lang="en-US" sz="2000"/>
              <a:t> 2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b="1">
                <a:solidFill>
                  <a:schemeClr val="accent1"/>
                </a:solidFill>
              </a:rPr>
              <a:t>C4-C6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/>
              <a:t>(passé)</a:t>
            </a:r>
          </a:p>
          <a:p>
            <a:pPr lvl="2"/>
            <a:endParaRPr lang="en-US" sz="1800">
              <a:solidFill>
                <a:schemeClr val="tx1"/>
              </a:solidFill>
            </a:endParaRPr>
          </a:p>
          <a:p>
            <a:pPr lvl="1"/>
            <a:r>
              <a:rPr lang="en-US" sz="2800" b="1" err="1">
                <a:solidFill>
                  <a:schemeClr val="tx2"/>
                </a:solidFill>
              </a:rPr>
              <a:t>Étayage</a:t>
            </a:r>
            <a:r>
              <a:rPr lang="en-US" sz="2200" b="1">
                <a:solidFill>
                  <a:schemeClr val="tx2"/>
                </a:solidFill>
              </a:rPr>
              <a:t> </a:t>
            </a:r>
            <a:r>
              <a:rPr lang="en-US" sz="1800"/>
              <a:t>(Diaz, Neal, </a:t>
            </a:r>
            <a:r>
              <a:rPr lang="en-US" sz="1800" err="1"/>
              <a:t>Vachio</a:t>
            </a:r>
            <a:r>
              <a:rPr lang="en-US" sz="1800"/>
              <a:t>, 1991)</a:t>
            </a:r>
          </a:p>
          <a:p>
            <a:pPr lvl="2"/>
            <a:r>
              <a:rPr lang="en-US" sz="2000"/>
              <a:t>« </a:t>
            </a:r>
            <a:r>
              <a:rPr lang="en-US" sz="2000" err="1"/>
              <a:t>processus</a:t>
            </a:r>
            <a:r>
              <a:rPr lang="en-US" sz="2000"/>
              <a:t> de </a:t>
            </a:r>
            <a:r>
              <a:rPr lang="en-US" sz="2000" err="1"/>
              <a:t>coconstruction</a:t>
            </a:r>
            <a:r>
              <a:rPr lang="en-US" sz="2000"/>
              <a:t> </a:t>
            </a:r>
            <a:r>
              <a:rPr lang="en-US" sz="2000" err="1"/>
              <a:t>dynamique</a:t>
            </a:r>
            <a:r>
              <a:rPr lang="en-US" sz="2000"/>
              <a:t> »</a:t>
            </a:r>
          </a:p>
          <a:p>
            <a:pPr lvl="1"/>
            <a:r>
              <a:rPr lang="en-US" sz="2800" b="1" err="1">
                <a:solidFill>
                  <a:schemeClr val="tx2"/>
                </a:solidFill>
              </a:rPr>
              <a:t>Rétroaction</a:t>
            </a:r>
            <a:r>
              <a:rPr lang="en-US" sz="2800" b="1">
                <a:solidFill>
                  <a:schemeClr val="tx2"/>
                </a:solidFill>
              </a:rPr>
              <a:t>/</a:t>
            </a:r>
            <a:r>
              <a:rPr lang="en-US" sz="2800" b="1" err="1">
                <a:solidFill>
                  <a:schemeClr val="tx2"/>
                </a:solidFill>
              </a:rPr>
              <a:t>Autocorrection</a:t>
            </a:r>
            <a:endParaRPr lang="en-US" sz="2800" b="1">
              <a:solidFill>
                <a:schemeClr val="tx2"/>
              </a:solidFill>
            </a:endParaRPr>
          </a:p>
          <a:p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127191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9B9D7BC-A0ED-D248-9D42-3D4085F8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Compositions progressives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E990E6-3438-3945-8778-832A7A283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/>
              <a:t>C1</a:t>
            </a:r>
            <a:r>
              <a:rPr lang="en-US" b="1"/>
              <a:t>	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C6ED95-1268-B049-A46A-86AB41DC0EB5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000"/>
              <a:t>250 mots</a:t>
            </a:r>
          </a:p>
          <a:p>
            <a:r>
              <a:rPr lang="en-US" sz="2000"/>
              <a:t>« Un </a:t>
            </a:r>
            <a:r>
              <a:rPr lang="en-US" sz="2000" err="1"/>
              <a:t>jeune</a:t>
            </a:r>
            <a:r>
              <a:rPr lang="en-US" sz="2000"/>
              <a:t> homme </a:t>
            </a:r>
            <a:r>
              <a:rPr lang="en-US" sz="2000" err="1"/>
              <a:t>voit</a:t>
            </a:r>
            <a:r>
              <a:rPr lang="en-US" sz="2000"/>
              <a:t>… »</a:t>
            </a:r>
          </a:p>
          <a:p>
            <a:r>
              <a:rPr lang="en-US" sz="2000"/>
              <a:t>20 </a:t>
            </a:r>
            <a:r>
              <a:rPr lang="en-US" sz="2000" err="1"/>
              <a:t>verbes</a:t>
            </a:r>
            <a:r>
              <a:rPr lang="en-US" sz="2000"/>
              <a:t> au </a:t>
            </a:r>
            <a:r>
              <a:rPr lang="en-US" sz="2000" err="1"/>
              <a:t>présent</a:t>
            </a:r>
            <a:endParaRPr lang="en-US" sz="20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045FA8-A117-5243-8A64-AA53CAC901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/>
              <a:t>C2			5%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7A88A47-F16F-134E-919D-88795B02DB94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000"/>
              <a:t>250 mots</a:t>
            </a:r>
          </a:p>
          <a:p>
            <a:r>
              <a:rPr lang="en-US" sz="2000"/>
              <a:t>« Deux </a:t>
            </a:r>
            <a:r>
              <a:rPr lang="en-US" sz="2000" err="1"/>
              <a:t>jeunes</a:t>
            </a:r>
            <a:r>
              <a:rPr lang="en-US" sz="2000"/>
              <a:t> hommes </a:t>
            </a:r>
            <a:r>
              <a:rPr lang="en-US" sz="2000" err="1"/>
              <a:t>voient</a:t>
            </a:r>
            <a:r>
              <a:rPr lang="en-US" sz="2000"/>
              <a:t>… »</a:t>
            </a:r>
          </a:p>
          <a:p>
            <a:r>
              <a:rPr lang="en-US" sz="2000"/>
              <a:t>20 </a:t>
            </a:r>
            <a:r>
              <a:rPr lang="en-US" sz="2000" err="1"/>
              <a:t>verbes</a:t>
            </a:r>
            <a:r>
              <a:rPr lang="en-US" sz="2000"/>
              <a:t> au </a:t>
            </a:r>
            <a:r>
              <a:rPr lang="en-US" sz="2000" err="1"/>
              <a:t>présent</a:t>
            </a:r>
            <a:endParaRPr lang="en-US" sz="2000"/>
          </a:p>
          <a:p>
            <a:r>
              <a:rPr lang="en-US" sz="2000"/>
              <a:t>10 </a:t>
            </a:r>
            <a:r>
              <a:rPr lang="en-US" sz="2000" err="1"/>
              <a:t>adjectifs</a:t>
            </a:r>
            <a:endParaRPr lang="en-US" sz="200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ADE366-9F72-9145-B2E2-733FF90BE6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b="1"/>
              <a:t>C3			10%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BC94129-654C-DD45-AECB-A519E01D01D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>
            <a:normAutofit/>
          </a:bodyPr>
          <a:lstStyle/>
          <a:p>
            <a:r>
              <a:rPr lang="en-US" sz="2000"/>
              <a:t>250 mots</a:t>
            </a:r>
          </a:p>
          <a:p>
            <a:r>
              <a:rPr lang="en-US" sz="2000"/>
              <a:t>« Une </a:t>
            </a:r>
            <a:r>
              <a:rPr lang="en-US" sz="2000" err="1"/>
              <a:t>jeune</a:t>
            </a:r>
            <a:r>
              <a:rPr lang="en-US" sz="2000"/>
              <a:t> </a:t>
            </a:r>
            <a:r>
              <a:rPr lang="en-US" sz="2000" err="1"/>
              <a:t>fille</a:t>
            </a:r>
            <a:r>
              <a:rPr lang="en-US" sz="2000"/>
              <a:t> </a:t>
            </a:r>
            <a:r>
              <a:rPr lang="en-US" sz="2000" err="1"/>
              <a:t>voit</a:t>
            </a:r>
            <a:r>
              <a:rPr lang="en-US" sz="2000"/>
              <a:t>… »</a:t>
            </a:r>
          </a:p>
          <a:p>
            <a:r>
              <a:rPr lang="en-US" sz="2000"/>
              <a:t>20 </a:t>
            </a:r>
            <a:r>
              <a:rPr lang="en-US" sz="2000" err="1"/>
              <a:t>verbes</a:t>
            </a:r>
            <a:r>
              <a:rPr lang="en-US" sz="2000"/>
              <a:t> au </a:t>
            </a:r>
            <a:r>
              <a:rPr lang="en-US" sz="2000" err="1"/>
              <a:t>présent</a:t>
            </a:r>
            <a:endParaRPr lang="en-US" sz="2000"/>
          </a:p>
          <a:p>
            <a:r>
              <a:rPr lang="en-US" sz="2000"/>
              <a:t>10 </a:t>
            </a:r>
            <a:r>
              <a:rPr lang="en-US" sz="2000" err="1"/>
              <a:t>adjectifs</a:t>
            </a:r>
            <a:endParaRPr lang="en-US" sz="2000"/>
          </a:p>
          <a:p>
            <a:r>
              <a:rPr lang="en-US" sz="2000"/>
              <a:t>10 </a:t>
            </a:r>
            <a:r>
              <a:rPr lang="en-US" sz="2000" err="1"/>
              <a:t>adverbes</a:t>
            </a:r>
            <a:endParaRPr lang="en-US" sz="200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931C28-D4D6-2E42-ABA7-C08AADA28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3256917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731520"/>
            <a:ext cx="6343202" cy="1125415"/>
          </a:xfrm>
        </p:spPr>
        <p:txBody>
          <a:bodyPr/>
          <a:lstStyle/>
          <a:p>
            <a:r>
              <a:rPr lang="en-US" err="1"/>
              <a:t>Définition</a:t>
            </a:r>
            <a:r>
              <a:rPr lang="en-US"/>
              <a:t> de </a:t>
            </a:r>
            <a:r>
              <a:rPr lang="en-US" err="1"/>
              <a:t>l’amélioration</a:t>
            </a:r>
            <a:r>
              <a:rPr lang="en-US"/>
              <a:t> de </a:t>
            </a:r>
            <a:r>
              <a:rPr lang="en-US" err="1"/>
              <a:t>l’écrit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952095" cy="3530600"/>
          </a:xfrm>
        </p:spPr>
        <p:txBody>
          <a:bodyPr/>
          <a:lstStyle/>
          <a:p>
            <a:r>
              <a:rPr lang="en-US" sz="2800" b="1">
                <a:solidFill>
                  <a:schemeClr val="tx2"/>
                </a:solidFill>
              </a:rPr>
              <a:t>Augmentation du </a:t>
            </a:r>
            <a:r>
              <a:rPr lang="en-US" sz="2800" b="1" err="1">
                <a:solidFill>
                  <a:schemeClr val="tx2"/>
                </a:solidFill>
              </a:rPr>
              <a:t>nombre</a:t>
            </a:r>
            <a:r>
              <a:rPr lang="en-US" sz="2800" b="1">
                <a:solidFill>
                  <a:schemeClr val="tx2"/>
                </a:solidFill>
              </a:rPr>
              <a:t> de GN, </a:t>
            </a:r>
            <a:r>
              <a:rPr lang="en-US" sz="2800" b="1" err="1">
                <a:solidFill>
                  <a:schemeClr val="tx2"/>
                </a:solidFill>
              </a:rPr>
              <a:t>verbes</a:t>
            </a:r>
            <a:r>
              <a:rPr lang="en-US" sz="2800" b="1">
                <a:solidFill>
                  <a:schemeClr val="tx2"/>
                </a:solidFill>
              </a:rPr>
              <a:t>, </a:t>
            </a:r>
            <a:r>
              <a:rPr lang="en-US" sz="2800" b="1" err="1">
                <a:solidFill>
                  <a:schemeClr val="tx2"/>
                </a:solidFill>
              </a:rPr>
              <a:t>adjectifs</a:t>
            </a:r>
            <a:r>
              <a:rPr lang="en-US" sz="2800" b="1">
                <a:solidFill>
                  <a:schemeClr val="tx2"/>
                </a:solidFill>
              </a:rPr>
              <a:t> et </a:t>
            </a:r>
            <a:r>
              <a:rPr lang="en-US" sz="2800" b="1" err="1">
                <a:solidFill>
                  <a:schemeClr val="tx2"/>
                </a:solidFill>
              </a:rPr>
              <a:t>adverbes</a:t>
            </a:r>
            <a:r>
              <a:rPr lang="en-US" sz="2800" b="1">
                <a:solidFill>
                  <a:schemeClr val="tx2"/>
                </a:solidFill>
              </a:rPr>
              <a:t> </a:t>
            </a:r>
            <a:r>
              <a:rPr lang="en-US" sz="2800" b="1" err="1">
                <a:solidFill>
                  <a:schemeClr val="tx2"/>
                </a:solidFill>
              </a:rPr>
              <a:t>réussis</a:t>
            </a:r>
            <a:r>
              <a:rPr lang="en-US" sz="2800" b="1">
                <a:solidFill>
                  <a:schemeClr val="tx2"/>
                </a:solidFill>
              </a:rPr>
              <a:t>.</a:t>
            </a:r>
          </a:p>
          <a:p>
            <a:endParaRPr lang="en-US" sz="2800" b="1">
              <a:solidFill>
                <a:schemeClr val="tx2"/>
              </a:solidFill>
            </a:endParaRPr>
          </a:p>
          <a:p>
            <a:r>
              <a:rPr lang="en-US" sz="2800" b="1" err="1">
                <a:solidFill>
                  <a:schemeClr val="tx2"/>
                </a:solidFill>
              </a:rPr>
              <a:t>Tendance</a:t>
            </a:r>
            <a:r>
              <a:rPr lang="en-US" sz="2800" b="1">
                <a:solidFill>
                  <a:schemeClr val="tx2"/>
                </a:solidFill>
              </a:rPr>
              <a:t> </a:t>
            </a:r>
            <a:r>
              <a:rPr lang="en-US" sz="2800" b="1" err="1">
                <a:solidFill>
                  <a:schemeClr val="tx2"/>
                </a:solidFill>
              </a:rPr>
              <a:t>à</a:t>
            </a:r>
            <a:r>
              <a:rPr lang="en-US" sz="2800" b="1">
                <a:solidFill>
                  <a:schemeClr val="tx2"/>
                </a:solidFill>
              </a:rPr>
              <a:t> la </a:t>
            </a:r>
            <a:r>
              <a:rPr lang="en-US" sz="2800" b="1" err="1">
                <a:solidFill>
                  <a:schemeClr val="tx2"/>
                </a:solidFill>
              </a:rPr>
              <a:t>baisse</a:t>
            </a:r>
            <a:r>
              <a:rPr lang="en-US" sz="2800" b="1">
                <a:solidFill>
                  <a:schemeClr val="tx2"/>
                </a:solidFill>
              </a:rPr>
              <a:t> des </a:t>
            </a:r>
            <a:r>
              <a:rPr lang="en-US" sz="2800" b="1" err="1">
                <a:solidFill>
                  <a:schemeClr val="tx2"/>
                </a:solidFill>
              </a:rPr>
              <a:t>erreurs</a:t>
            </a:r>
            <a:r>
              <a:rPr lang="en-US" sz="2800" b="1">
                <a:solidFill>
                  <a:schemeClr val="tx2"/>
                </a:solidFill>
              </a:rPr>
              <a:t> </a:t>
            </a:r>
            <a:r>
              <a:rPr lang="en-US" sz="2800" b="1" err="1">
                <a:solidFill>
                  <a:schemeClr val="tx2"/>
                </a:solidFill>
              </a:rPr>
              <a:t>dans</a:t>
            </a:r>
            <a:r>
              <a:rPr lang="en-US" sz="2800" b="1">
                <a:solidFill>
                  <a:schemeClr val="tx2"/>
                </a:solidFill>
              </a:rPr>
              <a:t> les 5 </a:t>
            </a:r>
            <a:r>
              <a:rPr lang="en-US" sz="2800" b="1" err="1">
                <a:solidFill>
                  <a:schemeClr val="tx2"/>
                </a:solidFill>
              </a:rPr>
              <a:t>règles</a:t>
            </a:r>
            <a:r>
              <a:rPr lang="en-US" sz="2800" b="1">
                <a:solidFill>
                  <a:schemeClr val="tx2"/>
                </a:solidFill>
              </a:rPr>
              <a:t> de </a:t>
            </a:r>
            <a:r>
              <a:rPr lang="en-US" sz="2800" b="1" err="1">
                <a:solidFill>
                  <a:schemeClr val="tx2"/>
                </a:solidFill>
              </a:rPr>
              <a:t>syntaxe</a:t>
            </a:r>
            <a:r>
              <a:rPr lang="en-US" sz="2800" b="1">
                <a:solidFill>
                  <a:schemeClr val="tx2"/>
                </a:solidFill>
              </a:rPr>
              <a:t> </a:t>
            </a:r>
            <a:r>
              <a:rPr lang="en-US" sz="2800" b="1" err="1">
                <a:solidFill>
                  <a:schemeClr val="tx2"/>
                </a:solidFill>
              </a:rPr>
              <a:t>enseignées</a:t>
            </a:r>
            <a:r>
              <a:rPr lang="en-US" sz="2800" b="1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67866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4D863-02D0-BA4D-B476-03BE0498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Hypothèses principales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BE9670-6B30-EE40-9A04-04E969A44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441" y="2489200"/>
            <a:ext cx="7261559" cy="3530600"/>
          </a:xfrm>
        </p:spPr>
        <p:txBody>
          <a:bodyPr>
            <a:normAutofit/>
          </a:bodyPr>
          <a:lstStyle/>
          <a:p>
            <a:r>
              <a:rPr lang="fr-FR" sz="2800"/>
              <a:t>Rejoindre la </a:t>
            </a:r>
            <a:r>
              <a:rPr lang="fr-FR" sz="2800" b="1">
                <a:solidFill>
                  <a:schemeClr val="tx2"/>
                </a:solidFill>
              </a:rPr>
              <a:t>variabilité</a:t>
            </a:r>
            <a:r>
              <a:rPr lang="fr-FR" sz="2800"/>
              <a:t> de </a:t>
            </a:r>
            <a:r>
              <a:rPr lang="fr-FR" sz="2800" b="1">
                <a:solidFill>
                  <a:schemeClr val="accent1"/>
                </a:solidFill>
              </a:rPr>
              <a:t>tous</a:t>
            </a:r>
            <a:r>
              <a:rPr lang="fr-FR" sz="2800"/>
              <a:t> les étudiants</a:t>
            </a:r>
          </a:p>
          <a:p>
            <a:r>
              <a:rPr lang="fr-FR" sz="2800" b="1">
                <a:solidFill>
                  <a:schemeClr val="tx2"/>
                </a:solidFill>
              </a:rPr>
              <a:t>Engager</a:t>
            </a:r>
            <a:r>
              <a:rPr lang="fr-FR" sz="2800"/>
              <a:t> </a:t>
            </a:r>
            <a:r>
              <a:rPr lang="fr-FR" sz="2800" b="1">
                <a:solidFill>
                  <a:schemeClr val="accent1"/>
                </a:solidFill>
              </a:rPr>
              <a:t>tous</a:t>
            </a:r>
            <a:r>
              <a:rPr lang="fr-FR" sz="2800"/>
              <a:t> les étudiants</a:t>
            </a:r>
          </a:p>
          <a:p>
            <a:r>
              <a:rPr lang="fr-FR" sz="2800"/>
              <a:t>Permettre à </a:t>
            </a:r>
            <a:r>
              <a:rPr lang="fr-FR" sz="2800" b="1">
                <a:solidFill>
                  <a:schemeClr val="accent1"/>
                </a:solidFill>
              </a:rPr>
              <a:t>tous</a:t>
            </a:r>
            <a:r>
              <a:rPr lang="fr-FR" sz="2800"/>
              <a:t> les étudiants </a:t>
            </a:r>
            <a:r>
              <a:rPr lang="fr-FR" sz="2800" b="1">
                <a:solidFill>
                  <a:schemeClr val="tx2"/>
                </a:solidFill>
              </a:rPr>
              <a:t>d’améliorer</a:t>
            </a:r>
            <a:r>
              <a:rPr lang="fr-FR" sz="2800"/>
              <a:t> leurs compétences en </a:t>
            </a:r>
            <a:r>
              <a:rPr lang="fr-FR" sz="2800" b="1">
                <a:solidFill>
                  <a:schemeClr val="tx2"/>
                </a:solidFill>
              </a:rPr>
              <a:t>français écrit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8322DF-71AC-5D42-8FE5-A0049CC3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79076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Méthodologie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1315453"/>
            <a:ext cx="3752023" cy="3962477"/>
          </a:xfrm>
        </p:spPr>
        <p:txBody>
          <a:bodyPr>
            <a:normAutofit/>
          </a:bodyPr>
          <a:lstStyle/>
          <a:p>
            <a:r>
              <a:rPr lang="en-US" sz="2400" err="1"/>
              <a:t>échantillonnage</a:t>
            </a:r>
            <a:endParaRPr lang="en-US" sz="2400"/>
          </a:p>
          <a:p>
            <a:endParaRPr lang="en-US" sz="2400"/>
          </a:p>
          <a:p>
            <a:r>
              <a:rPr lang="en-US" sz="2400"/>
              <a:t>Instruments de </a:t>
            </a:r>
            <a:r>
              <a:rPr lang="en-US" sz="2400" err="1"/>
              <a:t>mesure</a:t>
            </a:r>
            <a:endParaRPr lang="en-US" sz="2400"/>
          </a:p>
          <a:p>
            <a:endParaRPr lang="en-US" sz="2400"/>
          </a:p>
          <a:p>
            <a:r>
              <a:rPr lang="en-US" sz="2400" err="1"/>
              <a:t>Méthodes</a:t>
            </a:r>
            <a:r>
              <a:rPr lang="en-US" sz="2400"/>
              <a:t> </a:t>
            </a:r>
            <a:r>
              <a:rPr lang="en-US" sz="2400" err="1"/>
              <a:t>d’analyse</a:t>
            </a:r>
            <a:endParaRPr lang="en-US" sz="2400"/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42001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Échantillonnage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285999"/>
            <a:ext cx="7415913" cy="4436533"/>
          </a:xfrm>
        </p:spPr>
        <p:txBody>
          <a:bodyPr>
            <a:normAutofit/>
          </a:bodyPr>
          <a:lstStyle/>
          <a:p>
            <a:pPr lvl="1"/>
            <a:r>
              <a:rPr lang="fr-FR" sz="2800"/>
              <a:t>Pilote (H15)</a:t>
            </a:r>
          </a:p>
          <a:p>
            <a:pPr lvl="1"/>
            <a:r>
              <a:rPr lang="fr-FR" sz="2800"/>
              <a:t>Trois sessions (A15, H16, A16)</a:t>
            </a:r>
          </a:p>
          <a:p>
            <a:pPr lvl="1"/>
            <a:r>
              <a:rPr lang="fr-FR" sz="2800"/>
              <a:t>Nos étudiants </a:t>
            </a:r>
          </a:p>
          <a:p>
            <a:pPr lvl="1"/>
            <a:r>
              <a:rPr lang="fr-FR" sz="2800"/>
              <a:t>10 groupes = 259 étudiants</a:t>
            </a:r>
          </a:p>
          <a:p>
            <a:pPr lvl="1"/>
            <a:r>
              <a:rPr lang="fr-FR" sz="2800"/>
              <a:t>Participants totaux n= 95</a:t>
            </a:r>
          </a:p>
          <a:p>
            <a:pPr lvl="1"/>
            <a:endParaRPr lang="fr-FR" sz="2400"/>
          </a:p>
          <a:p>
            <a:pPr lvl="1"/>
            <a:r>
              <a:rPr lang="fr-FR" sz="3200" b="1">
                <a:solidFill>
                  <a:schemeClr val="accent1"/>
                </a:solidFill>
              </a:rPr>
              <a:t>Taux de participation = 37 % </a:t>
            </a:r>
            <a:endParaRPr lang="fr-FR" sz="2400" b="1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</p:spPr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4203576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Instruments de mesure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854226" cy="4104958"/>
          </a:xfrm>
        </p:spPr>
        <p:txBody>
          <a:bodyPr>
            <a:normAutofit/>
          </a:bodyPr>
          <a:lstStyle/>
          <a:p>
            <a:pPr lvl="1"/>
            <a:r>
              <a:rPr lang="fr-FR" sz="2800" b="1">
                <a:solidFill>
                  <a:schemeClr val="tx2"/>
                </a:solidFill>
              </a:rPr>
              <a:t>Questionnaire 1</a:t>
            </a:r>
            <a:r>
              <a:rPr lang="fr-FR" sz="2800"/>
              <a:t> : sociodémographique</a:t>
            </a:r>
          </a:p>
          <a:p>
            <a:pPr lvl="3"/>
            <a:r>
              <a:rPr lang="fr-FR" sz="2400"/>
              <a:t>n=57</a:t>
            </a:r>
          </a:p>
          <a:p>
            <a:pPr lvl="3"/>
            <a:r>
              <a:rPr lang="fr-FR" sz="2400"/>
              <a:t>14 % </a:t>
            </a:r>
            <a:r>
              <a:rPr lang="fr-FR" sz="2400" b="1">
                <a:solidFill>
                  <a:schemeClr val="accent1"/>
                </a:solidFill>
              </a:rPr>
              <a:t>avec</a:t>
            </a:r>
            <a:r>
              <a:rPr lang="fr-FR" sz="2400"/>
              <a:t> un diagnostic</a:t>
            </a:r>
            <a:endParaRPr lang="fr-FR" sz="2800"/>
          </a:p>
          <a:p>
            <a:pPr lvl="1"/>
            <a:r>
              <a:rPr lang="fr-FR" sz="2800" b="1">
                <a:solidFill>
                  <a:schemeClr val="tx2"/>
                </a:solidFill>
              </a:rPr>
              <a:t>Questionnaire 2</a:t>
            </a:r>
            <a:r>
              <a:rPr lang="fr-FR" sz="2800"/>
              <a:t> : évaluation des outils et des stratégies (quantitatif et qualitatif)</a:t>
            </a:r>
          </a:p>
          <a:p>
            <a:pPr lvl="3"/>
            <a:r>
              <a:rPr lang="fr-FR" sz="2400"/>
              <a:t>n=40</a:t>
            </a:r>
          </a:p>
          <a:p>
            <a:pPr lvl="3"/>
            <a:r>
              <a:rPr lang="fr-FR" sz="2800"/>
              <a:t>sur une échelle de </a:t>
            </a:r>
            <a:r>
              <a:rPr lang="fr-FR" sz="2800" b="1">
                <a:solidFill>
                  <a:schemeClr val="accent1"/>
                </a:solidFill>
              </a:rPr>
              <a:t>Likert</a:t>
            </a:r>
            <a:r>
              <a:rPr lang="fr-FR" sz="2800"/>
              <a:t> à 5 degrés</a:t>
            </a:r>
            <a:endParaRPr lang="fr-FR" sz="2800">
              <a:solidFill>
                <a:srgbClr val="FF0000"/>
              </a:solidFill>
            </a:endParaRPr>
          </a:p>
          <a:p>
            <a:pPr lvl="1"/>
            <a:endParaRPr lang="fr-FR" sz="1800"/>
          </a:p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2239729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Instruments de mesure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6343201" cy="4104958"/>
          </a:xfrm>
        </p:spPr>
        <p:txBody>
          <a:bodyPr>
            <a:normAutofit lnSpcReduction="10000"/>
          </a:bodyPr>
          <a:lstStyle/>
          <a:p>
            <a:r>
              <a:rPr lang="fr-FR" sz="2800" b="1">
                <a:solidFill>
                  <a:schemeClr val="tx2"/>
                </a:solidFill>
              </a:rPr>
              <a:t>Compositions progressives</a:t>
            </a:r>
          </a:p>
          <a:p>
            <a:pPr lvl="1"/>
            <a:r>
              <a:rPr lang="fr-FR" sz="2400" b="1">
                <a:solidFill>
                  <a:schemeClr val="accent1"/>
                </a:solidFill>
              </a:rPr>
              <a:t>Validité écologique</a:t>
            </a:r>
          </a:p>
          <a:p>
            <a:pPr lvl="1"/>
            <a:r>
              <a:rPr lang="fr-FR" sz="2400"/>
              <a:t>n= 95</a:t>
            </a:r>
          </a:p>
          <a:p>
            <a:pPr lvl="1"/>
            <a:r>
              <a:rPr lang="fr-FR" sz="2400"/>
              <a:t>4 compositions sur une session/participant</a:t>
            </a:r>
          </a:p>
          <a:p>
            <a:pPr lvl="1"/>
            <a:r>
              <a:rPr lang="fr-FR" sz="2400"/>
              <a:t>Guide codage</a:t>
            </a:r>
          </a:p>
          <a:p>
            <a:pPr lvl="1"/>
            <a:r>
              <a:rPr lang="fr-FR" sz="2400"/>
              <a:t>Analyse factorielle confirmatoire (pilote)</a:t>
            </a:r>
          </a:p>
          <a:p>
            <a:pPr lvl="2"/>
            <a:r>
              <a:rPr lang="fr-FR" sz="2000" b="1">
                <a:solidFill>
                  <a:schemeClr val="accent1"/>
                </a:solidFill>
              </a:rPr>
              <a:t>Taux de fiabilité de 97 %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2013852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Méthodes</a:t>
            </a:r>
            <a:r>
              <a:rPr lang="en-US"/>
              <a:t> </a:t>
            </a:r>
            <a:r>
              <a:rPr lang="en-US" err="1"/>
              <a:t>d’analyse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475454" cy="3530600"/>
          </a:xfrm>
        </p:spPr>
        <p:txBody>
          <a:bodyPr>
            <a:normAutofit/>
          </a:bodyPr>
          <a:lstStyle/>
          <a:p>
            <a:r>
              <a:rPr lang="en-US" sz="2800" b="1" err="1">
                <a:solidFill>
                  <a:schemeClr val="tx2"/>
                </a:solidFill>
              </a:rPr>
              <a:t>Analyse</a:t>
            </a:r>
            <a:r>
              <a:rPr lang="en-US" sz="2800" b="1">
                <a:solidFill>
                  <a:schemeClr val="tx2"/>
                </a:solidFill>
              </a:rPr>
              <a:t> de variance — ANOVA</a:t>
            </a:r>
          </a:p>
          <a:p>
            <a:pPr lvl="1"/>
            <a:r>
              <a:rPr lang="en-US" sz="2400"/>
              <a:t>Corrections Greenhouse-</a:t>
            </a:r>
            <a:r>
              <a:rPr lang="en-US" sz="2400" err="1"/>
              <a:t>Geisser</a:t>
            </a:r>
            <a:endParaRPr lang="en-US" sz="2400"/>
          </a:p>
          <a:p>
            <a:pPr lvl="1"/>
            <a:r>
              <a:rPr lang="en-US" sz="2400"/>
              <a:t>Tests post-hoc avec </a:t>
            </a:r>
            <a:r>
              <a:rPr lang="en-US" sz="2400" err="1"/>
              <a:t>l’ajustement</a:t>
            </a:r>
            <a:r>
              <a:rPr lang="en-US" sz="2400"/>
              <a:t> Bonferroni</a:t>
            </a:r>
          </a:p>
          <a:p>
            <a:pPr lvl="2"/>
            <a:r>
              <a:rPr lang="fr-CA" sz="2400" i="1"/>
              <a:t>p &lt; </a:t>
            </a:r>
            <a:r>
              <a:rPr lang="fr-CA" sz="2400"/>
              <a:t>0,05</a:t>
            </a:r>
            <a:endParaRPr lang="en-US" sz="2200"/>
          </a:p>
          <a:p>
            <a:r>
              <a:rPr lang="en-US" sz="2800" err="1"/>
              <a:t>Analyse</a:t>
            </a:r>
            <a:r>
              <a:rPr lang="en-US" sz="2800"/>
              <a:t> de </a:t>
            </a:r>
            <a:r>
              <a:rPr lang="en-US" sz="2800" b="1" err="1">
                <a:solidFill>
                  <a:schemeClr val="tx2"/>
                </a:solidFill>
              </a:rPr>
              <a:t>régression</a:t>
            </a:r>
            <a:r>
              <a:rPr lang="en-US" sz="2800"/>
              <a:t> </a:t>
            </a:r>
            <a:r>
              <a:rPr lang="en-US" sz="2800" b="1">
                <a:solidFill>
                  <a:schemeClr val="tx2"/>
                </a:solidFill>
              </a:rPr>
              <a:t>multiple </a:t>
            </a:r>
            <a:r>
              <a:rPr lang="en-US" sz="2800" b="1" err="1">
                <a:solidFill>
                  <a:schemeClr val="tx2"/>
                </a:solidFill>
              </a:rPr>
              <a:t>hiérarchique</a:t>
            </a:r>
          </a:p>
          <a:p>
            <a:pPr lvl="2"/>
            <a:r>
              <a:rPr lang="fr-CA" sz="2400" i="1"/>
              <a:t>p &lt; </a:t>
            </a:r>
            <a:r>
              <a:rPr lang="fr-CA" sz="2400"/>
              <a:t>0,05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81516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342702" cy="3020343"/>
          </a:xfrm>
        </p:spPr>
        <p:txBody>
          <a:bodyPr/>
          <a:lstStyle/>
          <a:p>
            <a:r>
              <a:rPr lang="en-US" err="1"/>
              <a:t>Problématique</a:t>
            </a:r>
            <a:r>
              <a:rPr lang="en-US"/>
              <a:t> et cadre </a:t>
            </a:r>
            <a:r>
              <a:rPr lang="en-US" err="1"/>
              <a:t>conceptuel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1330036"/>
            <a:ext cx="3054653" cy="4714503"/>
          </a:xfrm>
        </p:spPr>
        <p:txBody>
          <a:bodyPr>
            <a:normAutofit/>
          </a:bodyPr>
          <a:lstStyle/>
          <a:p>
            <a:r>
              <a:rPr lang="en-US" sz="2800"/>
              <a:t>FLS</a:t>
            </a:r>
          </a:p>
          <a:p>
            <a:endParaRPr lang="en-US" sz="2800"/>
          </a:p>
          <a:p>
            <a:r>
              <a:rPr lang="en-US" sz="2800"/>
              <a:t>CUA</a:t>
            </a:r>
          </a:p>
          <a:p>
            <a:endParaRPr lang="en-US" sz="2800"/>
          </a:p>
          <a:p>
            <a:r>
              <a:rPr lang="en-US" sz="2800" err="1"/>
              <a:t>Lignes</a:t>
            </a:r>
            <a:r>
              <a:rPr lang="en-US" sz="2800"/>
              <a:t> directrices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</a:t>
            </a:r>
            <a:r>
              <a:rPr lang="en-US" b="0" err="1">
                <a:solidFill>
                  <a:schemeClr val="tx1"/>
                </a:solidFill>
              </a:rPr>
              <a:t>mai</a:t>
            </a:r>
            <a:r>
              <a:rPr lang="en-US" b="0">
                <a:solidFill>
                  <a:schemeClr val="tx1"/>
                </a:solidFill>
              </a:rPr>
              <a:t>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195730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A4FED-8C19-B94B-B939-DA22F991A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Résultats et discussion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7A49B8-9C3A-F640-8C1A-70E20AB73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0792" y="1513490"/>
            <a:ext cx="3662132" cy="4215317"/>
          </a:xfrm>
        </p:spPr>
        <p:txBody>
          <a:bodyPr/>
          <a:lstStyle/>
          <a:p>
            <a:r>
              <a:rPr lang="fr-FR" sz="2400"/>
              <a:t>Analyses ANOVA sur les compositions progressives </a:t>
            </a:r>
          </a:p>
          <a:p>
            <a:endParaRPr lang="fr-FR" sz="2400"/>
          </a:p>
          <a:p>
            <a:endParaRPr lang="fr-FR" sz="2400"/>
          </a:p>
          <a:p>
            <a:r>
              <a:rPr lang="fr-FR" sz="2400"/>
              <a:t>Analyses de régression multiple hiérarchique sur les croisements</a:t>
            </a:r>
          </a:p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37C153-923F-9C45-A46B-8760512F7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491952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Résultats des analyses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16175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/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Verbes</a:t>
            </a:r>
            <a:endParaRPr lang="fr-FR" sz="2200">
              <a:solidFill>
                <a:schemeClr val="tx1"/>
              </a:solidFill>
            </a:endParaRPr>
          </a:p>
          <a:p>
            <a:pPr lvl="1"/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GN</a:t>
            </a:r>
            <a:endParaRPr lang="fr-FR" sz="2200">
              <a:solidFill>
                <a:schemeClr val="tx1"/>
              </a:solidFill>
            </a:endParaRPr>
          </a:p>
          <a:p>
            <a:pPr lvl="1"/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Adjectifs</a:t>
            </a:r>
            <a:endParaRPr lang="fr-FR" sz="22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000" b="1">
              <a:solidFill>
                <a:srgbClr val="FFC000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A799E92-3973-F84E-9780-C0082492F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0580" y="2489200"/>
            <a:ext cx="3636981" cy="16175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/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4 règles + négation</a:t>
            </a:r>
            <a:endParaRPr lang="fr-FR" sz="2200">
              <a:solidFill>
                <a:schemeClr val="tx1"/>
              </a:solidFill>
            </a:endParaRPr>
          </a:p>
          <a:p>
            <a:pPr lvl="1"/>
            <a:r>
              <a:rPr lang="fr-FR" sz="2200" b="1">
                <a:solidFill>
                  <a:schemeClr val="accent2"/>
                </a:solidFill>
              </a:rPr>
              <a:t>Adverbes</a:t>
            </a:r>
          </a:p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814AFC-8D1D-6E4C-9F7B-51F5AD2FD35A}"/>
              </a:ext>
            </a:extLst>
          </p:cNvPr>
          <p:cNvSpPr txBox="1"/>
          <p:nvPr/>
        </p:nvSpPr>
        <p:spPr>
          <a:xfrm>
            <a:off x="1155396" y="4559660"/>
            <a:ext cx="72474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3200" b="1">
                <a:solidFill>
                  <a:schemeClr val="tx2"/>
                </a:solidFill>
              </a:rPr>
              <a:t>Étudiants avec ou sans diagnostic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127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832506"/>
            <a:ext cx="7410457" cy="1027825"/>
          </a:xfrm>
        </p:spPr>
        <p:txBody>
          <a:bodyPr/>
          <a:lstStyle/>
          <a:p>
            <a:r>
              <a:rPr lang="fr-FR"/>
              <a:t>Résultats des analyses de régression multiple hiérarchique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17" y="2489200"/>
            <a:ext cx="6781625" cy="3530600"/>
          </a:xfrm>
        </p:spPr>
        <p:txBody>
          <a:bodyPr>
            <a:normAutofit/>
          </a:bodyPr>
          <a:lstStyle/>
          <a:p>
            <a:pPr marL="59436" indent="0">
              <a:buNone/>
            </a:pPr>
            <a:endParaRPr lang="fr-FR" sz="24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sz="2000">
              <a:solidFill>
                <a:schemeClr val="tx1"/>
              </a:solidFill>
            </a:endParaRPr>
          </a:p>
          <a:p>
            <a:pPr marL="402336" lvl="1" indent="0">
              <a:buNone/>
            </a:pPr>
            <a:r>
              <a:rPr lang="fr-FR" sz="3600" b="1">
                <a:solidFill>
                  <a:schemeClr val="tx2"/>
                </a:solidFill>
              </a:rPr>
              <a:t>Croisements</a:t>
            </a:r>
            <a:endParaRPr lang="fr-FR" sz="2200" b="1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8246" y="6420009"/>
            <a:ext cx="3859795" cy="228660"/>
          </a:xfrm>
        </p:spPr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58325E32-4735-5A4D-988C-EE84DB79B0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8958041"/>
              </p:ext>
            </p:extLst>
          </p:nvPr>
        </p:nvGraphicFramePr>
        <p:xfrm>
          <a:off x="2686049" y="2387571"/>
          <a:ext cx="5953453" cy="4104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7940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43" y="557448"/>
            <a:ext cx="7518803" cy="1135165"/>
          </a:xfrm>
        </p:spPr>
        <p:txBody>
          <a:bodyPr/>
          <a:lstStyle/>
          <a:p>
            <a:r>
              <a:rPr lang="fr-FR"/>
              <a:t>Variable latente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ACFAS- 29 mai 2019-UDL@Dawson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6" y="2222938"/>
            <a:ext cx="8620522" cy="46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/>
              <a:t>Résultats des analyses de régression multiple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60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B51CB2F8-E8C7-584B-8943-ADFF01A923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968780"/>
              </p:ext>
            </p:extLst>
          </p:nvPr>
        </p:nvGraphicFramePr>
        <p:xfrm>
          <a:off x="682059" y="0"/>
          <a:ext cx="7649142" cy="664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4" imgW="8531325" imgH="7419620" progId="Word.Document.12">
                  <p:embed/>
                </p:oleObj>
              </mc:Choice>
              <mc:Fallback>
                <p:oleObj name="Document" r:id="rId4" imgW="8531325" imgH="7419620" progId="Word.Document.12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B51CB2F8-E8C7-584B-8943-ADFF01A923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2059" y="0"/>
                        <a:ext cx="7649142" cy="664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triped Right Arrow 1"/>
          <p:cNvSpPr/>
          <p:nvPr/>
        </p:nvSpPr>
        <p:spPr>
          <a:xfrm rot="5400000">
            <a:off x="2274190" y="3902247"/>
            <a:ext cx="1702571" cy="372667"/>
          </a:xfrm>
          <a:prstGeom prst="stripedRightArrow">
            <a:avLst/>
          </a:prstGeom>
          <a:solidFill>
            <a:srgbClr val="528A02"/>
          </a:solidFill>
          <a:ln>
            <a:solidFill>
              <a:srgbClr val="528A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28A02"/>
              </a:solidFill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2217682" y="5355771"/>
            <a:ext cx="5276193" cy="341992"/>
          </a:xfrm>
          <a:prstGeom prst="stripedRightArrow">
            <a:avLst/>
          </a:prstGeom>
          <a:solidFill>
            <a:srgbClr val="528A02"/>
          </a:solidFill>
          <a:ln>
            <a:solidFill>
              <a:srgbClr val="528A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424541-7316-894B-9605-BCFEEEDB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744" y="6626204"/>
            <a:ext cx="3859795" cy="228660"/>
          </a:xfrm>
        </p:spPr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</a:t>
            </a:r>
            <a:r>
              <a:rPr lang="en-US" b="0" err="1">
                <a:solidFill>
                  <a:schemeClr val="tx1"/>
                </a:solidFill>
              </a:rPr>
              <a:t>mai</a:t>
            </a:r>
            <a:r>
              <a:rPr lang="en-US" b="0">
                <a:solidFill>
                  <a:schemeClr val="tx1"/>
                </a:solidFill>
              </a:rPr>
              <a:t> 2019-UDL@Dawson</a:t>
            </a:r>
          </a:p>
        </p:txBody>
      </p:sp>
      <p:sp>
        <p:nvSpPr>
          <p:cNvPr id="6" name="Étoile à 5 branches 5">
            <a:extLst>
              <a:ext uri="{FF2B5EF4-FFF2-40B4-BE49-F238E27FC236}">
                <a16:creationId xmlns:a16="http://schemas.microsoft.com/office/drawing/2014/main" id="{BA5E1117-E924-EE43-895B-E7A08D193E4B}"/>
              </a:ext>
            </a:extLst>
          </p:cNvPr>
          <p:cNvSpPr/>
          <p:nvPr/>
        </p:nvSpPr>
        <p:spPr>
          <a:xfrm>
            <a:off x="4999728" y="4545395"/>
            <a:ext cx="780586" cy="667735"/>
          </a:xfrm>
          <a:prstGeom prst="star5">
            <a:avLst/>
          </a:prstGeom>
          <a:solidFill>
            <a:srgbClr val="FFFC00"/>
          </a:solidFill>
          <a:ln>
            <a:solidFill>
              <a:srgbClr val="FFF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875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C277A2-3EA4-6844-B004-C3FBD882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694267"/>
            <a:ext cx="7058360" cy="1202266"/>
          </a:xfrm>
        </p:spPr>
        <p:txBody>
          <a:bodyPr/>
          <a:lstStyle/>
          <a:p>
            <a:r>
              <a:rPr lang="fr-CA"/>
              <a:t>Les croisements nous ont permis de confirmer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236C67-F5D6-CC42-87C6-D84C386A7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360612"/>
            <a:ext cx="8332257" cy="4233546"/>
          </a:xfrm>
        </p:spPr>
        <p:txBody>
          <a:bodyPr>
            <a:noAutofit/>
          </a:bodyPr>
          <a:lstStyle/>
          <a:p>
            <a:pPr marL="402336" lvl="1" indent="0">
              <a:lnSpc>
                <a:spcPct val="200000"/>
              </a:lnSpc>
              <a:buNone/>
            </a:pPr>
            <a:r>
              <a:rPr lang="fr-CA" sz="2800" b="1">
                <a:solidFill>
                  <a:schemeClr val="accent1"/>
                </a:solidFill>
              </a:rPr>
              <a:t>✓ </a:t>
            </a:r>
            <a:r>
              <a:rPr lang="fr-CA" sz="2800">
                <a:solidFill>
                  <a:schemeClr val="tx1"/>
                </a:solidFill>
              </a:rPr>
              <a:t>L‘</a:t>
            </a:r>
            <a:r>
              <a:rPr lang="fr-CA" sz="2800" b="1">
                <a:solidFill>
                  <a:schemeClr val="tx2"/>
                </a:solidFill>
              </a:rPr>
              <a:t>application</a:t>
            </a:r>
            <a:r>
              <a:rPr lang="fr-CA" sz="2800">
                <a:solidFill>
                  <a:schemeClr val="tx1"/>
                </a:solidFill>
              </a:rPr>
              <a:t> </a:t>
            </a:r>
            <a:r>
              <a:rPr lang="fr-CA" sz="2800"/>
              <a:t>des outils et stratégies CUA</a:t>
            </a:r>
          </a:p>
          <a:p>
            <a:pPr marL="402336" lvl="1" indent="0">
              <a:lnSpc>
                <a:spcPct val="200000"/>
              </a:lnSpc>
              <a:buNone/>
            </a:pPr>
            <a:endParaRPr lang="fr-CA" sz="2800">
              <a:solidFill>
                <a:schemeClr val="tx1"/>
              </a:solidFill>
            </a:endParaRPr>
          </a:p>
          <a:p>
            <a:pPr marL="402336" lvl="1" indent="0">
              <a:buNone/>
            </a:pPr>
            <a:r>
              <a:rPr lang="fr-CA" sz="2800" b="1">
                <a:solidFill>
                  <a:schemeClr val="accent1"/>
                </a:solidFill>
              </a:rPr>
              <a:t>✓</a:t>
            </a:r>
            <a:r>
              <a:rPr lang="fr-CA" sz="2800" b="1">
                <a:solidFill>
                  <a:schemeClr val="tx2"/>
                </a:solidFill>
              </a:rPr>
              <a:t> Lien</a:t>
            </a:r>
            <a:r>
              <a:rPr lang="fr-CA" sz="2800">
                <a:solidFill>
                  <a:schemeClr val="tx1"/>
                </a:solidFill>
              </a:rPr>
              <a:t> </a:t>
            </a:r>
            <a:r>
              <a:rPr lang="fr-CA" sz="2800"/>
              <a:t>entre l’amélioration de l’écriture, les principes de la CUA et l’appréciation des outils et stratégies de la CUA</a:t>
            </a:r>
            <a:endParaRPr lang="fr-CA" sz="2800" b="1">
              <a:solidFill>
                <a:schemeClr val="tx2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CD2964-973B-AD42-A789-D2CC8F64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3928896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0" y="2347310"/>
            <a:ext cx="7473519" cy="4018188"/>
          </a:xfrm>
        </p:spPr>
        <p:txBody>
          <a:bodyPr>
            <a:normAutofit/>
          </a:bodyPr>
          <a:lstStyle/>
          <a:p>
            <a:r>
              <a:rPr lang="fr-CA" sz="2400" b="1">
                <a:solidFill>
                  <a:schemeClr val="tx2"/>
                </a:solidFill>
              </a:rPr>
              <a:t>Défis rencontrés en classe : </a:t>
            </a:r>
          </a:p>
          <a:p>
            <a:pPr lvl="1"/>
            <a:r>
              <a:rPr lang="fr-CA"/>
              <a:t>l’engagement, </a:t>
            </a:r>
          </a:p>
          <a:p>
            <a:pPr lvl="1"/>
            <a:r>
              <a:rPr lang="fr-CA"/>
              <a:t>l’autonomie et </a:t>
            </a:r>
          </a:p>
          <a:p>
            <a:pPr lvl="1"/>
            <a:r>
              <a:rPr lang="fr-CA"/>
              <a:t>la maitrise du savoir de l’étudiant  </a:t>
            </a:r>
          </a:p>
          <a:p>
            <a:pPr lvl="1"/>
            <a:endParaRPr lang="fr-CA"/>
          </a:p>
          <a:p>
            <a:r>
              <a:rPr lang="fr-CA"/>
              <a:t>Les résultats sont prédicteurs des impacts bénéfiques des outils et stratégies CUA sur l’amélioration des étudiants. </a:t>
            </a:r>
          </a:p>
          <a:p>
            <a:endParaRPr lang="fr-CA"/>
          </a:p>
          <a:p>
            <a:r>
              <a:rPr lang="fr-CA"/>
              <a:t>Effet positif </a:t>
            </a:r>
            <a:r>
              <a:rPr lang="fr-CA" b="1">
                <a:solidFill>
                  <a:schemeClr val="accent1"/>
                </a:solidFill>
              </a:rPr>
              <a:t>pour tous </a:t>
            </a:r>
            <a:r>
              <a:rPr lang="fr-CA"/>
              <a:t>sur </a:t>
            </a:r>
            <a:r>
              <a:rPr lang="fr-CA" b="1">
                <a:solidFill>
                  <a:schemeClr val="tx2"/>
                </a:solidFill>
              </a:rPr>
              <a:t>l’engagement</a:t>
            </a:r>
            <a:r>
              <a:rPr lang="fr-CA"/>
              <a:t> et </a:t>
            </a:r>
            <a:r>
              <a:rPr lang="fr-CA" b="1">
                <a:solidFill>
                  <a:schemeClr val="tx2"/>
                </a:solidFill>
              </a:rPr>
              <a:t>l’autonomie</a:t>
            </a:r>
            <a:r>
              <a:rPr lang="fr-CA"/>
              <a:t> à travers l’apprentissage et l’amélioration du français écrit.</a:t>
            </a:r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1844523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686467"/>
            <a:ext cx="6921726" cy="1216403"/>
          </a:xfrm>
        </p:spPr>
        <p:txBody>
          <a:bodyPr/>
          <a:lstStyle/>
          <a:p>
            <a:r>
              <a:rPr lang="fr-FR"/>
              <a:t>Discussion sur les résultats ANOVA</a:t>
            </a:r>
            <a:br>
              <a:rPr lang="fr-FR"/>
            </a:b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58" y="2181726"/>
            <a:ext cx="8277559" cy="4183772"/>
          </a:xfrm>
        </p:spPr>
        <p:txBody>
          <a:bodyPr>
            <a:normAutofit/>
          </a:bodyPr>
          <a:lstStyle/>
          <a:p>
            <a:pPr lvl="2"/>
            <a:r>
              <a:rPr lang="fr-FR" sz="3200" b="1">
                <a:solidFill>
                  <a:schemeClr val="tx2"/>
                </a:solidFill>
              </a:rPr>
              <a:t>Complexité</a:t>
            </a:r>
            <a:r>
              <a:rPr lang="fr-FR" sz="3200">
                <a:solidFill>
                  <a:schemeClr val="tx1"/>
                </a:solidFill>
              </a:rPr>
              <a:t> </a:t>
            </a:r>
            <a:r>
              <a:rPr lang="fr-FR" sz="3200"/>
              <a:t>de la </a:t>
            </a:r>
            <a:r>
              <a:rPr lang="fr-FR" sz="3200" err="1"/>
              <a:t>t</a:t>
            </a:r>
            <a:r>
              <a:rPr lang="fr-CA" sz="3200" err="1"/>
              <a:t>âche</a:t>
            </a:r>
            <a:r>
              <a:rPr lang="fr-CA" sz="3200"/>
              <a:t> d’écriture</a:t>
            </a:r>
            <a:endParaRPr lang="fr-CA" sz="3200">
              <a:solidFill>
                <a:schemeClr val="tx1"/>
              </a:solidFill>
            </a:endParaRPr>
          </a:p>
          <a:p>
            <a:pPr lvl="3"/>
            <a:r>
              <a:rPr lang="fr-CA" sz="2400"/>
              <a:t>Accord Sujet + prédicat</a:t>
            </a:r>
          </a:p>
          <a:p>
            <a:pPr lvl="3"/>
            <a:r>
              <a:rPr lang="fr-CA" sz="2400"/>
              <a:t>Accords dans les GN</a:t>
            </a:r>
            <a:endParaRPr lang="fr-CA" sz="2400">
              <a:solidFill>
                <a:schemeClr val="tx1"/>
              </a:solidFill>
            </a:endParaRPr>
          </a:p>
          <a:p>
            <a:pPr lvl="3"/>
            <a:endParaRPr lang="fr-CA" sz="2400">
              <a:solidFill>
                <a:schemeClr val="tx1"/>
              </a:solidFill>
            </a:endParaRPr>
          </a:p>
          <a:p>
            <a:pPr lvl="2"/>
            <a:r>
              <a:rPr lang="fr-FR" sz="3200"/>
              <a:t>Processus</a:t>
            </a:r>
            <a:r>
              <a:rPr lang="fr-FR" sz="3200">
                <a:solidFill>
                  <a:schemeClr val="tx1"/>
                </a:solidFill>
              </a:rPr>
              <a:t> </a:t>
            </a:r>
            <a:r>
              <a:rPr lang="fr-FR" sz="3200" b="1">
                <a:solidFill>
                  <a:schemeClr val="tx2"/>
                </a:solidFill>
              </a:rPr>
              <a:t>d’apprentissage</a:t>
            </a:r>
            <a:endParaRPr lang="fr-FR" sz="2800" b="1">
              <a:solidFill>
                <a:schemeClr val="tx2"/>
              </a:solidFill>
            </a:endParaRPr>
          </a:p>
          <a:p>
            <a:pPr lvl="3"/>
            <a:r>
              <a:rPr lang="fr-CA" sz="2400"/>
              <a:t>Place de l’adjectif  </a:t>
            </a:r>
            <a:endParaRPr lang="fr-CA" sz="2400">
              <a:solidFill>
                <a:schemeClr val="tx1"/>
              </a:solidFill>
            </a:endParaRPr>
          </a:p>
          <a:p>
            <a:pPr lvl="3"/>
            <a:r>
              <a:rPr lang="fr-CA" sz="2400"/>
              <a:t>Règle C</a:t>
            </a:r>
            <a:endParaRPr lang="fr-FR" sz="2400">
              <a:solidFill>
                <a:schemeClr val="tx1"/>
              </a:solidFill>
            </a:endParaRPr>
          </a:p>
          <a:p>
            <a:pPr lvl="3"/>
            <a:r>
              <a:rPr lang="fr-CA" sz="2400"/>
              <a:t>Adjectifs réussis</a:t>
            </a:r>
            <a:endParaRPr lang="fr-FR" sz="2400">
              <a:solidFill>
                <a:schemeClr val="tx1"/>
              </a:solidFill>
            </a:endParaRPr>
          </a:p>
          <a:p>
            <a:pPr lvl="3"/>
            <a:endParaRPr lang="fr-FR" sz="1800">
              <a:solidFill>
                <a:schemeClr val="tx1"/>
              </a:solidFill>
            </a:endParaRPr>
          </a:p>
          <a:p>
            <a:pPr marL="402336" lvl="1" indent="0">
              <a:buNone/>
            </a:pPr>
            <a:endParaRPr lang="fr-FR" sz="2200">
              <a:solidFill>
                <a:schemeClr val="tx1"/>
              </a:solidFill>
            </a:endParaRPr>
          </a:p>
          <a:p>
            <a:pPr lvl="2"/>
            <a:endParaRPr lang="fr-FR" sz="1800" b="1">
              <a:solidFill>
                <a:srgbClr val="FFC000"/>
              </a:solidFill>
            </a:endParaRPr>
          </a:p>
          <a:p>
            <a:pPr marL="402336" lvl="1" indent="0">
              <a:buNone/>
            </a:pPr>
            <a:endParaRPr lang="fr-FR" sz="2400">
              <a:solidFill>
                <a:schemeClr val="tx1"/>
              </a:solidFill>
            </a:endParaRPr>
          </a:p>
          <a:p>
            <a:pPr lvl="2"/>
            <a:endParaRPr lang="fr-FR" sz="22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342CEE-3116-1C43-B433-114BA8DE19D4}"/>
              </a:ext>
            </a:extLst>
          </p:cNvPr>
          <p:cNvSpPr txBox="1"/>
          <p:nvPr/>
        </p:nvSpPr>
        <p:spPr>
          <a:xfrm>
            <a:off x="2963333" y="3826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E4DA77E8-BFBD-BB4D-BF5D-D83231298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790506"/>
              </p:ext>
            </p:extLst>
          </p:nvPr>
        </p:nvGraphicFramePr>
        <p:xfrm>
          <a:off x="5924905" y="4702406"/>
          <a:ext cx="2943497" cy="1881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5453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A5F718-D120-B042-A5E7-F273B690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 Limites et conclusion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61E74E-46F9-9D4D-8273-AC90A118F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9261" y="1560787"/>
            <a:ext cx="3299525" cy="3717144"/>
          </a:xfrm>
        </p:spPr>
        <p:txBody>
          <a:bodyPr>
            <a:normAutofit/>
          </a:bodyPr>
          <a:lstStyle/>
          <a:p>
            <a:r>
              <a:rPr lang="fr-FR" sz="2400"/>
              <a:t>Limites</a:t>
            </a:r>
          </a:p>
          <a:p>
            <a:endParaRPr lang="fr-FR" sz="2400"/>
          </a:p>
          <a:p>
            <a:r>
              <a:rPr lang="fr-FR" sz="2400"/>
              <a:t>conclusion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2D6A86-1EC3-654A-BF7D-43C03C800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294320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Problématique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3" y="2413000"/>
            <a:ext cx="7647499" cy="3952498"/>
          </a:xfrm>
        </p:spPr>
        <p:txBody>
          <a:bodyPr>
            <a:normAutofit/>
          </a:bodyPr>
          <a:lstStyle/>
          <a:p>
            <a:r>
              <a:rPr lang="fr-FR" sz="3200" b="1">
                <a:solidFill>
                  <a:schemeClr val="tx2"/>
                </a:solidFill>
              </a:rPr>
              <a:t>FLS : 1</a:t>
            </a:r>
            <a:r>
              <a:rPr lang="fr-FR" sz="3200" b="1" baseline="30000">
                <a:solidFill>
                  <a:schemeClr val="tx2"/>
                </a:solidFill>
              </a:rPr>
              <a:t>er</a:t>
            </a:r>
            <a:r>
              <a:rPr lang="fr-FR" sz="3200" b="1">
                <a:solidFill>
                  <a:schemeClr val="tx2"/>
                </a:solidFill>
              </a:rPr>
              <a:t> niveau</a:t>
            </a:r>
          </a:p>
          <a:p>
            <a:pPr lvl="1"/>
            <a:r>
              <a:rPr lang="fr-FR" sz="2800"/>
              <a:t>Compétences et concepts déjà rencontrés non acquis</a:t>
            </a:r>
          </a:p>
          <a:p>
            <a:pPr lvl="1"/>
            <a:endParaRPr lang="fr-FR" sz="2800">
              <a:solidFill>
                <a:schemeClr val="tx1"/>
              </a:solidFill>
            </a:endParaRPr>
          </a:p>
          <a:p>
            <a:pPr lvl="1"/>
            <a:r>
              <a:rPr lang="fr-FR" sz="2800" b="1">
                <a:solidFill>
                  <a:schemeClr val="accent1"/>
                </a:solidFill>
              </a:rPr>
              <a:t>Engagement</a:t>
            </a:r>
            <a:r>
              <a:rPr lang="fr-FR" sz="2800">
                <a:solidFill>
                  <a:schemeClr val="tx1"/>
                </a:solidFill>
              </a:rPr>
              <a:t> </a:t>
            </a:r>
            <a:r>
              <a:rPr lang="fr-FR" sz="2800"/>
              <a:t>faible et </a:t>
            </a:r>
            <a:r>
              <a:rPr lang="fr-FR" sz="2800" b="1">
                <a:solidFill>
                  <a:schemeClr val="accent1"/>
                </a:solidFill>
              </a:rPr>
              <a:t>démotivation</a:t>
            </a:r>
          </a:p>
          <a:p>
            <a:pPr lvl="1"/>
            <a:endParaRPr lang="fr-FR" sz="2800">
              <a:solidFill>
                <a:schemeClr val="tx1"/>
              </a:solidFill>
            </a:endParaRPr>
          </a:p>
          <a:p>
            <a:pPr lvl="1"/>
            <a:r>
              <a:rPr lang="fr-FR" sz="2800" b="1">
                <a:solidFill>
                  <a:schemeClr val="tx2"/>
                </a:solidFill>
              </a:rPr>
              <a:t>Écrit</a:t>
            </a:r>
            <a:endParaRPr lang="fr-FR" sz="3200" b="1">
              <a:solidFill>
                <a:schemeClr val="tx2"/>
              </a:solidFill>
            </a:endParaRPr>
          </a:p>
          <a:p>
            <a:pPr lvl="1"/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930495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3C2FA2-183F-8F4D-9C3B-6D5270A5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Limites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D937BD-23C4-1142-A5AE-165732F45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/>
              <a:t>Échantillon</a:t>
            </a:r>
          </a:p>
          <a:p>
            <a:endParaRPr lang="fr-FR" sz="2400"/>
          </a:p>
          <a:p>
            <a:r>
              <a:rPr lang="fr-FR" sz="2400"/>
              <a:t>Groupe </a:t>
            </a:r>
            <a:r>
              <a:rPr lang="fr-FR" sz="2400" err="1"/>
              <a:t>contr</a:t>
            </a:r>
            <a:r>
              <a:rPr lang="fr-CA" sz="2400" err="1"/>
              <a:t>ôle</a:t>
            </a:r>
            <a:endParaRPr lang="fr-CA" sz="2400"/>
          </a:p>
          <a:p>
            <a:endParaRPr lang="fr-CA" sz="2400"/>
          </a:p>
          <a:p>
            <a:r>
              <a:rPr lang="fr-CA" sz="2400"/>
              <a:t>Longueur de Q2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126467-F659-334B-BE0A-11CB963EA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041" y="2324831"/>
            <a:ext cx="4920939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5834" y="6198305"/>
            <a:ext cx="3467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err="1"/>
              <a:t>Crédit</a:t>
            </a:r>
            <a:r>
              <a:rPr lang="en-US" sz="1000"/>
              <a:t> photo : </a:t>
            </a:r>
            <a:r>
              <a:rPr lang="en-US" sz="1000" err="1"/>
              <a:t>lespécialiste.be</a:t>
            </a:r>
            <a:r>
              <a:rPr lang="en-US" sz="1000"/>
              <a:t>, site </a:t>
            </a:r>
            <a:r>
              <a:rPr lang="en-US" sz="1000" err="1"/>
              <a:t>consulté</a:t>
            </a:r>
            <a:r>
              <a:rPr lang="en-US" sz="1000"/>
              <a:t> </a:t>
            </a:r>
            <a:r>
              <a:rPr lang="en-US" sz="1000" err="1"/>
              <a:t>mai</a:t>
            </a:r>
            <a:r>
              <a:rPr lang="en-US" sz="100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250643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La CUA </a:t>
            </a:r>
            <a:r>
              <a:rPr lang="fr-FR" sz="2800" dirty="0"/>
              <a:t>: un modèle valide</a:t>
            </a:r>
            <a:endParaRPr lang="fr-FR" sz="2000" b="1" dirty="0">
              <a:solidFill>
                <a:schemeClr val="accent1"/>
              </a:solidFill>
            </a:endParaRPr>
          </a:p>
          <a:p>
            <a:endParaRPr lang="fr-FR" sz="2000" b="1" dirty="0">
              <a:solidFill>
                <a:srgbClr val="528A02"/>
              </a:solidFill>
            </a:endParaRPr>
          </a:p>
          <a:p>
            <a:r>
              <a:rPr lang="fr-FR" sz="2800" dirty="0"/>
              <a:t>Pédagogie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b="1" dirty="0">
                <a:solidFill>
                  <a:schemeClr val="accent1"/>
                </a:solidFill>
              </a:rPr>
              <a:t>inclusive</a:t>
            </a:r>
            <a:r>
              <a:rPr lang="fr-FR" sz="2800" dirty="0">
                <a:solidFill>
                  <a:schemeClr val="tx1"/>
                </a:solidFill>
              </a:rPr>
              <a:t>, </a:t>
            </a:r>
            <a:r>
              <a:rPr lang="fr-FR" sz="2800" b="1" dirty="0">
                <a:solidFill>
                  <a:schemeClr val="accent1"/>
                </a:solidFill>
              </a:rPr>
              <a:t>centrée sur l’étudiant</a:t>
            </a:r>
            <a:endParaRPr lang="fr-FR" sz="2000" b="1" dirty="0">
              <a:solidFill>
                <a:schemeClr val="accent1"/>
              </a:solidFill>
            </a:endParaRPr>
          </a:p>
          <a:p>
            <a:endParaRPr lang="fr-FR" sz="2000" b="1" dirty="0">
              <a:solidFill>
                <a:srgbClr val="528A02"/>
              </a:solidFill>
            </a:endParaRPr>
          </a:p>
          <a:p>
            <a:r>
              <a:rPr lang="fr-FR" sz="2800" b="1" dirty="0">
                <a:solidFill>
                  <a:schemeClr val="accent1"/>
                </a:solidFill>
              </a:rPr>
              <a:t>Satisfaction</a:t>
            </a:r>
            <a:r>
              <a:rPr lang="fr-FR" sz="2800" b="1" dirty="0">
                <a:solidFill>
                  <a:schemeClr val="tx2"/>
                </a:solidFill>
              </a:rPr>
              <a:t> </a:t>
            </a:r>
            <a:r>
              <a:rPr lang="fr-FR" sz="2800" dirty="0"/>
              <a:t>pour les </a:t>
            </a:r>
            <a:r>
              <a:rPr lang="fr-FR" sz="2800" b="1" dirty="0">
                <a:solidFill>
                  <a:schemeClr val="accent1"/>
                </a:solidFill>
              </a:rPr>
              <a:t>étudiants</a:t>
            </a:r>
            <a:r>
              <a:rPr lang="fr-FR" sz="2800" b="1" dirty="0">
                <a:solidFill>
                  <a:schemeClr val="tx2"/>
                </a:solidFill>
              </a:rPr>
              <a:t> </a:t>
            </a:r>
            <a:r>
              <a:rPr lang="fr-FR" sz="2800" dirty="0"/>
              <a:t>et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/>
              <a:t>pour les </a:t>
            </a:r>
            <a:r>
              <a:rPr lang="fr-FR" sz="2800" b="1" dirty="0">
                <a:solidFill>
                  <a:schemeClr val="accent1"/>
                </a:solidFill>
              </a:rPr>
              <a:t>enseignants</a:t>
            </a:r>
            <a:endParaRPr lang="fr-FR" sz="2000" b="1" dirty="0">
              <a:solidFill>
                <a:schemeClr val="accent1"/>
              </a:solidFill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554" y="3945702"/>
            <a:ext cx="2087446" cy="25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29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47EAB1-08C4-0945-BC28-B57D3DB1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5" y="4458395"/>
            <a:ext cx="6422002" cy="1069796"/>
          </a:xfrm>
        </p:spPr>
        <p:txBody>
          <a:bodyPr>
            <a:normAutofit/>
          </a:bodyPr>
          <a:lstStyle/>
          <a:p>
            <a:r>
              <a:rPr lang="fr-CA" sz="3200"/>
              <a:t>Questions et commentaires ? </a:t>
            </a:r>
          </a:p>
        </p:txBody>
      </p:sp>
      <p:sp>
        <p:nvSpPr>
          <p:cNvPr id="10" name="Espace réservé de l’image 9">
            <a:extLst>
              <a:ext uri="{FF2B5EF4-FFF2-40B4-BE49-F238E27FC236}">
                <a16:creationId xmlns:a16="http://schemas.microsoft.com/office/drawing/2014/main" id="{7EF59A03-BA2B-E24E-97D5-713DB9D0C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66440" y="685799"/>
            <a:ext cx="6785643" cy="3772595"/>
          </a:xfrm>
        </p:spPr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150870-3DD6-D04D-929E-FFD35CE3E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6444" y="5645526"/>
            <a:ext cx="6422003" cy="493712"/>
          </a:xfrm>
        </p:spPr>
        <p:txBody>
          <a:bodyPr/>
          <a:lstStyle/>
          <a:p>
            <a:r>
              <a:rPr lang="fr-FR" sz="2000">
                <a:solidFill>
                  <a:schemeClr val="tx2"/>
                </a:solidFill>
                <a:hlinkClick r:id="rId3"/>
              </a:rPr>
              <a:t>udlatdawson@dawsoncollege.qc.ca</a:t>
            </a:r>
            <a:endParaRPr lang="fr-FR" sz="2000">
              <a:solidFill>
                <a:schemeClr val="tx2"/>
              </a:solidFill>
            </a:endParaRPr>
          </a:p>
          <a:p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1B9D61-063A-C248-973C-6917B7AC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3" y="6384470"/>
            <a:ext cx="3859795" cy="209687"/>
          </a:xfrm>
        </p:spPr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4D7C55D-5B3D-F547-8B8D-35860E729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861" y="99895"/>
            <a:ext cx="3562756" cy="43584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7202" y="161757"/>
            <a:ext cx="22056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«</a:t>
            </a:r>
            <a:r>
              <a:rPr lang="fr-CA" i="1"/>
              <a:t> The </a:t>
            </a:r>
            <a:r>
              <a:rPr lang="fr-CA" i="1" err="1"/>
              <a:t>ultimate</a:t>
            </a:r>
            <a:r>
              <a:rPr lang="fr-CA" i="1"/>
              <a:t> goal of </a:t>
            </a:r>
            <a:r>
              <a:rPr lang="fr-CA" i="1" err="1"/>
              <a:t>our</a:t>
            </a:r>
            <a:r>
              <a:rPr lang="fr-CA" i="1"/>
              <a:t> efforts as </a:t>
            </a:r>
            <a:r>
              <a:rPr lang="fr-CA" i="1" err="1"/>
              <a:t>educators</a:t>
            </a:r>
            <a:r>
              <a:rPr lang="fr-CA" i="1"/>
              <a:t> </a:t>
            </a:r>
            <a:r>
              <a:rPr lang="fr-CA" i="1" err="1"/>
              <a:t>is</a:t>
            </a:r>
            <a:r>
              <a:rPr lang="fr-CA" i="1"/>
              <a:t> to engage, challenge, and support </a:t>
            </a:r>
            <a:r>
              <a:rPr lang="fr-CA" i="1" err="1"/>
              <a:t>each</a:t>
            </a:r>
            <a:r>
              <a:rPr lang="fr-CA" i="1"/>
              <a:t> </a:t>
            </a:r>
            <a:r>
              <a:rPr lang="fr-CA" i="1" err="1"/>
              <a:t>learner</a:t>
            </a:r>
            <a:r>
              <a:rPr lang="fr-CA" i="1"/>
              <a:t> to </a:t>
            </a:r>
            <a:r>
              <a:rPr lang="fr-CA" i="1" err="1"/>
              <a:t>become</a:t>
            </a:r>
            <a:r>
              <a:rPr lang="fr-CA" i="1"/>
              <a:t> the best s/</a:t>
            </a:r>
            <a:r>
              <a:rPr lang="fr-CA" i="1" err="1"/>
              <a:t>he</a:t>
            </a:r>
            <a:r>
              <a:rPr lang="fr-CA" i="1"/>
              <a:t> </a:t>
            </a:r>
            <a:r>
              <a:rPr lang="fr-CA" i="1" err="1"/>
              <a:t>can</a:t>
            </a:r>
            <a:r>
              <a:rPr lang="fr-CA" i="1"/>
              <a:t> </a:t>
            </a:r>
            <a:r>
              <a:rPr lang="fr-CA" i="1" err="1"/>
              <a:t>be</a:t>
            </a:r>
            <a:r>
              <a:rPr lang="fr-CA" i="1"/>
              <a:t>.</a:t>
            </a:r>
            <a:r>
              <a:rPr lang="fr-CA"/>
              <a:t> »</a:t>
            </a:r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310597" y="3089345"/>
            <a:ext cx="2188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/>
              <a:t>Meyer, Rose, Gordon, 2015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9783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EA76D-D279-3B43-AD8F-D36E6E99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Suggestions de lectures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5D92AC-BDC3-8F4A-A7F8-6467BA3CB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2355574"/>
            <a:ext cx="8016444" cy="3702326"/>
          </a:xfrm>
        </p:spPr>
        <p:txBody>
          <a:bodyPr>
            <a:normAutofit fontScale="85000" lnSpcReduction="20000"/>
          </a:bodyPr>
          <a:lstStyle/>
          <a:p>
            <a:r>
              <a:rPr lang="fr-CA" sz="1500" dirty="0" err="1"/>
              <a:t>Cast.org</a:t>
            </a:r>
            <a:r>
              <a:rPr lang="fr-CA" sz="1500" dirty="0"/>
              <a:t> </a:t>
            </a:r>
            <a:r>
              <a:rPr lang="fr-CA" sz="1500" dirty="0">
                <a:hlinkClick r:id="rId3"/>
              </a:rPr>
              <a:t>http://www.cast.org/</a:t>
            </a:r>
            <a:endParaRPr lang="fr-CA" sz="1500" dirty="0"/>
          </a:p>
          <a:p>
            <a:pPr fontAlgn="ctr"/>
            <a:r>
              <a:rPr lang="fr-CA" sz="1500" dirty="0"/>
              <a:t>UDL on Campus  </a:t>
            </a:r>
            <a:r>
              <a:rPr lang="en-US" sz="1500" dirty="0">
                <a:hlinkClick r:id="rId4"/>
              </a:rPr>
              <a:t>udloncampus.cast.org/</a:t>
            </a:r>
            <a:r>
              <a:rPr lang="en-US" sz="1500" dirty="0"/>
              <a:t> </a:t>
            </a:r>
          </a:p>
          <a:p>
            <a:pPr fontAlgn="ctr"/>
            <a:r>
              <a:rPr lang="fr-CA" sz="1500" dirty="0"/>
              <a:t>UDL-IRN </a:t>
            </a:r>
            <a:r>
              <a:rPr lang="fr-CA" sz="1500" dirty="0">
                <a:hlinkClick r:id="rId5"/>
              </a:rPr>
              <a:t>https://udl-irn.org/</a:t>
            </a:r>
            <a:endParaRPr lang="fr-CA" sz="1500" dirty="0"/>
          </a:p>
          <a:p>
            <a:r>
              <a:rPr lang="fr-CA" sz="1500" dirty="0"/>
              <a:t>Conseil supérieur de l’éducation, (2017). </a:t>
            </a:r>
            <a:r>
              <a:rPr lang="fr-CA" sz="1500" i="1" dirty="0"/>
              <a:t>Pour une école riche de tous ses élèves. S’adapter à la diversité des élèves, de la maternelle à la 5e année du secondaire</a:t>
            </a:r>
            <a:r>
              <a:rPr lang="fr-CA" sz="1500" dirty="0"/>
              <a:t>, avis au ministre de l’éducation, du loisir et du sport, Québec : le Conseil.  </a:t>
            </a:r>
            <a:r>
              <a:rPr lang="fr-CA" sz="1500" u="sng" dirty="0">
                <a:hlinkClick r:id="rId6"/>
              </a:rPr>
              <a:t>http://www.cse.gouv.qc.ca/fichiers/documents/publications/Avis/50-0500.pdf</a:t>
            </a:r>
            <a:endParaRPr lang="fr-CA" sz="1500" dirty="0"/>
          </a:p>
          <a:p>
            <a:r>
              <a:rPr lang="fr-CA" sz="1500" dirty="0" err="1"/>
              <a:t>Fougeyrollas</a:t>
            </a:r>
            <a:r>
              <a:rPr lang="fr-CA" sz="1500" dirty="0"/>
              <a:t>, P. (2007). </a:t>
            </a:r>
            <a:r>
              <a:rPr lang="fr-CA" sz="1500" i="1" dirty="0"/>
              <a:t>Modèles individuel, social et systémique du handicap. Une dynamique de changement social</a:t>
            </a:r>
            <a:r>
              <a:rPr lang="fr-CA" sz="1500" dirty="0"/>
              <a:t>, Développement humain, handicap et changement social, Québec : (16), 2, p.7-21</a:t>
            </a:r>
          </a:p>
          <a:p>
            <a:r>
              <a:rPr lang="fr-CA" sz="1500" dirty="0" err="1"/>
              <a:t>Galipeau</a:t>
            </a:r>
            <a:r>
              <a:rPr lang="fr-CA" sz="1500" dirty="0"/>
              <a:t>, L., </a:t>
            </a:r>
            <a:r>
              <a:rPr lang="fr-CA" sz="1500" dirty="0" err="1"/>
              <a:t>Konstantinopoulos</a:t>
            </a:r>
            <a:r>
              <a:rPr lang="fr-CA" sz="1500" dirty="0"/>
              <a:t>, E. et Soleil, C. (2018) </a:t>
            </a:r>
            <a:r>
              <a:rPr lang="fr-CA" sz="1500" i="1" dirty="0"/>
              <a:t>Impact des applications en salle de classe de la Conception universelle de l’apprentissage sur le français écrit en français langue seconde,</a:t>
            </a:r>
            <a:r>
              <a:rPr lang="fr-CA" sz="1500" dirty="0"/>
              <a:t>  rapport de recherche PAREA.  </a:t>
            </a:r>
            <a:r>
              <a:rPr lang="fr-CA" sz="1500" dirty="0">
                <a:hlinkClick r:id="rId7"/>
              </a:rPr>
              <a:t>Impact des applications de la CUA en FLS-PAREA-2018</a:t>
            </a:r>
            <a:endParaRPr lang="fr-CA" sz="1500" dirty="0"/>
          </a:p>
          <a:p>
            <a:r>
              <a:rPr lang="en-US" sz="1500" dirty="0"/>
              <a:t>Johnston, S. (2014). </a:t>
            </a:r>
            <a:r>
              <a:rPr lang="en-US" sz="1500" i="1" dirty="0"/>
              <a:t>Addressing learner variability in the blended learning classroom: The Promise of Universal</a:t>
            </a:r>
            <a:r>
              <a:rPr lang="en-US" sz="1500" dirty="0"/>
              <a:t> </a:t>
            </a:r>
            <a:r>
              <a:rPr lang="en-US" sz="1500" i="1" dirty="0"/>
              <a:t>Design for Learning, </a:t>
            </a:r>
            <a:r>
              <a:rPr lang="en-US" sz="1500" dirty="0"/>
              <a:t>Fredericton: Universal Design in Post-secondary Teaching: Reality or Utopia? Symposium for Educators University of New Brunswick.</a:t>
            </a:r>
          </a:p>
          <a:p>
            <a:endParaRPr lang="fr-CA" sz="1100" dirty="0"/>
          </a:p>
          <a:p>
            <a:endParaRPr lang="fr-FR" sz="11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F532D6-298D-1A48-BF43-CACD1D86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4017492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65EAA1-0649-1747-B5E8-E7A47F0F0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Suggestions de lectures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C8FF50-8894-2D42-9D20-693AC3629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3" y="2572602"/>
            <a:ext cx="8269357" cy="4021555"/>
          </a:xfrm>
        </p:spPr>
        <p:txBody>
          <a:bodyPr>
            <a:normAutofit/>
          </a:bodyPr>
          <a:lstStyle/>
          <a:p>
            <a:r>
              <a:rPr lang="en-US" sz="1400" dirty="0"/>
              <a:t>Meyer, A., Rose, D.H., &amp; Gordon, D. (2014). </a:t>
            </a:r>
            <a:r>
              <a:rPr lang="en-US" sz="1400" i="1" dirty="0"/>
              <a:t>Universal design for learning: Theory and Practice</a:t>
            </a:r>
            <a:r>
              <a:rPr lang="en-US" sz="1400" dirty="0"/>
              <a:t>. </a:t>
            </a:r>
            <a:r>
              <a:rPr lang="fr-CA" sz="1400" dirty="0"/>
              <a:t>Wakefield, MA : CAST Professional </a:t>
            </a:r>
            <a:r>
              <a:rPr lang="fr-CA" sz="1400" dirty="0" err="1"/>
              <a:t>Publishing</a:t>
            </a:r>
            <a:r>
              <a:rPr lang="fr-CA" sz="1400" dirty="0"/>
              <a:t>. </a:t>
            </a:r>
            <a:r>
              <a:rPr lang="fr-CA" sz="1400" u="sng" dirty="0">
                <a:hlinkClick r:id="rId3"/>
              </a:rPr>
              <a:t>http://udltheorypractice.cast.org/login</a:t>
            </a:r>
            <a:endParaRPr lang="en-US" sz="1400" dirty="0"/>
          </a:p>
          <a:p>
            <a:r>
              <a:rPr lang="en-US" sz="1400" dirty="0"/>
              <a:t>Rose, T. (2016). </a:t>
            </a:r>
            <a:r>
              <a:rPr lang="en-US" sz="1400" i="1" dirty="0"/>
              <a:t>The End of Average: How to Succeed in a World that Values Sameness</a:t>
            </a:r>
            <a:r>
              <a:rPr lang="en-US" sz="1400" dirty="0"/>
              <a:t>, New York: </a:t>
            </a:r>
            <a:r>
              <a:rPr lang="en-US" sz="1400" dirty="0" err="1"/>
              <a:t>HarperOne</a:t>
            </a:r>
            <a:r>
              <a:rPr lang="en-US" sz="1400" dirty="0"/>
              <a:t>.</a:t>
            </a:r>
            <a:endParaRPr lang="fr-CA" sz="1400" dirty="0"/>
          </a:p>
          <a:p>
            <a:r>
              <a:rPr lang="en-US" sz="1400" dirty="0"/>
              <a:t>Rose, T. (2013). The myth of Average, TEDx, Sonoma County. </a:t>
            </a:r>
            <a:r>
              <a:rPr lang="fr-CA" sz="1400" dirty="0"/>
              <a:t> </a:t>
            </a:r>
            <a:r>
              <a:rPr lang="fr-CA" sz="1400" dirty="0">
                <a:hlinkClick r:id="rId4"/>
              </a:rPr>
              <a:t>The Myth of Average</a:t>
            </a:r>
            <a:endParaRPr lang="fr-CA" sz="1400" dirty="0"/>
          </a:p>
          <a:p>
            <a:r>
              <a:rPr lang="en-US" sz="1400" dirty="0"/>
              <a:t>TÉLUQ, Wiki-</a:t>
            </a:r>
            <a:r>
              <a:rPr lang="en-US" sz="1400" dirty="0" err="1"/>
              <a:t>TEDia</a:t>
            </a:r>
            <a:r>
              <a:rPr lang="en-US" sz="1400" dirty="0"/>
              <a:t>, </a:t>
            </a:r>
            <a:r>
              <a:rPr lang="en-US" sz="1400" i="1" dirty="0"/>
              <a:t>Fiche sur </a:t>
            </a:r>
            <a:r>
              <a:rPr lang="en-US" sz="1400" i="1" dirty="0" err="1"/>
              <a:t>l’étayage</a:t>
            </a:r>
            <a:r>
              <a:rPr lang="en-US" sz="1400" dirty="0"/>
              <a:t>. </a:t>
            </a:r>
            <a:r>
              <a:rPr lang="fr-CA" sz="1400" u="sng" dirty="0">
                <a:hlinkClick r:id="rId5"/>
              </a:rPr>
              <a:t>http://wiki.teluq.ca/wikitedia/index.php/Etayage</a:t>
            </a:r>
            <a:r>
              <a:rPr lang="fr-CA" sz="1400" dirty="0"/>
              <a:t> </a:t>
            </a:r>
          </a:p>
          <a:p>
            <a:r>
              <a:rPr lang="fr-CA" sz="1400" dirty="0"/>
              <a:t>Tremblay, S., (2013). </a:t>
            </a:r>
            <a:r>
              <a:rPr lang="fr-CA" sz="1400" i="1" dirty="0"/>
              <a:t>La conception universelle de l’apprentissage en enseignement supérieur : Principes, applications et approches connexes, Revue de littérature</a:t>
            </a:r>
            <a:r>
              <a:rPr lang="fr-CA" sz="1400" dirty="0"/>
              <a:t>, Montréal : projet </a:t>
            </a:r>
            <a:r>
              <a:rPr lang="fr-CA" sz="1400" dirty="0" err="1"/>
              <a:t>interordres</a:t>
            </a:r>
            <a:r>
              <a:rPr lang="fr-CA" sz="1400" dirty="0"/>
              <a:t> sur les applications pédagogiques de la conception universelle de l’apprentissage.</a:t>
            </a:r>
          </a:p>
          <a:p>
            <a:r>
              <a:rPr lang="fr-CA" sz="1400" dirty="0" err="1"/>
              <a:t>Vallat</a:t>
            </a:r>
            <a:r>
              <a:rPr lang="fr-CA" sz="1400" dirty="0"/>
              <a:t>, C. (2015). </a:t>
            </a:r>
            <a:r>
              <a:rPr lang="fr-CA" sz="1400" i="1" dirty="0"/>
              <a:t>Étude de la stratégie enseignante d’étayage dans des interactions en classe de français langue étrangère (FLE) en milieu universitaire chinois </a:t>
            </a:r>
            <a:r>
              <a:rPr lang="fr-CA" sz="1400" dirty="0"/>
              <a:t>(thèse de doctorat, Université de Toulouse, France).</a:t>
            </a:r>
          </a:p>
          <a:p>
            <a:endParaRPr lang="fr-CA" sz="1400" dirty="0"/>
          </a:p>
          <a:p>
            <a:endParaRPr lang="fr-CA" sz="1100" dirty="0"/>
          </a:p>
          <a:p>
            <a:endParaRPr lang="fr-CA" sz="11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DA4DE8-DB5F-7B4F-8F9E-6FB5C04DC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11375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6439" y="927099"/>
            <a:ext cx="6826131" cy="709865"/>
          </a:xfrm>
        </p:spPr>
        <p:txBody>
          <a:bodyPr>
            <a:normAutofit fontScale="90000"/>
          </a:bodyPr>
          <a:lstStyle/>
          <a:p>
            <a:r>
              <a:rPr lang="fr-CA"/>
              <a:t>Barrières communes pour apprendre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66441" y="2264229"/>
            <a:ext cx="6971273" cy="3947885"/>
          </a:xfrm>
        </p:spPr>
        <p:txBody>
          <a:bodyPr/>
          <a:lstStyle/>
          <a:p>
            <a:r>
              <a:rPr lang="fr-CA" sz="2800"/>
              <a:t>Anxiété </a:t>
            </a:r>
          </a:p>
          <a:p>
            <a:r>
              <a:rPr lang="fr-CA" sz="2800"/>
              <a:t>Effort cognitif élevé/fatigue</a:t>
            </a:r>
          </a:p>
          <a:p>
            <a:r>
              <a:rPr lang="fr-CA" sz="2800"/>
              <a:t>Traitement de l’information</a:t>
            </a:r>
          </a:p>
          <a:p>
            <a:r>
              <a:rPr lang="fr-CA" sz="2800"/>
              <a:t>Difficultés organisationnelles</a:t>
            </a:r>
          </a:p>
          <a:p>
            <a:r>
              <a:rPr lang="fr-CA" sz="2800"/>
              <a:t>Difficultés en lecture</a:t>
            </a:r>
          </a:p>
          <a:p>
            <a:r>
              <a:rPr lang="fr-CA" sz="2800"/>
              <a:t>Communication orale</a:t>
            </a:r>
            <a:endParaRPr lang="fr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87" y="5425400"/>
            <a:ext cx="934111" cy="940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018" y="4669666"/>
            <a:ext cx="2591149" cy="1733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756" y="2405740"/>
            <a:ext cx="2216411" cy="124460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0">
                <a:solidFill>
                  <a:schemeClr val="tx1"/>
                </a:solidFill>
              </a:rPr>
              <a:t>ACFAS- 29 mai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382813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Cadre conceptuel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093495"/>
            <a:ext cx="7892548" cy="42720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/>
          </a:p>
          <a:p>
            <a:r>
              <a:rPr lang="fr-FR" sz="3600" b="1">
                <a:solidFill>
                  <a:schemeClr val="tx2"/>
                </a:solidFill>
              </a:rPr>
              <a:t>Conception universelle de l’apprentissage</a:t>
            </a:r>
            <a:endParaRPr lang="fr-FR" sz="3600"/>
          </a:p>
          <a:p>
            <a:pPr lvl="1"/>
            <a:r>
              <a:rPr lang="fr-FR" sz="3400"/>
              <a:t>Modèle </a:t>
            </a:r>
            <a:r>
              <a:rPr lang="fr-FR" sz="3400" b="1">
                <a:solidFill>
                  <a:schemeClr val="accent1"/>
                </a:solidFill>
              </a:rPr>
              <a:t>social</a:t>
            </a:r>
            <a:r>
              <a:rPr lang="fr-FR" sz="3400"/>
              <a:t> du handicap</a:t>
            </a:r>
            <a:r>
              <a:rPr lang="fr-FR" sz="3400" b="1">
                <a:solidFill>
                  <a:schemeClr val="accent1"/>
                </a:solidFill>
              </a:rPr>
              <a:t> </a:t>
            </a:r>
            <a:r>
              <a:rPr lang="fr-FR" sz="2300"/>
              <a:t>(</a:t>
            </a:r>
            <a:r>
              <a:rPr lang="fr-FR" sz="2300" err="1"/>
              <a:t>Fougeyrollas</a:t>
            </a:r>
            <a:r>
              <a:rPr lang="fr-FR" sz="2300"/>
              <a:t>, 1988)</a:t>
            </a:r>
          </a:p>
          <a:p>
            <a:pPr marL="2257600" lvl="8" indent="0">
              <a:buNone/>
            </a:pPr>
            <a:endParaRPr lang="fr-FR" sz="2300"/>
          </a:p>
          <a:p>
            <a:pPr lvl="1"/>
            <a:r>
              <a:rPr lang="fr-FR" sz="3400"/>
              <a:t>Pédagogie centrée sur l’apprenant</a:t>
            </a:r>
          </a:p>
          <a:p>
            <a:pPr lvl="1"/>
            <a:endParaRPr lang="fr-FR" sz="3400"/>
          </a:p>
          <a:p>
            <a:pPr lvl="1"/>
            <a:r>
              <a:rPr lang="fr-FR" sz="3400" b="1">
                <a:solidFill>
                  <a:schemeClr val="accent1"/>
                </a:solidFill>
              </a:rPr>
              <a:t>Inclusion</a:t>
            </a:r>
            <a:endParaRPr lang="fr-FR" sz="3400"/>
          </a:p>
          <a:p>
            <a:pPr lvl="1"/>
            <a:endParaRPr lang="fr-FR" sz="3200"/>
          </a:p>
          <a:p>
            <a:pPr lvl="1"/>
            <a:r>
              <a:rPr lang="fr-FR" sz="2600"/>
              <a:t>2014 peu d’études sur les impacts de la CUA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879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 </a:t>
            </a:r>
            <a:r>
              <a:rPr lang="en-US" err="1"/>
              <a:t>lignes</a:t>
            </a:r>
            <a:r>
              <a:rPr lang="en-US"/>
              <a:t> directrices de la CUA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2505" y="2489200"/>
            <a:ext cx="7067138" cy="3530600"/>
          </a:xfrm>
        </p:spPr>
        <p:txBody>
          <a:bodyPr>
            <a:normAutofit lnSpcReduction="10000"/>
          </a:bodyPr>
          <a:lstStyle/>
          <a:p>
            <a:r>
              <a:rPr lang="en-US" sz="2400" b="1" err="1">
                <a:solidFill>
                  <a:schemeClr val="tx2"/>
                </a:solidFill>
              </a:rPr>
              <a:t>Accessibilité</a:t>
            </a:r>
            <a:r>
              <a:rPr lang="en-US" sz="2400"/>
              <a:t> </a:t>
            </a:r>
          </a:p>
          <a:p>
            <a:pPr lvl="1"/>
            <a:r>
              <a:rPr lang="en-US" sz="2000" err="1"/>
              <a:t>Accéder</a:t>
            </a:r>
            <a:r>
              <a:rPr lang="en-US" sz="2000"/>
              <a:t> au savoir</a:t>
            </a:r>
          </a:p>
          <a:p>
            <a:pPr lvl="1"/>
            <a:endParaRPr lang="en-US"/>
          </a:p>
          <a:p>
            <a:r>
              <a:rPr lang="en-US" sz="2400" b="1">
                <a:solidFill>
                  <a:schemeClr val="tx2"/>
                </a:solidFill>
              </a:rPr>
              <a:t>Information </a:t>
            </a:r>
            <a:r>
              <a:rPr lang="en-US" sz="2400" b="1" err="1">
                <a:solidFill>
                  <a:schemeClr val="tx2"/>
                </a:solidFill>
              </a:rPr>
              <a:t>signifiante</a:t>
            </a:r>
            <a:r>
              <a:rPr lang="en-US" sz="2400" b="1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2000" err="1"/>
              <a:t>Construire</a:t>
            </a:r>
            <a:r>
              <a:rPr lang="en-US" sz="2000"/>
              <a:t> le savoir</a:t>
            </a:r>
          </a:p>
          <a:p>
            <a:pPr lvl="1"/>
            <a:endParaRPr lang="en-US" sz="2000"/>
          </a:p>
          <a:p>
            <a:r>
              <a:rPr lang="en-US" sz="2400" b="1" err="1">
                <a:solidFill>
                  <a:schemeClr val="tx2"/>
                </a:solidFill>
              </a:rPr>
              <a:t>Autonomie</a:t>
            </a:r>
            <a:endParaRPr lang="en-US" sz="2400" b="1">
              <a:solidFill>
                <a:schemeClr val="tx2"/>
              </a:solidFill>
            </a:endParaRPr>
          </a:p>
          <a:p>
            <a:pPr lvl="1"/>
            <a:r>
              <a:rPr lang="en-US" sz="2000" err="1"/>
              <a:t>Intégrer</a:t>
            </a:r>
            <a:r>
              <a:rPr lang="en-US" sz="2000"/>
              <a:t> le savoir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4416" y="18525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25" name="Picture 1" descr="http://udlguidelines.cast.org/binaries/content/gallery/udlguidelines/udlg_go_access.jpg">
            <a:extLst>
              <a:ext uri="{FF2B5EF4-FFF2-40B4-BE49-F238E27FC236}">
                <a16:creationId xmlns:a16="http://schemas.microsoft.com/office/drawing/2014/main" id="{32E9EBCB-DF9F-9545-A49E-F0C917755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041" y="2647169"/>
            <a:ext cx="4939860" cy="67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dlguidelines.cast.org/binaries/content/gallery/udlguidelines/udlg_go_build.jpg">
            <a:extLst>
              <a:ext uri="{FF2B5EF4-FFF2-40B4-BE49-F238E27FC236}">
                <a16:creationId xmlns:a16="http://schemas.microsoft.com/office/drawing/2014/main" id="{6A6586C4-3C54-6A4E-8C4F-0610B8070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041" y="4008177"/>
            <a:ext cx="4939857" cy="65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“Internalize” row of the UDL Guidelines">
            <a:extLst>
              <a:ext uri="{FF2B5EF4-FFF2-40B4-BE49-F238E27FC236}">
                <a16:creationId xmlns:a16="http://schemas.microsoft.com/office/drawing/2014/main" id="{E4EC34BB-6787-FA4F-ABF4-F607D577F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042" y="5312979"/>
            <a:ext cx="4939856" cy="70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041" y="2144698"/>
            <a:ext cx="1654620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Engagement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2661" y="2119868"/>
            <a:ext cx="188545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 err="1">
                <a:solidFill>
                  <a:srgbClr val="7030A0"/>
                </a:solidFill>
              </a:rPr>
              <a:t>Représentation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5868" y="1898717"/>
            <a:ext cx="1351652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>
                <a:solidFill>
                  <a:srgbClr val="0E5580"/>
                </a:solidFill>
              </a:rPr>
              <a:t>Action &amp; </a:t>
            </a:r>
          </a:p>
          <a:p>
            <a:r>
              <a:rPr lang="en-US" b="1">
                <a:solidFill>
                  <a:srgbClr val="0E5580"/>
                </a:solidFill>
              </a:rPr>
              <a:t>Expression</a:t>
            </a:r>
          </a:p>
        </p:txBody>
      </p:sp>
    </p:spTree>
    <p:extLst>
      <p:ext uri="{BB962C8B-B14F-4D97-AF65-F5344CB8AC3E}">
        <p14:creationId xmlns:p14="http://schemas.microsoft.com/office/powerpoint/2010/main" val="205876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Objectif </a:t>
            </a:r>
          </a:p>
          <a:p>
            <a:endParaRPr lang="en-US" sz="2400"/>
          </a:p>
          <a:p>
            <a:r>
              <a:rPr lang="en-US" sz="2400" err="1"/>
              <a:t>Hypothèses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6031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549" y="2319867"/>
            <a:ext cx="7451784" cy="3876298"/>
          </a:xfrm>
        </p:spPr>
        <p:txBody>
          <a:bodyPr>
            <a:normAutofit fontScale="92500"/>
          </a:bodyPr>
          <a:lstStyle/>
          <a:p>
            <a:r>
              <a:rPr lang="fr-FR" sz="2800"/>
              <a:t>Mesurer l’impact des applications de la CUA en salle de classe sur l’écrit des étudiants avec ou sans handicap en FLS</a:t>
            </a:r>
          </a:p>
          <a:p>
            <a:endParaRPr lang="fr-FR" sz="2400"/>
          </a:p>
          <a:p>
            <a:pPr lvl="1"/>
            <a:r>
              <a:rPr lang="fr-FR" sz="2400"/>
              <a:t>Appliquer </a:t>
            </a:r>
            <a:r>
              <a:rPr lang="fr-FR" sz="2400" b="1">
                <a:solidFill>
                  <a:schemeClr val="tx2"/>
                </a:solidFill>
              </a:rPr>
              <a:t>les</a:t>
            </a:r>
            <a:r>
              <a:rPr lang="fr-FR" sz="2400">
                <a:solidFill>
                  <a:schemeClr val="tx2"/>
                </a:solidFill>
              </a:rPr>
              <a:t> </a:t>
            </a:r>
            <a:r>
              <a:rPr lang="fr-FR" sz="2400" b="1">
                <a:solidFill>
                  <a:schemeClr val="tx2"/>
                </a:solidFill>
              </a:rPr>
              <a:t>principes de la CUA </a:t>
            </a:r>
            <a:r>
              <a:rPr lang="fr-FR" sz="2400"/>
              <a:t>et mesurer son impact sur le français écrit</a:t>
            </a:r>
          </a:p>
          <a:p>
            <a:pPr lvl="1"/>
            <a:r>
              <a:rPr lang="fr-FR" sz="2400"/>
              <a:t>Mesurer </a:t>
            </a:r>
            <a:r>
              <a:rPr lang="fr-FR" sz="2400" b="1">
                <a:solidFill>
                  <a:schemeClr val="tx2"/>
                </a:solidFill>
              </a:rPr>
              <a:t>l’efficacité des stratégies </a:t>
            </a:r>
            <a:r>
              <a:rPr lang="fr-FR" sz="2400"/>
              <a:t>enseignées</a:t>
            </a:r>
          </a:p>
          <a:p>
            <a:pPr lvl="1"/>
            <a:r>
              <a:rPr lang="fr-FR" sz="2400"/>
              <a:t>Identifier </a:t>
            </a:r>
            <a:r>
              <a:rPr lang="fr-FR" sz="2400" b="1">
                <a:solidFill>
                  <a:schemeClr val="tx2"/>
                </a:solidFill>
              </a:rPr>
              <a:t>les bénéfices des stratégies </a:t>
            </a:r>
            <a:r>
              <a:rPr lang="fr-FR" sz="2400"/>
              <a:t>enseignées et des </a:t>
            </a:r>
            <a:r>
              <a:rPr lang="fr-FR" sz="2400" b="1">
                <a:solidFill>
                  <a:schemeClr val="tx2"/>
                </a:solidFill>
              </a:rPr>
              <a:t>outils</a:t>
            </a:r>
            <a:r>
              <a:rPr lang="fr-FR" sz="2400"/>
              <a:t> proposés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339777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Applications de la CUA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17" y="2238703"/>
            <a:ext cx="4076021" cy="4445876"/>
          </a:xfrm>
        </p:spPr>
        <p:txBody>
          <a:bodyPr>
            <a:normAutofit fontScale="40000" lnSpcReduction="20000"/>
          </a:bodyPr>
          <a:lstStyle/>
          <a:p>
            <a:r>
              <a:rPr lang="fr-FR" sz="6000" b="1">
                <a:solidFill>
                  <a:srgbClr val="528A02"/>
                </a:solidFill>
              </a:rPr>
              <a:t>Stratégies</a:t>
            </a:r>
            <a:r>
              <a:rPr lang="fr-FR" b="1">
                <a:solidFill>
                  <a:srgbClr val="528A02"/>
                </a:solidFill>
              </a:rPr>
              <a:t> </a:t>
            </a:r>
          </a:p>
          <a:p>
            <a:pPr lvl="1"/>
            <a:r>
              <a:rPr lang="fr-FR" sz="5000"/>
              <a:t>Enseignement explicite</a:t>
            </a:r>
          </a:p>
          <a:p>
            <a:pPr lvl="1"/>
            <a:r>
              <a:rPr lang="fr-FR" sz="5000"/>
              <a:t>Antidote</a:t>
            </a:r>
          </a:p>
          <a:p>
            <a:pPr lvl="1"/>
            <a:r>
              <a:rPr lang="fr-FR" sz="5000"/>
              <a:t>Modélisation de la correction</a:t>
            </a:r>
          </a:p>
          <a:p>
            <a:pPr lvl="1"/>
            <a:r>
              <a:rPr lang="fr-FR" sz="5000"/>
              <a:t>Compositions progressives</a:t>
            </a:r>
          </a:p>
          <a:p>
            <a:pPr lvl="1"/>
            <a:r>
              <a:rPr lang="fr-FR" sz="5000"/>
              <a:t>Lecture à voix haute (consignes et textes)</a:t>
            </a:r>
          </a:p>
          <a:p>
            <a:pPr lvl="1"/>
            <a:r>
              <a:rPr lang="fr-FR" sz="5000"/>
              <a:t>Temps alloué</a:t>
            </a:r>
          </a:p>
          <a:p>
            <a:pPr lvl="1"/>
            <a:r>
              <a:rPr lang="fr-FR" sz="5000"/>
              <a:t>PowerPoint à l’avance</a:t>
            </a:r>
          </a:p>
          <a:p>
            <a:pPr lvl="1"/>
            <a:r>
              <a:rPr lang="fr-FR" sz="5000"/>
              <a:t>Exposé oral : options</a:t>
            </a:r>
          </a:p>
          <a:p>
            <a:pPr lvl="1"/>
            <a:endParaRPr lang="fr-FR" sz="3200"/>
          </a:p>
          <a:p>
            <a:pPr lvl="1"/>
            <a:endParaRPr lang="fr-FR" sz="2900"/>
          </a:p>
          <a:p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238703"/>
            <a:ext cx="3636981" cy="4445876"/>
          </a:xfrm>
        </p:spPr>
        <p:txBody>
          <a:bodyPr>
            <a:normAutofit fontScale="40000" lnSpcReduction="20000"/>
          </a:bodyPr>
          <a:lstStyle/>
          <a:p>
            <a:r>
              <a:rPr lang="fr-FR" sz="6000" b="1">
                <a:solidFill>
                  <a:srgbClr val="528A02"/>
                </a:solidFill>
              </a:rPr>
              <a:t>Outils</a:t>
            </a:r>
            <a:endParaRPr lang="fr-FR" b="1">
              <a:solidFill>
                <a:srgbClr val="528A02"/>
              </a:solidFill>
            </a:endParaRPr>
          </a:p>
          <a:p>
            <a:pPr lvl="1"/>
            <a:r>
              <a:rPr lang="fr-FR" sz="5000"/>
              <a:t>Outils électroniques</a:t>
            </a:r>
          </a:p>
          <a:p>
            <a:pPr lvl="1"/>
            <a:r>
              <a:rPr lang="fr-FR" sz="5000"/>
              <a:t>Antidote</a:t>
            </a:r>
          </a:p>
          <a:p>
            <a:pPr lvl="1"/>
            <a:r>
              <a:rPr lang="fr-FR" sz="5000"/>
              <a:t>Guide d’autocorrection</a:t>
            </a:r>
          </a:p>
          <a:p>
            <a:pPr lvl="1"/>
            <a:r>
              <a:rPr lang="fr-FR" sz="5000"/>
              <a:t>Accès aux ordinateurs pour tous</a:t>
            </a:r>
          </a:p>
          <a:p>
            <a:pPr lvl="1"/>
            <a:r>
              <a:rPr lang="fr-FR" sz="5000"/>
              <a:t>Lecture extensive et Journal de bord</a:t>
            </a:r>
          </a:p>
          <a:p>
            <a:pPr lvl="1"/>
            <a:r>
              <a:rPr lang="fr-FR" sz="5000"/>
              <a:t>Cartes mentales et </a:t>
            </a:r>
            <a:r>
              <a:rPr lang="fr-FR" sz="5000" err="1"/>
              <a:t>Prezi</a:t>
            </a:r>
            <a:endParaRPr lang="fr-FR" sz="5000"/>
          </a:p>
          <a:p>
            <a:pPr lvl="1"/>
            <a:r>
              <a:rPr lang="fr-FR" sz="5000"/>
              <a:t>Corrections audio</a:t>
            </a:r>
          </a:p>
          <a:p>
            <a:pPr lvl="1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1669611" y="3830360"/>
            <a:ext cx="3859795" cy="228660"/>
          </a:xfrm>
        </p:spPr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ACFAS- 29 mai 2019-UDL@Dawson</a:t>
            </a:r>
          </a:p>
        </p:txBody>
      </p:sp>
    </p:spTree>
    <p:extLst>
      <p:ext uri="{BB962C8B-B14F-4D97-AF65-F5344CB8AC3E}">
        <p14:creationId xmlns:p14="http://schemas.microsoft.com/office/powerpoint/2010/main" val="853749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28C9AF03C71E40AFDB720EC39F2175" ma:contentTypeVersion="8" ma:contentTypeDescription="Create a new document." ma:contentTypeScope="" ma:versionID="0d782d5849b129832f566dabf0b7937a">
  <xsd:schema xmlns:xsd="http://www.w3.org/2001/XMLSchema" xmlns:xs="http://www.w3.org/2001/XMLSchema" xmlns:p="http://schemas.microsoft.com/office/2006/metadata/properties" xmlns:ns2="8fb45876-da37-4dd3-9dbd-4678cc08a7ca" xmlns:ns3="fd7a4deb-25a4-4718-8538-9214201782e7" targetNamespace="http://schemas.microsoft.com/office/2006/metadata/properties" ma:root="true" ma:fieldsID="8d7003629274793ac0b9b9755acc686b" ns2:_="" ns3:_="">
    <xsd:import namespace="8fb45876-da37-4dd3-9dbd-4678cc08a7ca"/>
    <xsd:import namespace="fd7a4deb-25a4-4718-8538-9214201782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45876-da37-4dd3-9dbd-4678cc08a7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a4deb-25a4-4718-8538-9214201782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B43718-8764-4FFB-BAD0-9ECE00B53D82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8fb45876-da37-4dd3-9dbd-4678cc08a7ca"/>
    <ds:schemaRef ds:uri="http://schemas.openxmlformats.org/package/2006/metadata/core-properties"/>
    <ds:schemaRef ds:uri="fd7a4deb-25a4-4718-8538-9214201782e7"/>
  </ds:schemaRefs>
</ds:datastoreItem>
</file>

<file path=customXml/itemProps2.xml><?xml version="1.0" encoding="utf-8"?>
<ds:datastoreItem xmlns:ds="http://schemas.openxmlformats.org/officeDocument/2006/customXml" ds:itemID="{F40969CB-C456-4D14-BE17-9107A32C15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ABCE11-87AB-4E7D-9B47-D9F579E5B5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45876-da37-4dd3-9dbd-4678cc08a7ca"/>
    <ds:schemaRef ds:uri="fd7a4deb-25a4-4718-8538-9214201782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1019</Words>
  <Application>Microsoft Macintosh PowerPoint</Application>
  <PresentationFormat>Affichage à l'écran (4:3)</PresentationFormat>
  <Paragraphs>300</Paragraphs>
  <Slides>34</Slides>
  <Notes>34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Gothic</vt:lpstr>
      <vt:lpstr>Wingdings</vt:lpstr>
      <vt:lpstr>Wingdings 3</vt:lpstr>
      <vt:lpstr>Ion Boardroom</vt:lpstr>
      <vt:lpstr>Document</vt:lpstr>
      <vt:lpstr>La CUA et ses impacts sur le français écrit en langue seconde </vt:lpstr>
      <vt:lpstr>Problématique et cadre conceptuel</vt:lpstr>
      <vt:lpstr>Problématique</vt:lpstr>
      <vt:lpstr>Barrières communes pour apprendre</vt:lpstr>
      <vt:lpstr>Cadre conceptuel</vt:lpstr>
      <vt:lpstr>Les lignes directrices de la CUA</vt:lpstr>
      <vt:lpstr>Objectif</vt:lpstr>
      <vt:lpstr>Objectif</vt:lpstr>
      <vt:lpstr>Applications de la CUA</vt:lpstr>
      <vt:lpstr>Présentation PowerPoint</vt:lpstr>
      <vt:lpstr>Étayage et compositions progressives</vt:lpstr>
      <vt:lpstr>Compositions progressives</vt:lpstr>
      <vt:lpstr>Définition de l’amélioration de l’écrit</vt:lpstr>
      <vt:lpstr>Hypothèses principales</vt:lpstr>
      <vt:lpstr>Méthodologie</vt:lpstr>
      <vt:lpstr>Échantillonnage</vt:lpstr>
      <vt:lpstr>Instruments de mesure</vt:lpstr>
      <vt:lpstr>Instruments de mesure</vt:lpstr>
      <vt:lpstr>Méthodes d’analyse</vt:lpstr>
      <vt:lpstr>Résultats et discussion</vt:lpstr>
      <vt:lpstr>Résultats des analyses ANOVA</vt:lpstr>
      <vt:lpstr>Résultats des analyses de régression multiple hiérarchique</vt:lpstr>
      <vt:lpstr>Variable latente</vt:lpstr>
      <vt:lpstr>Résultats des analyses de régression multiple</vt:lpstr>
      <vt:lpstr>Présentation PowerPoint</vt:lpstr>
      <vt:lpstr>Les croisements nous ont permis de confirmer </vt:lpstr>
      <vt:lpstr>Discussion</vt:lpstr>
      <vt:lpstr>Discussion sur les résultats ANOVA </vt:lpstr>
      <vt:lpstr> Limites et conclusion</vt:lpstr>
      <vt:lpstr>Limites</vt:lpstr>
      <vt:lpstr>Conclusion</vt:lpstr>
      <vt:lpstr>Questions et commentaires ? </vt:lpstr>
      <vt:lpstr>Suggestions de lectures</vt:lpstr>
      <vt:lpstr>Suggestions de lectures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de la CUA en FLS</dc:title>
  <dc:creator>Laure Galipeau</dc:creator>
  <cp:lastModifiedBy>Catherine Soleil</cp:lastModifiedBy>
  <cp:revision>8</cp:revision>
  <cp:lastPrinted>2019-05-17T19:27:49Z</cp:lastPrinted>
  <dcterms:modified xsi:type="dcterms:W3CDTF">2019-05-27T18:16:01Z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0x0101003328C9AF03C71E40AFDB720EC39F2175</vt:lpwstr>
  </property>
  <property fmtid="{D5CDD505-2E9C-101B-9397-08002B2CF9AE}" pid="3" name="AuthorIds_UIVersion_1024">
    <vt:lpwstr>13</vt:lpwstr>
  </property>
</Properties>
</file>