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B1DD9-7F7F-496A-A2AA-7E8F3D75321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D903CB0-B22A-45D1-B085-689B4865F077}">
      <dgm:prSet phldrT="[Texte]" custT="1"/>
      <dgm:spPr/>
      <dgm:t>
        <a:bodyPr/>
        <a:lstStyle/>
        <a:p>
          <a:endParaRPr lang="fr-FR" sz="1400" dirty="0" smtClean="0"/>
        </a:p>
        <a:p>
          <a:endParaRPr lang="fr-FR" sz="1400" dirty="0" smtClean="0"/>
        </a:p>
        <a:p>
          <a:endParaRPr lang="fr-FR" sz="1400" dirty="0"/>
        </a:p>
        <a:p>
          <a:endParaRPr lang="fr-FR" sz="1400" dirty="0"/>
        </a:p>
        <a:p>
          <a:r>
            <a:rPr lang="fr-FR" sz="2000" dirty="0" err="1"/>
            <a:t>Disciplinary</a:t>
          </a:r>
          <a:r>
            <a:rPr lang="fr-FR" sz="2000" dirty="0"/>
            <a:t> </a:t>
          </a:r>
          <a:r>
            <a:rPr lang="fr-FR" sz="2000" dirty="0" err="1"/>
            <a:t>literacy</a:t>
          </a:r>
          <a:endParaRPr lang="fr-FR" sz="2000" dirty="0"/>
        </a:p>
      </dgm:t>
    </dgm:pt>
    <dgm:pt modelId="{C0FF43EB-FFBE-4F42-881E-2F8C5D9F1ABC}" type="parTrans" cxnId="{E842E84E-10DD-41AD-A022-646E9C805440}">
      <dgm:prSet/>
      <dgm:spPr/>
      <dgm:t>
        <a:bodyPr/>
        <a:lstStyle/>
        <a:p>
          <a:endParaRPr lang="fr-FR"/>
        </a:p>
      </dgm:t>
    </dgm:pt>
    <dgm:pt modelId="{529E686E-6FD7-4EB7-84E7-5763F9E595E1}" type="sibTrans" cxnId="{E842E84E-10DD-41AD-A022-646E9C805440}">
      <dgm:prSet/>
      <dgm:spPr/>
      <dgm:t>
        <a:bodyPr/>
        <a:lstStyle/>
        <a:p>
          <a:endParaRPr lang="fr-FR"/>
        </a:p>
      </dgm:t>
    </dgm:pt>
    <dgm:pt modelId="{4EBE2888-D3A6-47ED-8C7A-09EB58860989}">
      <dgm:prSet phldrT="[Texte]" custT="1"/>
      <dgm:spPr/>
      <dgm:t>
        <a:bodyPr/>
        <a:lstStyle/>
        <a:p>
          <a:r>
            <a:rPr lang="fr-FR" sz="2400" dirty="0" err="1"/>
            <a:t>Intermediate</a:t>
          </a:r>
          <a:r>
            <a:rPr lang="fr-FR" sz="2400" dirty="0"/>
            <a:t> </a:t>
          </a:r>
          <a:r>
            <a:rPr lang="fr-FR" sz="2400" dirty="0" err="1"/>
            <a:t>literacy</a:t>
          </a:r>
          <a:endParaRPr lang="fr-FR" sz="2400" dirty="0"/>
        </a:p>
      </dgm:t>
    </dgm:pt>
    <dgm:pt modelId="{A4225D09-23F7-4B4E-9452-BDBFE5B031B5}" type="parTrans" cxnId="{1370CBCD-6F68-43DF-BF4A-8914E5F26FC8}">
      <dgm:prSet/>
      <dgm:spPr/>
      <dgm:t>
        <a:bodyPr/>
        <a:lstStyle/>
        <a:p>
          <a:endParaRPr lang="fr-FR"/>
        </a:p>
      </dgm:t>
    </dgm:pt>
    <dgm:pt modelId="{8D27EBDB-D163-4D0C-9DB3-57548914B6AD}" type="sibTrans" cxnId="{1370CBCD-6F68-43DF-BF4A-8914E5F26FC8}">
      <dgm:prSet/>
      <dgm:spPr/>
      <dgm:t>
        <a:bodyPr/>
        <a:lstStyle/>
        <a:p>
          <a:endParaRPr lang="fr-FR"/>
        </a:p>
      </dgm:t>
    </dgm:pt>
    <dgm:pt modelId="{3F89E5C0-A14A-455C-B979-3F8C656CF54E}">
      <dgm:prSet phldrT="[Texte]" custT="1"/>
      <dgm:spPr/>
      <dgm:t>
        <a:bodyPr/>
        <a:lstStyle/>
        <a:p>
          <a:r>
            <a:rPr lang="fr-FR" sz="2400" dirty="0"/>
            <a:t>Basic </a:t>
          </a:r>
          <a:r>
            <a:rPr lang="fr-FR" sz="2400" dirty="0" err="1"/>
            <a:t>literacy</a:t>
          </a:r>
          <a:endParaRPr lang="fr-FR" sz="2400" dirty="0"/>
        </a:p>
      </dgm:t>
    </dgm:pt>
    <dgm:pt modelId="{32537C07-93B3-402C-BBEA-C6377D5DE0F0}" type="parTrans" cxnId="{AB8D31E5-74D5-40F0-83F7-8AF9A0A3753D}">
      <dgm:prSet/>
      <dgm:spPr/>
      <dgm:t>
        <a:bodyPr/>
        <a:lstStyle/>
        <a:p>
          <a:endParaRPr lang="fr-FR"/>
        </a:p>
      </dgm:t>
    </dgm:pt>
    <dgm:pt modelId="{E946B9C8-C967-4B56-BA1B-345FA6D66FBD}" type="sibTrans" cxnId="{AB8D31E5-74D5-40F0-83F7-8AF9A0A3753D}">
      <dgm:prSet/>
      <dgm:spPr/>
      <dgm:t>
        <a:bodyPr/>
        <a:lstStyle/>
        <a:p>
          <a:endParaRPr lang="fr-FR"/>
        </a:p>
      </dgm:t>
    </dgm:pt>
    <dgm:pt modelId="{070EE2A2-0E4C-4114-A132-B1201A511FE6}" type="pres">
      <dgm:prSet presAssocID="{4E1B1DD9-7F7F-496A-A2AA-7E8F3D753211}" presName="Name0" presStyleCnt="0">
        <dgm:presLayoutVars>
          <dgm:dir/>
          <dgm:animLvl val="lvl"/>
          <dgm:resizeHandles val="exact"/>
        </dgm:presLayoutVars>
      </dgm:prSet>
      <dgm:spPr/>
    </dgm:pt>
    <dgm:pt modelId="{76E90BE3-FBE5-4976-89FE-9BA0B88A9202}" type="pres">
      <dgm:prSet presAssocID="{6D903CB0-B22A-45D1-B085-689B4865F077}" presName="Name8" presStyleCnt="0"/>
      <dgm:spPr/>
    </dgm:pt>
    <dgm:pt modelId="{996A447B-4FB3-4523-AB11-D2538DFDE1A7}" type="pres">
      <dgm:prSet presAssocID="{6D903CB0-B22A-45D1-B085-689B4865F07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D62B62-7552-401D-8D7D-3B9E150387D9}" type="pres">
      <dgm:prSet presAssocID="{6D903CB0-B22A-45D1-B085-689B4865F0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2FE22F-A3F5-42FF-B267-D990789011ED}" type="pres">
      <dgm:prSet presAssocID="{4EBE2888-D3A6-47ED-8C7A-09EB58860989}" presName="Name8" presStyleCnt="0"/>
      <dgm:spPr/>
    </dgm:pt>
    <dgm:pt modelId="{750DDA37-667F-4C24-9396-0D858F634672}" type="pres">
      <dgm:prSet presAssocID="{4EBE2888-D3A6-47ED-8C7A-09EB58860989}" presName="level" presStyleLbl="node1" presStyleIdx="1" presStyleCnt="3" custLinFactNeighborX="1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671EE7-ED15-4E8B-BBD0-22A9A439104A}" type="pres">
      <dgm:prSet presAssocID="{4EBE2888-D3A6-47ED-8C7A-09EB588609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774A4B-228C-41C0-AED5-EC0EA3C8ECF5}" type="pres">
      <dgm:prSet presAssocID="{3F89E5C0-A14A-455C-B979-3F8C656CF54E}" presName="Name8" presStyleCnt="0"/>
      <dgm:spPr/>
    </dgm:pt>
    <dgm:pt modelId="{2CE48A99-0364-45DF-A06A-078C91B5A9E0}" type="pres">
      <dgm:prSet presAssocID="{3F89E5C0-A14A-455C-B979-3F8C656CF54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4708C-0FE4-430E-B025-A460B91B58B6}" type="pres">
      <dgm:prSet presAssocID="{3F89E5C0-A14A-455C-B979-3F8C656CF5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CEA0EE5-43C9-4B2B-A8F3-25580B006411}" type="presOf" srcId="{3F89E5C0-A14A-455C-B979-3F8C656CF54E}" destId="{7474708C-0FE4-430E-B025-A460B91B58B6}" srcOrd="1" destOrd="0" presId="urn:microsoft.com/office/officeart/2005/8/layout/pyramid1"/>
    <dgm:cxn modelId="{F9D7F372-6A1A-48FE-9411-90F1BF577BF0}" type="presOf" srcId="{4EBE2888-D3A6-47ED-8C7A-09EB58860989}" destId="{750DDA37-667F-4C24-9396-0D858F634672}" srcOrd="0" destOrd="0" presId="urn:microsoft.com/office/officeart/2005/8/layout/pyramid1"/>
    <dgm:cxn modelId="{63D89DFC-5283-48D1-AAD7-53087B31E6F7}" type="presOf" srcId="{6D903CB0-B22A-45D1-B085-689B4865F077}" destId="{996A447B-4FB3-4523-AB11-D2538DFDE1A7}" srcOrd="0" destOrd="0" presId="urn:microsoft.com/office/officeart/2005/8/layout/pyramid1"/>
    <dgm:cxn modelId="{E842E84E-10DD-41AD-A022-646E9C805440}" srcId="{4E1B1DD9-7F7F-496A-A2AA-7E8F3D753211}" destId="{6D903CB0-B22A-45D1-B085-689B4865F077}" srcOrd="0" destOrd="0" parTransId="{C0FF43EB-FFBE-4F42-881E-2F8C5D9F1ABC}" sibTransId="{529E686E-6FD7-4EB7-84E7-5763F9E595E1}"/>
    <dgm:cxn modelId="{E521EBA7-0E70-4633-9735-5483D10F703E}" type="presOf" srcId="{4E1B1DD9-7F7F-496A-A2AA-7E8F3D753211}" destId="{070EE2A2-0E4C-4114-A132-B1201A511FE6}" srcOrd="0" destOrd="0" presId="urn:microsoft.com/office/officeart/2005/8/layout/pyramid1"/>
    <dgm:cxn modelId="{1370CBCD-6F68-43DF-BF4A-8914E5F26FC8}" srcId="{4E1B1DD9-7F7F-496A-A2AA-7E8F3D753211}" destId="{4EBE2888-D3A6-47ED-8C7A-09EB58860989}" srcOrd="1" destOrd="0" parTransId="{A4225D09-23F7-4B4E-9452-BDBFE5B031B5}" sibTransId="{8D27EBDB-D163-4D0C-9DB3-57548914B6AD}"/>
    <dgm:cxn modelId="{C75D984A-E6A6-485D-A9E9-444EC8863693}" type="presOf" srcId="{3F89E5C0-A14A-455C-B979-3F8C656CF54E}" destId="{2CE48A99-0364-45DF-A06A-078C91B5A9E0}" srcOrd="0" destOrd="0" presId="urn:microsoft.com/office/officeart/2005/8/layout/pyramid1"/>
    <dgm:cxn modelId="{0326A47D-BD96-474C-AC9F-5392C73FE2D5}" type="presOf" srcId="{4EBE2888-D3A6-47ED-8C7A-09EB58860989}" destId="{80671EE7-ED15-4E8B-BBD0-22A9A439104A}" srcOrd="1" destOrd="0" presId="urn:microsoft.com/office/officeart/2005/8/layout/pyramid1"/>
    <dgm:cxn modelId="{AB8D31E5-74D5-40F0-83F7-8AF9A0A3753D}" srcId="{4E1B1DD9-7F7F-496A-A2AA-7E8F3D753211}" destId="{3F89E5C0-A14A-455C-B979-3F8C656CF54E}" srcOrd="2" destOrd="0" parTransId="{32537C07-93B3-402C-BBEA-C6377D5DE0F0}" sibTransId="{E946B9C8-C967-4B56-BA1B-345FA6D66FBD}"/>
    <dgm:cxn modelId="{4450A66B-0FBD-47CB-882C-FE61E143E3B1}" type="presOf" srcId="{6D903CB0-B22A-45D1-B085-689B4865F077}" destId="{7AD62B62-7552-401D-8D7D-3B9E150387D9}" srcOrd="1" destOrd="0" presId="urn:microsoft.com/office/officeart/2005/8/layout/pyramid1"/>
    <dgm:cxn modelId="{14312752-E4D2-4B8A-A679-214E92EF8C58}" type="presParOf" srcId="{070EE2A2-0E4C-4114-A132-B1201A511FE6}" destId="{76E90BE3-FBE5-4976-89FE-9BA0B88A9202}" srcOrd="0" destOrd="0" presId="urn:microsoft.com/office/officeart/2005/8/layout/pyramid1"/>
    <dgm:cxn modelId="{66C59633-ADD6-4D19-81A0-08F49C759565}" type="presParOf" srcId="{76E90BE3-FBE5-4976-89FE-9BA0B88A9202}" destId="{996A447B-4FB3-4523-AB11-D2538DFDE1A7}" srcOrd="0" destOrd="0" presId="urn:microsoft.com/office/officeart/2005/8/layout/pyramid1"/>
    <dgm:cxn modelId="{E4289BD2-FE4F-4D8E-ADE1-37AD7AC0F8EC}" type="presParOf" srcId="{76E90BE3-FBE5-4976-89FE-9BA0B88A9202}" destId="{7AD62B62-7552-401D-8D7D-3B9E150387D9}" srcOrd="1" destOrd="0" presId="urn:microsoft.com/office/officeart/2005/8/layout/pyramid1"/>
    <dgm:cxn modelId="{7AAD8988-3B8B-45DA-AFF7-30F09ACDA373}" type="presParOf" srcId="{070EE2A2-0E4C-4114-A132-B1201A511FE6}" destId="{472FE22F-A3F5-42FF-B267-D990789011ED}" srcOrd="1" destOrd="0" presId="urn:microsoft.com/office/officeart/2005/8/layout/pyramid1"/>
    <dgm:cxn modelId="{82D4233B-4AAE-4751-A974-DED9E4196E0F}" type="presParOf" srcId="{472FE22F-A3F5-42FF-B267-D990789011ED}" destId="{750DDA37-667F-4C24-9396-0D858F634672}" srcOrd="0" destOrd="0" presId="urn:microsoft.com/office/officeart/2005/8/layout/pyramid1"/>
    <dgm:cxn modelId="{78A506BF-2B37-4852-9051-20F37B293C8A}" type="presParOf" srcId="{472FE22F-A3F5-42FF-B267-D990789011ED}" destId="{80671EE7-ED15-4E8B-BBD0-22A9A439104A}" srcOrd="1" destOrd="0" presId="urn:microsoft.com/office/officeart/2005/8/layout/pyramid1"/>
    <dgm:cxn modelId="{3CE6CF32-EC87-48D5-AD80-ED27A99FAEC6}" type="presParOf" srcId="{070EE2A2-0E4C-4114-A132-B1201A511FE6}" destId="{D8774A4B-228C-41C0-AED5-EC0EA3C8ECF5}" srcOrd="2" destOrd="0" presId="urn:microsoft.com/office/officeart/2005/8/layout/pyramid1"/>
    <dgm:cxn modelId="{69AC8305-E59A-46BF-A38E-2EA2C92CCEB7}" type="presParOf" srcId="{D8774A4B-228C-41C0-AED5-EC0EA3C8ECF5}" destId="{2CE48A99-0364-45DF-A06A-078C91B5A9E0}" srcOrd="0" destOrd="0" presId="urn:microsoft.com/office/officeart/2005/8/layout/pyramid1"/>
    <dgm:cxn modelId="{72D7F157-1D2E-44C5-9223-266B51738B4D}" type="presParOf" srcId="{D8774A4B-228C-41C0-AED5-EC0EA3C8ECF5}" destId="{7474708C-0FE4-430E-B025-A460B91B58B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A447B-4FB3-4523-AB11-D2538DFDE1A7}">
      <dsp:nvSpPr>
        <dsp:cNvPr id="0" name=""/>
        <dsp:cNvSpPr/>
      </dsp:nvSpPr>
      <dsp:spPr>
        <a:xfrm>
          <a:off x="3241675" y="0"/>
          <a:ext cx="3241674" cy="1670578"/>
        </a:xfrm>
        <a:prstGeom prst="trapezoid">
          <a:avLst>
            <a:gd name="adj" fmla="val 970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/>
            <a:t>Disciplinary</a:t>
          </a:r>
          <a:r>
            <a:rPr lang="fr-FR" sz="2000" kern="1200" dirty="0"/>
            <a:t> </a:t>
          </a:r>
          <a:r>
            <a:rPr lang="fr-FR" sz="2000" kern="1200" dirty="0" err="1"/>
            <a:t>literacy</a:t>
          </a:r>
          <a:endParaRPr lang="fr-FR" sz="2000" kern="1200" dirty="0"/>
        </a:p>
      </dsp:txBody>
      <dsp:txXfrm>
        <a:off x="3241675" y="0"/>
        <a:ext cx="3241674" cy="1670578"/>
      </dsp:txXfrm>
    </dsp:sp>
    <dsp:sp modelId="{750DDA37-667F-4C24-9396-0D858F634672}">
      <dsp:nvSpPr>
        <dsp:cNvPr id="0" name=""/>
        <dsp:cNvSpPr/>
      </dsp:nvSpPr>
      <dsp:spPr>
        <a:xfrm>
          <a:off x="1629525" y="1670578"/>
          <a:ext cx="6483349" cy="1670578"/>
        </a:xfrm>
        <a:prstGeom prst="trapezoid">
          <a:avLst>
            <a:gd name="adj" fmla="val 970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/>
            <a:t>Intermediate</a:t>
          </a:r>
          <a:r>
            <a:rPr lang="fr-FR" sz="2400" kern="1200" dirty="0"/>
            <a:t> </a:t>
          </a:r>
          <a:r>
            <a:rPr lang="fr-FR" sz="2400" kern="1200" dirty="0" err="1"/>
            <a:t>literacy</a:t>
          </a:r>
          <a:endParaRPr lang="fr-FR" sz="2400" kern="1200" dirty="0"/>
        </a:p>
      </dsp:txBody>
      <dsp:txXfrm>
        <a:off x="2764111" y="1670578"/>
        <a:ext cx="4214177" cy="1670578"/>
      </dsp:txXfrm>
    </dsp:sp>
    <dsp:sp modelId="{2CE48A99-0364-45DF-A06A-078C91B5A9E0}">
      <dsp:nvSpPr>
        <dsp:cNvPr id="0" name=""/>
        <dsp:cNvSpPr/>
      </dsp:nvSpPr>
      <dsp:spPr>
        <a:xfrm>
          <a:off x="0" y="3341157"/>
          <a:ext cx="9725024" cy="1670578"/>
        </a:xfrm>
        <a:prstGeom prst="trapezoid">
          <a:avLst>
            <a:gd name="adj" fmla="val 970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Basic </a:t>
          </a:r>
          <a:r>
            <a:rPr lang="fr-FR" sz="2400" kern="1200" dirty="0" err="1"/>
            <a:t>literacy</a:t>
          </a:r>
          <a:endParaRPr lang="fr-FR" sz="2400" kern="1200" dirty="0"/>
        </a:p>
      </dsp:txBody>
      <dsp:txXfrm>
        <a:off x="1701879" y="3341157"/>
        <a:ext cx="6321266" cy="1670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912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93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1952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01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697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3463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5636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844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193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20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608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36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237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86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770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976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094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017F03-674A-4FF3-9FFD-E04E12F0E703}" type="datetimeFigureOut">
              <a:rPr lang="fr-CA" smtClean="0"/>
              <a:t>2019-05-28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0A7E-D917-42D9-A7CB-928C1A9F2D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0524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27611" y="1201784"/>
            <a:ext cx="10084526" cy="2595154"/>
          </a:xfrm>
        </p:spPr>
        <p:txBody>
          <a:bodyPr/>
          <a:lstStyle/>
          <a:p>
            <a:r>
              <a:rPr lang="fr-C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Savoir lire pour apprendre à lire…</a:t>
            </a:r>
            <a:endParaRPr lang="fr-CA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944982"/>
            <a:ext cx="9144000" cy="1312817"/>
          </a:xfrm>
        </p:spPr>
        <p:txBody>
          <a:bodyPr/>
          <a:lstStyle/>
          <a:p>
            <a:r>
              <a:rPr lang="fr-C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À partir d’un article de Timothy et Cynthia </a:t>
            </a:r>
            <a:r>
              <a:rPr lang="fr-CA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Shanahan</a:t>
            </a:r>
            <a:r>
              <a:rPr lang="fr-CA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fr-C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(2008).</a:t>
            </a:r>
            <a:endParaRPr lang="fr-CA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1" y="452718"/>
            <a:ext cx="9325203" cy="592311"/>
          </a:xfrm>
        </p:spPr>
        <p:txBody>
          <a:bodyPr/>
          <a:lstStyle/>
          <a:p>
            <a:r>
              <a:rPr lang="fr-CA" sz="2400" dirty="0" smtClean="0"/>
              <a:t>PISA 4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46112" y="1393372"/>
            <a:ext cx="9403742" cy="4855028"/>
          </a:xfrm>
        </p:spPr>
        <p:txBody>
          <a:bodyPr>
            <a:normAutofit/>
          </a:bodyPr>
          <a:lstStyle/>
          <a:p>
            <a:r>
              <a:rPr lang="fr-CA" sz="2400" dirty="0"/>
              <a:t>« </a:t>
            </a:r>
            <a:r>
              <a:rPr lang="fr-CA" sz="2400" dirty="0">
                <a:solidFill>
                  <a:srgbClr val="FF66CC"/>
                </a:solidFill>
              </a:rPr>
              <a:t>localiser et ordonner</a:t>
            </a:r>
            <a:r>
              <a:rPr lang="fr-CA" sz="2400" dirty="0"/>
              <a:t> plusieurs éléments d’information noyés dans le texte </a:t>
            </a:r>
            <a:r>
              <a:rPr lang="fr-CA" sz="2400" dirty="0" smtClean="0"/>
              <a:t>»</a:t>
            </a:r>
          </a:p>
          <a:p>
            <a:r>
              <a:rPr lang="fr-CA" sz="2400" dirty="0" smtClean="0"/>
              <a:t>«</a:t>
            </a:r>
            <a:r>
              <a:rPr lang="fr-CA" sz="2400" dirty="0"/>
              <a:t> </a:t>
            </a:r>
            <a:r>
              <a:rPr lang="fr-CA" sz="2400" dirty="0">
                <a:solidFill>
                  <a:srgbClr val="FF66CC"/>
                </a:solidFill>
              </a:rPr>
              <a:t>interpréter le sens </a:t>
            </a:r>
            <a:r>
              <a:rPr lang="fr-CA" sz="2400" dirty="0"/>
              <a:t>[…] à partir des nuances de la langue </a:t>
            </a:r>
            <a:r>
              <a:rPr lang="fr-CA" sz="2400" dirty="0" smtClean="0"/>
              <a:t>»</a:t>
            </a:r>
          </a:p>
          <a:p>
            <a:r>
              <a:rPr lang="fr-CA" sz="2400" dirty="0" smtClean="0">
                <a:solidFill>
                  <a:srgbClr val="FF66CC"/>
                </a:solidFill>
              </a:rPr>
              <a:t>comprendre </a:t>
            </a:r>
            <a:r>
              <a:rPr lang="fr-CA" sz="2400" dirty="0">
                <a:solidFill>
                  <a:srgbClr val="FF66CC"/>
                </a:solidFill>
              </a:rPr>
              <a:t>et appliquer des catégories</a:t>
            </a:r>
            <a:r>
              <a:rPr lang="fr-CA" sz="2400" dirty="0"/>
              <a:t> dans un contexte peu familier </a:t>
            </a:r>
            <a:r>
              <a:rPr lang="fr-CA" sz="2400" dirty="0" smtClean="0"/>
              <a:t>» </a:t>
            </a:r>
          </a:p>
          <a:p>
            <a:r>
              <a:rPr lang="fr-CA" sz="2400" dirty="0" smtClean="0"/>
              <a:t>« </a:t>
            </a:r>
            <a:r>
              <a:rPr lang="fr-CA" sz="2400" dirty="0" smtClean="0">
                <a:solidFill>
                  <a:srgbClr val="FF66CC"/>
                </a:solidFill>
              </a:rPr>
              <a:t>procéder </a:t>
            </a:r>
            <a:r>
              <a:rPr lang="fr-CA" sz="2400" dirty="0">
                <a:solidFill>
                  <a:srgbClr val="FF66CC"/>
                </a:solidFill>
              </a:rPr>
              <a:t>à une évaluation critique</a:t>
            </a:r>
            <a:r>
              <a:rPr lang="fr-CA" sz="2400" dirty="0"/>
              <a:t> [..] ou </a:t>
            </a:r>
            <a:r>
              <a:rPr lang="fr-CA" sz="2400" dirty="0">
                <a:solidFill>
                  <a:srgbClr val="FF66CC"/>
                </a:solidFill>
              </a:rPr>
              <a:t>construire des hypothèses</a:t>
            </a:r>
            <a:r>
              <a:rPr lang="fr-CA" sz="2400" dirty="0"/>
              <a:t> </a:t>
            </a:r>
            <a:r>
              <a:rPr lang="fr-CA" sz="2400" dirty="0" smtClean="0"/>
              <a:t>»</a:t>
            </a:r>
          </a:p>
          <a:p>
            <a:r>
              <a:rPr lang="fr-CA" sz="2400" dirty="0" smtClean="0"/>
              <a:t>«</a:t>
            </a:r>
            <a:r>
              <a:rPr lang="fr-CA" sz="2400" dirty="0"/>
              <a:t> </a:t>
            </a:r>
            <a:r>
              <a:rPr lang="fr-CA" sz="2400" dirty="0">
                <a:solidFill>
                  <a:srgbClr val="FF66CC"/>
                </a:solidFill>
              </a:rPr>
              <a:t>manifester une compréhension correcte</a:t>
            </a:r>
            <a:r>
              <a:rPr lang="fr-CA" sz="2400" dirty="0"/>
              <a:t> de textes longs ou complexes dont le contenu ou la forme peuvent être peu familiers ».</a:t>
            </a:r>
          </a:p>
        </p:txBody>
      </p:sp>
    </p:spTree>
    <p:extLst>
      <p:ext uri="{BB962C8B-B14F-4D97-AF65-F5344CB8AC3E}">
        <p14:creationId xmlns:p14="http://schemas.microsoft.com/office/powerpoint/2010/main" val="23649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2" y="452718"/>
            <a:ext cx="9403742" cy="566185"/>
          </a:xfrm>
        </p:spPr>
        <p:txBody>
          <a:bodyPr/>
          <a:lstStyle/>
          <a:p>
            <a:r>
              <a:rPr lang="fr-CA" sz="2400" dirty="0" smtClean="0"/>
              <a:t>PISA 5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22812" y="1393372"/>
            <a:ext cx="9327042" cy="4855028"/>
          </a:xfrm>
        </p:spPr>
        <p:txBody>
          <a:bodyPr>
            <a:normAutofit/>
          </a:bodyPr>
          <a:lstStyle/>
          <a:p>
            <a:r>
              <a:rPr lang="fr-CA" sz="2400" dirty="0"/>
              <a:t>traiter des concepts qui « sont contraires aux attentes », il faut « </a:t>
            </a:r>
            <a:r>
              <a:rPr lang="fr-CA" sz="2400" dirty="0">
                <a:solidFill>
                  <a:srgbClr val="FF66CC"/>
                </a:solidFill>
              </a:rPr>
              <a:t>trouver par inférence</a:t>
            </a:r>
            <a:r>
              <a:rPr lang="fr-CA" sz="2400" dirty="0"/>
              <a:t> </a:t>
            </a:r>
            <a:r>
              <a:rPr lang="fr-CA" sz="2400" dirty="0" smtClean="0"/>
              <a:t>»</a:t>
            </a:r>
          </a:p>
          <a:p>
            <a:r>
              <a:rPr lang="fr-CA" sz="2400" dirty="0" smtClean="0">
                <a:solidFill>
                  <a:srgbClr val="FF66CC"/>
                </a:solidFill>
              </a:rPr>
              <a:t>procéder </a:t>
            </a:r>
            <a:r>
              <a:rPr lang="fr-CA" sz="2400" dirty="0">
                <a:solidFill>
                  <a:srgbClr val="FF66CC"/>
                </a:solidFill>
              </a:rPr>
              <a:t>à une évaluation critique </a:t>
            </a:r>
            <a:r>
              <a:rPr lang="fr-CA" sz="2400" dirty="0"/>
              <a:t>ou […] </a:t>
            </a:r>
            <a:r>
              <a:rPr lang="fr-CA" sz="2400" dirty="0">
                <a:solidFill>
                  <a:srgbClr val="FF66CC"/>
                </a:solidFill>
              </a:rPr>
              <a:t>construire des hypothèses</a:t>
            </a:r>
            <a:r>
              <a:rPr lang="fr-CA" sz="2400" dirty="0"/>
              <a:t> […] en se fondant sur des connaissances spécialisées </a:t>
            </a:r>
            <a:r>
              <a:rPr lang="fr-CA" sz="2400" dirty="0" smtClean="0"/>
              <a:t>»,</a:t>
            </a:r>
          </a:p>
          <a:p>
            <a:r>
              <a:rPr lang="fr-CA" sz="2400" dirty="0" smtClean="0">
                <a:solidFill>
                  <a:srgbClr val="FF66CC"/>
                </a:solidFill>
              </a:rPr>
              <a:t>tirer </a:t>
            </a:r>
            <a:r>
              <a:rPr lang="fr-CA" sz="2400" dirty="0">
                <a:solidFill>
                  <a:srgbClr val="FF66CC"/>
                </a:solidFill>
              </a:rPr>
              <a:t>parti d’une compréhension détaillée d’un texte </a:t>
            </a:r>
            <a:r>
              <a:rPr lang="fr-CA" sz="2400" dirty="0"/>
              <a:t>dont le contenu ou la forme […] sont peu familiers ».</a:t>
            </a:r>
          </a:p>
        </p:txBody>
      </p:sp>
    </p:spTree>
    <p:extLst>
      <p:ext uri="{BB962C8B-B14F-4D97-AF65-F5344CB8AC3E}">
        <p14:creationId xmlns:p14="http://schemas.microsoft.com/office/powerpoint/2010/main" val="3498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2" y="452718"/>
            <a:ext cx="9403742" cy="792608"/>
          </a:xfrm>
        </p:spPr>
        <p:txBody>
          <a:bodyPr/>
          <a:lstStyle/>
          <a:p>
            <a:r>
              <a:rPr lang="fr-CA" sz="2400" dirty="0" smtClean="0"/>
              <a:t>PISA 6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46112" y="1245326"/>
            <a:ext cx="9403741" cy="5003073"/>
          </a:xfrm>
        </p:spPr>
        <p:txBody>
          <a:bodyPr>
            <a:normAutofit/>
          </a:bodyPr>
          <a:lstStyle/>
          <a:p>
            <a:r>
              <a:rPr lang="fr-CA" sz="2400" dirty="0"/>
              <a:t>« </a:t>
            </a:r>
            <a:r>
              <a:rPr lang="fr-CA" sz="2400" dirty="0">
                <a:solidFill>
                  <a:srgbClr val="FF66CC"/>
                </a:solidFill>
              </a:rPr>
              <a:t>faire de nombreuses inférences</a:t>
            </a:r>
            <a:r>
              <a:rPr lang="fr-CA" sz="2400" dirty="0"/>
              <a:t>, comparaisons et oppositions qui sont à la fois détaillées et précises </a:t>
            </a:r>
            <a:r>
              <a:rPr lang="fr-CA" sz="2400" dirty="0" smtClean="0"/>
              <a:t>»</a:t>
            </a:r>
            <a:endParaRPr lang="fr-CA" sz="2400" dirty="0"/>
          </a:p>
          <a:p>
            <a:r>
              <a:rPr lang="fr-CA" sz="2400" dirty="0" smtClean="0"/>
              <a:t>«</a:t>
            </a:r>
            <a:r>
              <a:rPr lang="fr-CA" sz="2400" dirty="0"/>
              <a:t> </a:t>
            </a:r>
            <a:r>
              <a:rPr lang="fr-CA" sz="2400" dirty="0">
                <a:solidFill>
                  <a:srgbClr val="FF66CC"/>
                </a:solidFill>
              </a:rPr>
              <a:t>intégrer des renseignements </a:t>
            </a:r>
            <a:r>
              <a:rPr lang="fr-CA" sz="2400" dirty="0"/>
              <a:t>provenant de plusieurs textes », « </a:t>
            </a:r>
            <a:r>
              <a:rPr lang="fr-CA" sz="2400" dirty="0">
                <a:solidFill>
                  <a:srgbClr val="FF66CC"/>
                </a:solidFill>
              </a:rPr>
              <a:t>établir des catégories abstraites </a:t>
            </a:r>
            <a:r>
              <a:rPr lang="fr-CA" sz="2400" dirty="0"/>
              <a:t>aux fins d’interprétation </a:t>
            </a:r>
            <a:r>
              <a:rPr lang="fr-CA" sz="2400" dirty="0" smtClean="0"/>
              <a:t>»</a:t>
            </a:r>
          </a:p>
          <a:p>
            <a:r>
              <a:rPr lang="fr-CA" sz="2400" dirty="0" smtClean="0"/>
              <a:t>«</a:t>
            </a:r>
            <a:r>
              <a:rPr lang="fr-CA" sz="2400" dirty="0"/>
              <a:t> </a:t>
            </a:r>
            <a:r>
              <a:rPr lang="fr-CA" sz="2400" dirty="0">
                <a:solidFill>
                  <a:srgbClr val="FF66CC"/>
                </a:solidFill>
              </a:rPr>
              <a:t>appliquer des connaissances complexes </a:t>
            </a:r>
            <a:r>
              <a:rPr lang="fr-CA" sz="2400" dirty="0"/>
              <a:t>externes au texte » lu. </a:t>
            </a:r>
            <a:endParaRPr lang="fr-CA" sz="2400" dirty="0" smtClean="0"/>
          </a:p>
          <a:p>
            <a:r>
              <a:rPr lang="fr-CA" sz="2400" dirty="0"/>
              <a:t>l</a:t>
            </a:r>
            <a:r>
              <a:rPr lang="fr-CA" sz="2400" dirty="0" smtClean="0"/>
              <a:t>a </a:t>
            </a:r>
            <a:r>
              <a:rPr lang="fr-CA" sz="2400" dirty="0"/>
              <a:t>précision de l’analyse et l’attention portée aux détails qui ne sont pas évidents [sont] des aspects importants »</a:t>
            </a:r>
          </a:p>
        </p:txBody>
      </p:sp>
    </p:spTree>
    <p:extLst>
      <p:ext uri="{BB962C8B-B14F-4D97-AF65-F5344CB8AC3E}">
        <p14:creationId xmlns:p14="http://schemas.microsoft.com/office/powerpoint/2010/main" val="406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1" y="452718"/>
            <a:ext cx="9595169" cy="374596"/>
          </a:xfrm>
        </p:spPr>
        <p:txBody>
          <a:bodyPr/>
          <a:lstStyle/>
          <a:p>
            <a:r>
              <a:rPr lang="fr-CA" sz="2000" dirty="0" smtClean="0"/>
              <a:t>Savoir lire pour apprendre à lire.</a:t>
            </a:r>
            <a:endParaRPr lang="fr-CA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1528510"/>
              </p:ext>
            </p:extLst>
          </p:nvPr>
        </p:nvGraphicFramePr>
        <p:xfrm>
          <a:off x="646113" y="1236663"/>
          <a:ext cx="9725025" cy="501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31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592183" y="1219200"/>
            <a:ext cx="9152708" cy="4345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 smtClean="0">
                <a:solidFill>
                  <a:srgbClr val="FF66CC"/>
                </a:solidFill>
              </a:rPr>
              <a:t>Basic </a:t>
            </a:r>
            <a:r>
              <a:rPr lang="fr-CA" sz="2400" dirty="0" err="1" smtClean="0">
                <a:solidFill>
                  <a:srgbClr val="FF66CC"/>
                </a:solidFill>
              </a:rPr>
              <a:t>literacy</a:t>
            </a:r>
            <a:r>
              <a:rPr lang="fr-CA" sz="2400" dirty="0" smtClean="0"/>
              <a:t> : </a:t>
            </a:r>
          </a:p>
          <a:p>
            <a:pPr marL="0" indent="0">
              <a:buNone/>
            </a:pPr>
            <a:r>
              <a:rPr lang="fr-CA" sz="2400" dirty="0" smtClean="0"/>
              <a:t>« </a:t>
            </a:r>
            <a:r>
              <a:rPr lang="fr-CA" sz="2400" dirty="0" err="1" smtClean="0"/>
              <a:t>literacy</a:t>
            </a:r>
            <a:r>
              <a:rPr lang="fr-CA" sz="2400" dirty="0" smtClean="0"/>
              <a:t> </a:t>
            </a:r>
            <a:r>
              <a:rPr lang="fr-CA" sz="2400" dirty="0" err="1"/>
              <a:t>skills</a:t>
            </a:r>
            <a:r>
              <a:rPr lang="fr-CA" sz="2400" dirty="0"/>
              <a:t> </a:t>
            </a:r>
            <a:r>
              <a:rPr lang="fr-CA" sz="2400" dirty="0" err="1"/>
              <a:t>such</a:t>
            </a:r>
            <a:r>
              <a:rPr lang="fr-CA" sz="2400" dirty="0"/>
              <a:t> as </a:t>
            </a:r>
            <a:r>
              <a:rPr lang="fr-CA" sz="2400" dirty="0" err="1"/>
              <a:t>decodinig</a:t>
            </a:r>
            <a:r>
              <a:rPr lang="fr-CA" sz="2400" dirty="0"/>
              <a:t> and </a:t>
            </a:r>
            <a:r>
              <a:rPr lang="fr-CA" sz="2400" dirty="0" err="1"/>
              <a:t>knowledge</a:t>
            </a:r>
            <a:r>
              <a:rPr lang="fr-CA" sz="2400" dirty="0"/>
              <a:t> of high-</a:t>
            </a:r>
            <a:r>
              <a:rPr lang="fr-CA" sz="2400" dirty="0" err="1"/>
              <a:t>frequency</a:t>
            </a:r>
            <a:r>
              <a:rPr lang="fr-CA" sz="2400" dirty="0"/>
              <a:t> </a:t>
            </a:r>
            <a:r>
              <a:rPr lang="fr-CA" sz="2400" dirty="0" err="1"/>
              <a:t>words</a:t>
            </a:r>
            <a:r>
              <a:rPr lang="fr-CA" sz="2400" dirty="0"/>
              <a:t> </a:t>
            </a:r>
            <a:r>
              <a:rPr lang="fr-CA" sz="2400" dirty="0" err="1"/>
              <a:t>that</a:t>
            </a:r>
            <a:r>
              <a:rPr lang="fr-CA" sz="2400" dirty="0"/>
              <a:t> </a:t>
            </a:r>
            <a:r>
              <a:rPr lang="fr-CA" sz="2400" dirty="0" err="1"/>
              <a:t>underlie</a:t>
            </a:r>
            <a:r>
              <a:rPr lang="fr-CA" sz="2400" dirty="0"/>
              <a:t> </a:t>
            </a:r>
            <a:r>
              <a:rPr lang="fr-CA" sz="2400" dirty="0" err="1"/>
              <a:t>virtually</a:t>
            </a:r>
            <a:r>
              <a:rPr lang="fr-CA" sz="2400" dirty="0"/>
              <a:t> all </a:t>
            </a:r>
            <a:r>
              <a:rPr lang="fr-CA" sz="2400" dirty="0" err="1"/>
              <a:t>reading</a:t>
            </a:r>
            <a:r>
              <a:rPr lang="fr-CA" sz="2400" dirty="0"/>
              <a:t> </a:t>
            </a:r>
            <a:r>
              <a:rPr lang="fr-CA" sz="2400" dirty="0" err="1" smtClean="0"/>
              <a:t>tasks</a:t>
            </a:r>
            <a:r>
              <a:rPr lang="fr-CA" sz="2400" dirty="0" smtClean="0"/>
              <a:t> ». </a:t>
            </a:r>
          </a:p>
          <a:p>
            <a:pPr marL="0" indent="0">
              <a:buNone/>
            </a:pPr>
            <a:r>
              <a:rPr lang="fr-CA" sz="2400" dirty="0" smtClean="0"/>
              <a:t>Compétences en </a:t>
            </a:r>
            <a:r>
              <a:rPr lang="fr-CA" sz="2400" dirty="0" err="1" smtClean="0"/>
              <a:t>littératie</a:t>
            </a:r>
            <a:r>
              <a:rPr lang="fr-CA" sz="2400" dirty="0" smtClean="0"/>
              <a:t> telles que le décodage et la compréhension du sens des mots à haute fréquence qui sous-tendent pratiquement toutes les tâches de lecture. </a:t>
            </a:r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20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44136" y="531223"/>
            <a:ext cx="97013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err="1">
                <a:solidFill>
                  <a:srgbClr val="FF66CC"/>
                </a:solidFill>
              </a:rPr>
              <a:t>Intermediate</a:t>
            </a:r>
            <a:r>
              <a:rPr lang="fr-CA" sz="2400" dirty="0">
                <a:solidFill>
                  <a:srgbClr val="FF66CC"/>
                </a:solidFill>
              </a:rPr>
              <a:t> </a:t>
            </a:r>
            <a:r>
              <a:rPr lang="fr-CA" sz="2400" dirty="0" err="1">
                <a:solidFill>
                  <a:srgbClr val="FF66CC"/>
                </a:solidFill>
              </a:rPr>
              <a:t>literacy</a:t>
            </a:r>
            <a:r>
              <a:rPr lang="fr-CA" sz="2400" dirty="0"/>
              <a:t>: </a:t>
            </a:r>
            <a:endParaRPr lang="fr-CA" sz="2400" dirty="0" smtClean="0"/>
          </a:p>
          <a:p>
            <a:endParaRPr lang="fr-CA" sz="2400" dirty="0"/>
          </a:p>
          <a:p>
            <a:r>
              <a:rPr lang="fr-CA" sz="2400" dirty="0" smtClean="0"/>
              <a:t>« </a:t>
            </a:r>
            <a:r>
              <a:rPr lang="fr-CA" sz="2400" dirty="0" err="1" smtClean="0"/>
              <a:t>literacy</a:t>
            </a:r>
            <a:r>
              <a:rPr lang="fr-CA" sz="2400" dirty="0" smtClean="0"/>
              <a:t> </a:t>
            </a:r>
            <a:r>
              <a:rPr lang="fr-CA" sz="2400" dirty="0" err="1"/>
              <a:t>skills</a:t>
            </a:r>
            <a:r>
              <a:rPr lang="fr-CA" sz="2400" dirty="0"/>
              <a:t> </a:t>
            </a:r>
            <a:r>
              <a:rPr lang="fr-CA" sz="2400" dirty="0" err="1"/>
              <a:t>common</a:t>
            </a:r>
            <a:r>
              <a:rPr lang="fr-CA" sz="2400" dirty="0"/>
              <a:t> to </a:t>
            </a:r>
            <a:r>
              <a:rPr lang="fr-CA" sz="2400" dirty="0" err="1"/>
              <a:t>many</a:t>
            </a:r>
            <a:r>
              <a:rPr lang="fr-CA" sz="2400" dirty="0"/>
              <a:t> </a:t>
            </a:r>
            <a:r>
              <a:rPr lang="fr-CA" sz="2400" dirty="0" err="1"/>
              <a:t>task</a:t>
            </a:r>
            <a:r>
              <a:rPr lang="fr-CA" sz="2400" dirty="0"/>
              <a:t>, </a:t>
            </a:r>
            <a:r>
              <a:rPr lang="fr-CA" sz="2400" dirty="0" err="1"/>
              <a:t>including</a:t>
            </a:r>
            <a:r>
              <a:rPr lang="fr-CA" sz="2400" dirty="0"/>
              <a:t> </a:t>
            </a:r>
            <a:r>
              <a:rPr lang="fr-CA" sz="2400" dirty="0" err="1"/>
              <a:t>generic</a:t>
            </a:r>
            <a:r>
              <a:rPr lang="fr-CA" sz="2400" dirty="0"/>
              <a:t> </a:t>
            </a:r>
            <a:r>
              <a:rPr lang="fr-CA" sz="2400" dirty="0" err="1"/>
              <a:t>comprehension</a:t>
            </a:r>
            <a:r>
              <a:rPr lang="fr-CA" sz="2400" dirty="0"/>
              <a:t> </a:t>
            </a:r>
            <a:r>
              <a:rPr lang="fr-CA" sz="2400" dirty="0" err="1"/>
              <a:t>strategies</a:t>
            </a:r>
            <a:r>
              <a:rPr lang="fr-CA" sz="2400" dirty="0"/>
              <a:t>, </a:t>
            </a:r>
            <a:r>
              <a:rPr lang="fr-CA" sz="2400" dirty="0" err="1"/>
              <a:t>common</a:t>
            </a:r>
            <a:r>
              <a:rPr lang="fr-CA" sz="2400" dirty="0"/>
              <a:t> </a:t>
            </a:r>
            <a:r>
              <a:rPr lang="fr-CA" sz="2400" dirty="0" err="1"/>
              <a:t>word</a:t>
            </a:r>
            <a:r>
              <a:rPr lang="fr-CA" sz="2400" dirty="0"/>
              <a:t> </a:t>
            </a:r>
            <a:r>
              <a:rPr lang="fr-CA" sz="2400" dirty="0" err="1"/>
              <a:t>meanings</a:t>
            </a:r>
            <a:r>
              <a:rPr lang="fr-CA" sz="2400" dirty="0"/>
              <a:t> and basic </a:t>
            </a:r>
            <a:r>
              <a:rPr lang="fr-CA" sz="2400" dirty="0" err="1" smtClean="0"/>
              <a:t>fluency</a:t>
            </a:r>
            <a:r>
              <a:rPr lang="fr-CA" sz="2400" dirty="0" smtClean="0"/>
              <a:t> » </a:t>
            </a:r>
            <a:endParaRPr lang="fr-CA" sz="2400" dirty="0"/>
          </a:p>
          <a:p>
            <a:r>
              <a:rPr lang="fr-CA" sz="2400" dirty="0"/>
              <a:t>Compétences en </a:t>
            </a:r>
            <a:r>
              <a:rPr lang="fr-CA" sz="2400" dirty="0" err="1"/>
              <a:t>littératie</a:t>
            </a:r>
            <a:r>
              <a:rPr lang="fr-CA" sz="2400" dirty="0"/>
              <a:t> communes à de nombreuses situations, y compris les stratégies de compréhension les plus générales, le sens des mots communs et la fluidité de base. </a:t>
            </a:r>
          </a:p>
        </p:txBody>
      </p:sp>
    </p:spTree>
    <p:extLst>
      <p:ext uri="{BB962C8B-B14F-4D97-AF65-F5344CB8AC3E}">
        <p14:creationId xmlns:p14="http://schemas.microsoft.com/office/powerpoint/2010/main" val="26781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740228" y="1315219"/>
            <a:ext cx="96490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err="1">
                <a:solidFill>
                  <a:srgbClr val="FF66CC"/>
                </a:solidFill>
              </a:rPr>
              <a:t>Disciplinary</a:t>
            </a:r>
            <a:r>
              <a:rPr lang="fr-CA" sz="2400" dirty="0">
                <a:solidFill>
                  <a:srgbClr val="FF66CC"/>
                </a:solidFill>
              </a:rPr>
              <a:t> </a:t>
            </a:r>
            <a:r>
              <a:rPr lang="fr-CA" sz="2400" dirty="0" err="1">
                <a:solidFill>
                  <a:srgbClr val="FF66CC"/>
                </a:solidFill>
              </a:rPr>
              <a:t>literacy</a:t>
            </a:r>
            <a:r>
              <a:rPr lang="fr-CA" sz="2400" dirty="0"/>
              <a:t> : </a:t>
            </a:r>
            <a:endParaRPr lang="fr-CA" sz="2400" dirty="0" smtClean="0"/>
          </a:p>
          <a:p>
            <a:endParaRPr lang="fr-CA" sz="2400" dirty="0"/>
          </a:p>
          <a:p>
            <a:r>
              <a:rPr lang="fr-CA" sz="2400" dirty="0" smtClean="0"/>
              <a:t>« </a:t>
            </a:r>
            <a:r>
              <a:rPr lang="fr-CA" sz="2400" dirty="0" err="1" smtClean="0"/>
              <a:t>literacy</a:t>
            </a:r>
            <a:r>
              <a:rPr lang="fr-CA" sz="2400" dirty="0" smtClean="0"/>
              <a:t> </a:t>
            </a:r>
            <a:r>
              <a:rPr lang="fr-CA" sz="2400" dirty="0" err="1"/>
              <a:t>skills</a:t>
            </a:r>
            <a:r>
              <a:rPr lang="fr-CA" sz="2400" dirty="0"/>
              <a:t> </a:t>
            </a:r>
            <a:r>
              <a:rPr lang="fr-CA" sz="2400" dirty="0" err="1"/>
              <a:t>specialized</a:t>
            </a:r>
            <a:r>
              <a:rPr lang="fr-CA" sz="2400" dirty="0"/>
              <a:t> to </a:t>
            </a:r>
            <a:r>
              <a:rPr lang="fr-CA" sz="2400" dirty="0" err="1"/>
              <a:t>history</a:t>
            </a:r>
            <a:r>
              <a:rPr lang="fr-CA" sz="2400" dirty="0"/>
              <a:t>, science, </a:t>
            </a:r>
            <a:r>
              <a:rPr lang="fr-CA" sz="2400" dirty="0" err="1"/>
              <a:t>mathematics</a:t>
            </a:r>
            <a:r>
              <a:rPr lang="fr-CA" sz="2400" dirty="0"/>
              <a:t>, </a:t>
            </a:r>
            <a:r>
              <a:rPr lang="fr-CA" sz="2400" dirty="0" err="1"/>
              <a:t>literature</a:t>
            </a:r>
            <a:r>
              <a:rPr lang="fr-CA" sz="2400" dirty="0"/>
              <a:t>, or </a:t>
            </a:r>
            <a:r>
              <a:rPr lang="fr-CA" sz="2400" dirty="0" err="1"/>
              <a:t>other</a:t>
            </a:r>
            <a:r>
              <a:rPr lang="fr-CA" sz="2400" dirty="0"/>
              <a:t> </a:t>
            </a:r>
            <a:r>
              <a:rPr lang="fr-CA" sz="2400" dirty="0" err="1"/>
              <a:t>subject</a:t>
            </a:r>
            <a:r>
              <a:rPr lang="fr-CA" sz="2400" dirty="0"/>
              <a:t> </a:t>
            </a:r>
            <a:r>
              <a:rPr lang="fr-CA" sz="2400" dirty="0" err="1" smtClean="0"/>
              <a:t>matter</a:t>
            </a:r>
            <a:r>
              <a:rPr lang="fr-CA" sz="2400" dirty="0" smtClean="0"/>
              <a:t> » </a:t>
            </a:r>
            <a:endParaRPr lang="fr-CA" sz="2400" dirty="0"/>
          </a:p>
          <a:p>
            <a:r>
              <a:rPr lang="fr-CA" sz="2400" dirty="0"/>
              <a:t>compétences en </a:t>
            </a:r>
            <a:r>
              <a:rPr lang="fr-CA" sz="2400" dirty="0" err="1"/>
              <a:t>littératie</a:t>
            </a:r>
            <a:r>
              <a:rPr lang="fr-CA" sz="2400" dirty="0"/>
              <a:t> spécialisées en histoire, en science, en mathématiques, en littérature, etc. Je traduis.</a:t>
            </a:r>
          </a:p>
        </p:txBody>
      </p:sp>
    </p:spTree>
    <p:extLst>
      <p:ext uri="{BB962C8B-B14F-4D97-AF65-F5344CB8AC3E}">
        <p14:creationId xmlns:p14="http://schemas.microsoft.com/office/powerpoint/2010/main" val="19281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1" y="452718"/>
            <a:ext cx="9508542" cy="437619"/>
          </a:xfrm>
        </p:spPr>
        <p:txBody>
          <a:bodyPr/>
          <a:lstStyle/>
          <a:p>
            <a:r>
              <a:rPr lang="fr-CA" sz="2000" dirty="0" err="1" smtClean="0"/>
              <a:t>Littératie</a:t>
            </a:r>
            <a:r>
              <a:rPr lang="fr-CA" sz="2000" dirty="0" smtClean="0"/>
              <a:t> intermédiaire?</a:t>
            </a:r>
            <a:endParaRPr lang="fr-CA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46112" y="1106906"/>
            <a:ext cx="9403742" cy="5141494"/>
          </a:xfrm>
        </p:spPr>
        <p:txBody>
          <a:bodyPr/>
          <a:lstStyle/>
          <a:p>
            <a:r>
              <a:rPr lang="fr-CA" dirty="0"/>
              <a:t>En technique de travail social, la compétence suivante doit être atteinte : </a:t>
            </a:r>
            <a:endParaRPr lang="fr-CA" dirty="0" smtClean="0"/>
          </a:p>
          <a:p>
            <a:r>
              <a:rPr lang="fr-CA" dirty="0" smtClean="0">
                <a:solidFill>
                  <a:srgbClr val="FF66CC"/>
                </a:solidFill>
              </a:rPr>
              <a:t>Analyser</a:t>
            </a:r>
            <a:r>
              <a:rPr lang="fr-CA" dirty="0" smtClean="0"/>
              <a:t> </a:t>
            </a:r>
            <a:r>
              <a:rPr lang="fr-CA" dirty="0"/>
              <a:t>les relations entre des problèmes sociaux, des politiques sociales et des interventions </a:t>
            </a:r>
            <a:r>
              <a:rPr lang="fr-CA" dirty="0" smtClean="0"/>
              <a:t>sociales ; </a:t>
            </a:r>
          </a:p>
          <a:p>
            <a:r>
              <a:rPr lang="fr-CA" dirty="0"/>
              <a:t>P</a:t>
            </a:r>
            <a:r>
              <a:rPr lang="fr-CA" dirty="0" smtClean="0"/>
              <a:t>armi </a:t>
            </a:r>
            <a:r>
              <a:rPr lang="fr-CA" dirty="0"/>
              <a:t>les critères de performance, il est mentionné que l’élève, à la fin de son parcours, doit pouvoir faire </a:t>
            </a:r>
            <a:r>
              <a:rPr lang="fr-CA" dirty="0">
                <a:solidFill>
                  <a:srgbClr val="FF66CC"/>
                </a:solidFill>
              </a:rPr>
              <a:t>une </a:t>
            </a:r>
            <a:r>
              <a:rPr lang="fr-CA" dirty="0" smtClean="0">
                <a:solidFill>
                  <a:srgbClr val="FF66CC"/>
                </a:solidFill>
              </a:rPr>
              <a:t>« analyse </a:t>
            </a:r>
            <a:r>
              <a:rPr lang="fr-CA" dirty="0">
                <a:solidFill>
                  <a:srgbClr val="FF66CC"/>
                </a:solidFill>
              </a:rPr>
              <a:t>juste des liens </a:t>
            </a:r>
            <a:r>
              <a:rPr lang="fr-CA" dirty="0"/>
              <a:t>entre les interventions sociales et les problèmes </a:t>
            </a:r>
            <a:r>
              <a:rPr lang="fr-CA" dirty="0" smtClean="0"/>
              <a:t>sociaux » </a:t>
            </a:r>
            <a:r>
              <a:rPr lang="fr-CA" dirty="0"/>
              <a:t>et </a:t>
            </a:r>
            <a:r>
              <a:rPr lang="fr-CA" dirty="0">
                <a:solidFill>
                  <a:srgbClr val="FF66CC"/>
                </a:solidFill>
              </a:rPr>
              <a:t>une </a:t>
            </a:r>
            <a:r>
              <a:rPr lang="fr-CA" dirty="0" smtClean="0">
                <a:solidFill>
                  <a:srgbClr val="FF66CC"/>
                </a:solidFill>
              </a:rPr>
              <a:t>« description </a:t>
            </a:r>
            <a:r>
              <a:rPr lang="fr-CA" dirty="0">
                <a:solidFill>
                  <a:srgbClr val="FF66CC"/>
                </a:solidFill>
              </a:rPr>
              <a:t>judicieuse des effets</a:t>
            </a:r>
            <a:r>
              <a:rPr lang="fr-CA" dirty="0"/>
              <a:t> des interventions sociales sur les problèmes </a:t>
            </a:r>
            <a:r>
              <a:rPr lang="fr-CA" dirty="0" smtClean="0"/>
              <a:t>sociaux ».  </a:t>
            </a:r>
          </a:p>
          <a:p>
            <a:r>
              <a:rPr lang="fr-CA" dirty="0" smtClean="0"/>
              <a:t>L’élève </a:t>
            </a:r>
            <a:r>
              <a:rPr lang="fr-CA" dirty="0"/>
              <a:t>devra donc </a:t>
            </a:r>
            <a:r>
              <a:rPr lang="fr-CA" dirty="0">
                <a:solidFill>
                  <a:srgbClr val="FF66CC"/>
                </a:solidFill>
              </a:rPr>
              <a:t>décrire et analyser des éléments liés au comportement d’êtres humains en difficulté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1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2" y="452718"/>
            <a:ext cx="9403742" cy="485745"/>
          </a:xfrm>
        </p:spPr>
        <p:txBody>
          <a:bodyPr/>
          <a:lstStyle/>
          <a:p>
            <a:r>
              <a:rPr lang="fr-CA" sz="2000" dirty="0" err="1" smtClean="0"/>
              <a:t>Littératie</a:t>
            </a:r>
            <a:r>
              <a:rPr lang="fr-CA" sz="2000" dirty="0" smtClean="0"/>
              <a:t> </a:t>
            </a:r>
            <a:r>
              <a:rPr lang="fr-CA" sz="2000" dirty="0" err="1" smtClean="0"/>
              <a:t>intermédaire</a:t>
            </a:r>
            <a:r>
              <a:rPr lang="fr-CA" sz="2000" dirty="0" smtClean="0"/>
              <a:t>?</a:t>
            </a:r>
            <a:endParaRPr lang="fr-CA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46112" y="1058780"/>
            <a:ext cx="9403741" cy="5189620"/>
          </a:xfrm>
        </p:spPr>
        <p:txBody>
          <a:bodyPr>
            <a:normAutofit/>
          </a:bodyPr>
          <a:lstStyle/>
          <a:p>
            <a:r>
              <a:rPr lang="fr-CA" sz="2400" dirty="0"/>
              <a:t>En soins infirmiers, il est attendu de l’élève, à sa sortie qu’il </a:t>
            </a:r>
            <a:r>
              <a:rPr lang="fr-CA" sz="2400" dirty="0" smtClean="0"/>
              <a:t>puisse…</a:t>
            </a:r>
          </a:p>
          <a:p>
            <a:pPr lvl="1"/>
            <a:r>
              <a:rPr lang="fr-CA" sz="2400" dirty="0" smtClean="0"/>
              <a:t>« </a:t>
            </a:r>
            <a:r>
              <a:rPr lang="fr-CA" sz="2400" dirty="0" smtClean="0">
                <a:solidFill>
                  <a:srgbClr val="FF66CC"/>
                </a:solidFill>
              </a:rPr>
              <a:t>relier </a:t>
            </a:r>
            <a:r>
              <a:rPr lang="fr-CA" sz="2400" dirty="0">
                <a:solidFill>
                  <a:srgbClr val="FF66CC"/>
                </a:solidFill>
              </a:rPr>
              <a:t>des désordres</a:t>
            </a:r>
            <a:r>
              <a:rPr lang="fr-CA" sz="2400" dirty="0"/>
              <a:t> immunologiques et des infections aux mécanismes physiologiques et </a:t>
            </a:r>
            <a:r>
              <a:rPr lang="fr-CA" sz="2400" dirty="0" smtClean="0"/>
              <a:t>métaboliques »,</a:t>
            </a:r>
          </a:p>
          <a:p>
            <a:r>
              <a:rPr lang="fr-CA" sz="2400" dirty="0" smtClean="0"/>
              <a:t> </a:t>
            </a:r>
            <a:r>
              <a:rPr lang="fr-CA" sz="2400" dirty="0"/>
              <a:t>il est aussi, entre autres, attendu que les infirmières et infirmiers </a:t>
            </a:r>
            <a:r>
              <a:rPr lang="fr-CA" sz="2400" dirty="0" smtClean="0"/>
              <a:t>puissent…</a:t>
            </a:r>
          </a:p>
          <a:p>
            <a:pPr lvl="1"/>
            <a:r>
              <a:rPr lang="fr-CA" sz="2400" dirty="0" smtClean="0"/>
              <a:t>«</a:t>
            </a:r>
            <a:r>
              <a:rPr lang="fr-CA" sz="2400" dirty="0" smtClean="0">
                <a:solidFill>
                  <a:srgbClr val="FF66CC"/>
                </a:solidFill>
              </a:rPr>
              <a:t> interpréter </a:t>
            </a:r>
            <a:r>
              <a:rPr lang="fr-CA" sz="2400" dirty="0">
                <a:solidFill>
                  <a:srgbClr val="FF66CC"/>
                </a:solidFill>
              </a:rPr>
              <a:t>une situation clinique </a:t>
            </a:r>
            <a:r>
              <a:rPr lang="fr-CA" sz="2400" dirty="0"/>
              <a:t>en se référant aux pathologies et aux problèmes relevant du domaine </a:t>
            </a:r>
            <a:r>
              <a:rPr lang="fr-CA" sz="2400" dirty="0" smtClean="0"/>
              <a:t>infirmier ». 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6358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0" y="452718"/>
            <a:ext cx="9628857" cy="521840"/>
          </a:xfrm>
        </p:spPr>
        <p:txBody>
          <a:bodyPr/>
          <a:lstStyle/>
          <a:p>
            <a:r>
              <a:rPr lang="fr-CA" sz="2000" dirty="0" err="1" smtClean="0"/>
              <a:t>Littératie</a:t>
            </a:r>
            <a:r>
              <a:rPr lang="fr-CA" sz="2000" dirty="0" smtClean="0"/>
              <a:t> intermédiaire?</a:t>
            </a:r>
            <a:endParaRPr lang="fr-CA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33926" y="1155032"/>
            <a:ext cx="9315927" cy="5093367"/>
          </a:xfrm>
        </p:spPr>
        <p:txBody>
          <a:bodyPr>
            <a:normAutofit lnSpcReduction="10000"/>
          </a:bodyPr>
          <a:lstStyle/>
          <a:p>
            <a:r>
              <a:rPr lang="fr-CA" dirty="0"/>
              <a:t>En sciences humaines, il est attendu du, de la diplômée, qu’il et </a:t>
            </a:r>
            <a:r>
              <a:rPr lang="fr-CA" dirty="0" smtClean="0"/>
              <a:t>elle</a:t>
            </a:r>
          </a:p>
          <a:p>
            <a:r>
              <a:rPr lang="fr-CA" dirty="0" smtClean="0"/>
              <a:t>« </a:t>
            </a:r>
            <a:r>
              <a:rPr lang="fr-CA" dirty="0" smtClean="0">
                <a:solidFill>
                  <a:srgbClr val="FF66CC"/>
                </a:solidFill>
              </a:rPr>
              <a:t>distingue</a:t>
            </a:r>
            <a:r>
              <a:rPr lang="fr-CA" dirty="0" smtClean="0"/>
              <a:t> […] </a:t>
            </a:r>
            <a:r>
              <a:rPr lang="fr-CA" dirty="0"/>
              <a:t>les principaux faits, notions et concepts de nature disciplinaire et transdisciplinaire reliés à l’objet </a:t>
            </a:r>
            <a:r>
              <a:rPr lang="fr-CA" dirty="0" smtClean="0"/>
              <a:t>d’étude : </a:t>
            </a:r>
            <a:r>
              <a:rPr lang="fr-CA" dirty="0"/>
              <a:t>le phénomène humain […] </a:t>
            </a:r>
            <a:endParaRPr lang="fr-CA" dirty="0" smtClean="0"/>
          </a:p>
          <a:p>
            <a:r>
              <a:rPr lang="fr-CA" dirty="0" smtClean="0">
                <a:solidFill>
                  <a:srgbClr val="FF66CC"/>
                </a:solidFill>
              </a:rPr>
              <a:t>explique</a:t>
            </a:r>
            <a:r>
              <a:rPr lang="fr-CA" dirty="0" smtClean="0"/>
              <a:t> […] </a:t>
            </a:r>
            <a:r>
              <a:rPr lang="fr-CA" dirty="0"/>
              <a:t>des théories, des lois, des modèles, des écoles de pensée en rapport avec leurs auteurs et avec les réalités concernées; </a:t>
            </a:r>
            <a:endParaRPr lang="fr-CA" dirty="0" smtClean="0"/>
          </a:p>
          <a:p>
            <a:r>
              <a:rPr lang="fr-CA" dirty="0" smtClean="0">
                <a:solidFill>
                  <a:srgbClr val="FF66CC"/>
                </a:solidFill>
              </a:rPr>
              <a:t>situe</a:t>
            </a:r>
            <a:r>
              <a:rPr lang="fr-CA" dirty="0" smtClean="0"/>
              <a:t> […] </a:t>
            </a:r>
            <a:r>
              <a:rPr lang="fr-CA" dirty="0"/>
              <a:t>divers enjeux relatifs à la citoyenneté dans un contexte de mondialisation; </a:t>
            </a:r>
            <a:endParaRPr lang="fr-CA" dirty="0" smtClean="0"/>
          </a:p>
          <a:p>
            <a:r>
              <a:rPr lang="fr-CA" dirty="0" smtClean="0">
                <a:solidFill>
                  <a:srgbClr val="FF66CC"/>
                </a:solidFill>
              </a:rPr>
              <a:t>démontre</a:t>
            </a:r>
            <a:r>
              <a:rPr lang="fr-CA" dirty="0" smtClean="0"/>
              <a:t> […] </a:t>
            </a:r>
            <a:r>
              <a:rPr lang="fr-CA" dirty="0"/>
              <a:t>les qualités d’un esprit scientifique et critique ainsi que des habiletés liées à des méthodes, tant qualitatives que quantitatives, appropriées aux sciences humaines; </a:t>
            </a:r>
            <a:endParaRPr lang="fr-CA" dirty="0" smtClean="0"/>
          </a:p>
          <a:p>
            <a:r>
              <a:rPr lang="fr-CA" dirty="0" smtClean="0">
                <a:solidFill>
                  <a:srgbClr val="FF66CC"/>
                </a:solidFill>
              </a:rPr>
              <a:t>utilise</a:t>
            </a:r>
            <a:r>
              <a:rPr lang="fr-CA" dirty="0" smtClean="0"/>
              <a:t> […] </a:t>
            </a:r>
            <a:r>
              <a:rPr lang="fr-CA" dirty="0"/>
              <a:t>des méthodes de travail et de recherche nécessaires à la poursuite de ses études; </a:t>
            </a:r>
            <a:endParaRPr lang="fr-CA" dirty="0" smtClean="0"/>
          </a:p>
          <a:p>
            <a:r>
              <a:rPr lang="fr-CA" dirty="0" smtClean="0"/>
              <a:t>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44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46112" y="452718"/>
            <a:ext cx="9403742" cy="688105"/>
          </a:xfrm>
        </p:spPr>
        <p:txBody>
          <a:bodyPr/>
          <a:lstStyle/>
          <a:p>
            <a:r>
              <a:rPr lang="fr-CA" sz="2400" dirty="0" smtClean="0"/>
              <a:t>PISA, 3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40230" y="1419498"/>
            <a:ext cx="9309624" cy="4828902"/>
          </a:xfrm>
        </p:spPr>
        <p:txBody>
          <a:bodyPr/>
          <a:lstStyle/>
          <a:p>
            <a:r>
              <a:rPr lang="fr-CA" dirty="0" smtClean="0"/>
              <a:t> </a:t>
            </a:r>
            <a:r>
              <a:rPr lang="fr-CA" sz="2400" dirty="0"/>
              <a:t>« </a:t>
            </a:r>
            <a:r>
              <a:rPr lang="fr-CA" sz="2400" dirty="0">
                <a:solidFill>
                  <a:srgbClr val="FF66CC"/>
                </a:solidFill>
              </a:rPr>
              <a:t>localiser plusieurs éléments d’information </a:t>
            </a:r>
            <a:r>
              <a:rPr lang="fr-CA" sz="2400" dirty="0"/>
              <a:t>qui doivent satisfaire à des critères multiples et, parfois, qu’ils reconnaissent la relation qui existe entre eux ». </a:t>
            </a:r>
            <a:endParaRPr lang="fr-CA" sz="2400" dirty="0" smtClean="0"/>
          </a:p>
          <a:p>
            <a:r>
              <a:rPr lang="fr-CA" sz="2400" dirty="0" smtClean="0"/>
              <a:t>«</a:t>
            </a:r>
            <a:r>
              <a:rPr lang="fr-CA" sz="2400" dirty="0"/>
              <a:t> </a:t>
            </a:r>
            <a:r>
              <a:rPr lang="fr-CA" sz="2400" dirty="0">
                <a:solidFill>
                  <a:srgbClr val="FF66CC"/>
                </a:solidFill>
              </a:rPr>
              <a:t>c</a:t>
            </a:r>
            <a:r>
              <a:rPr lang="fr-CA" sz="2400" dirty="0" smtClean="0">
                <a:solidFill>
                  <a:srgbClr val="FF66CC"/>
                </a:solidFill>
              </a:rPr>
              <a:t>omparer</a:t>
            </a:r>
            <a:r>
              <a:rPr lang="fr-CA" sz="2400" dirty="0">
                <a:solidFill>
                  <a:srgbClr val="FF66CC"/>
                </a:solidFill>
              </a:rPr>
              <a:t>, opposer ou classer des renseignements </a:t>
            </a:r>
            <a:r>
              <a:rPr lang="fr-CA" sz="2400" dirty="0"/>
              <a:t>en tenant compte de nombreuses </a:t>
            </a:r>
            <a:r>
              <a:rPr lang="fr-CA" sz="2400" dirty="0" smtClean="0"/>
              <a:t>caractéristiques</a:t>
            </a:r>
            <a:r>
              <a:rPr lang="fr-CA" sz="2400" dirty="0"/>
              <a:t> », même s’il y a parfois « de </a:t>
            </a:r>
            <a:r>
              <a:rPr lang="fr-CA" sz="2400" dirty="0">
                <a:solidFill>
                  <a:srgbClr val="FF66CC"/>
                </a:solidFill>
              </a:rPr>
              <a:t>nombreux renseignements divergents</a:t>
            </a:r>
            <a:r>
              <a:rPr lang="fr-CA" sz="2400" dirty="0"/>
              <a:t> » et « des idées contraires aux attentes </a:t>
            </a:r>
            <a:r>
              <a:rPr lang="fr-CA" sz="2400" dirty="0" smtClean="0"/>
              <a:t>»</a:t>
            </a:r>
          </a:p>
          <a:p>
            <a:r>
              <a:rPr lang="fr-CA" sz="2400" dirty="0" smtClean="0"/>
              <a:t> «</a:t>
            </a:r>
            <a:r>
              <a:rPr lang="fr-CA" sz="2400" dirty="0"/>
              <a:t> certaines tâches de réflexion peuvent exiger du lecteur qu’il </a:t>
            </a:r>
            <a:r>
              <a:rPr lang="fr-CA" sz="2400" dirty="0">
                <a:solidFill>
                  <a:srgbClr val="FF66CC"/>
                </a:solidFill>
              </a:rPr>
              <a:t>manifeste une compréhension détaillée </a:t>
            </a:r>
            <a:r>
              <a:rPr lang="fr-CA" sz="2400" dirty="0"/>
              <a:t>du texte en le </a:t>
            </a:r>
            <a:r>
              <a:rPr lang="fr-CA" sz="2400" dirty="0">
                <a:solidFill>
                  <a:srgbClr val="FF66CC"/>
                </a:solidFill>
              </a:rPr>
              <a:t>mettant en relation </a:t>
            </a:r>
            <a:r>
              <a:rPr lang="fr-CA" sz="2400" dirty="0"/>
              <a:t>avec des connaissances d’ordre familier ou quotidien ».</a:t>
            </a:r>
          </a:p>
        </p:txBody>
      </p:sp>
    </p:spTree>
    <p:extLst>
      <p:ext uri="{BB962C8B-B14F-4D97-AF65-F5344CB8AC3E}">
        <p14:creationId xmlns:p14="http://schemas.microsoft.com/office/powerpoint/2010/main" val="41240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112</Words>
  <Application>Microsoft Office PowerPoint</Application>
  <PresentationFormat>Grand écran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Savoir lire pour apprendre à lire…</vt:lpstr>
      <vt:lpstr>Savoir lire pour apprendre à lire.</vt:lpstr>
      <vt:lpstr>Présentation PowerPoint</vt:lpstr>
      <vt:lpstr>Présentation PowerPoint</vt:lpstr>
      <vt:lpstr>Présentation PowerPoint</vt:lpstr>
      <vt:lpstr>Littératie intermédiaire?</vt:lpstr>
      <vt:lpstr>Littératie intermédaire?</vt:lpstr>
      <vt:lpstr>Littératie intermédiaire?</vt:lpstr>
      <vt:lpstr>PISA, 3</vt:lpstr>
      <vt:lpstr>PISA 4</vt:lpstr>
      <vt:lpstr>PISA 5</vt:lpstr>
      <vt:lpstr>PISA 6</vt:lpstr>
    </vt:vector>
  </TitlesOfParts>
  <Company>Cégep Gérald-Godin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Savoir lire pour apprendre à lire…</dc:title>
  <dc:creator>Sylvain Pelletier</dc:creator>
  <cp:lastModifiedBy>Sylvain Pelletier</cp:lastModifiedBy>
  <cp:revision>11</cp:revision>
  <dcterms:created xsi:type="dcterms:W3CDTF">2019-05-27T21:01:27Z</dcterms:created>
  <dcterms:modified xsi:type="dcterms:W3CDTF">2019-05-28T21:46:05Z</dcterms:modified>
</cp:coreProperties>
</file>