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91" r:id="rId3"/>
    <p:sldId id="292" r:id="rId4"/>
    <p:sldId id="293" r:id="rId5"/>
    <p:sldId id="271" r:id="rId6"/>
    <p:sldId id="262" r:id="rId7"/>
    <p:sldId id="259" r:id="rId8"/>
    <p:sldId id="260" r:id="rId9"/>
    <p:sldId id="279" r:id="rId10"/>
    <p:sldId id="261" r:id="rId11"/>
    <p:sldId id="294" r:id="rId12"/>
    <p:sldId id="283" r:id="rId13"/>
    <p:sldId id="263" r:id="rId14"/>
    <p:sldId id="280" r:id="rId15"/>
    <p:sldId id="264" r:id="rId16"/>
    <p:sldId id="290" r:id="rId17"/>
    <p:sldId id="289" r:id="rId18"/>
    <p:sldId id="281" r:id="rId19"/>
    <p:sldId id="282" r:id="rId20"/>
    <p:sldId id="285" r:id="rId21"/>
    <p:sldId id="288" r:id="rId22"/>
    <p:sldId id="275" r:id="rId23"/>
    <p:sldId id="284" r:id="rId24"/>
    <p:sldId id="257" r:id="rId25"/>
    <p:sldId id="287" r:id="rId26"/>
    <p:sldId id="295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7E7"/>
    <a:srgbClr val="4472C4"/>
    <a:srgbClr val="D70033"/>
    <a:srgbClr val="298626"/>
    <a:srgbClr val="559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817" autoAdjust="0"/>
  </p:normalViewPr>
  <p:slideViewPr>
    <p:cSldViewPr snapToGrid="0">
      <p:cViewPr varScale="1">
        <p:scale>
          <a:sx n="63" d="100"/>
          <a:sy n="63" d="100"/>
        </p:scale>
        <p:origin x="14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6BD6D9-E79D-4451-B51D-18B1CE42E2C8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fr-CA"/>
        </a:p>
      </dgm:t>
    </dgm:pt>
    <dgm:pt modelId="{68334528-EE21-4CAE-B464-E9D362FEB526}">
      <dgm:prSet phldrT="[Texte]"/>
      <dgm:spPr/>
      <dgm:t>
        <a:bodyPr/>
        <a:lstStyle/>
        <a:p>
          <a:r>
            <a:rPr lang="fr-CA" dirty="0"/>
            <a:t>Questionnaire</a:t>
          </a:r>
        </a:p>
      </dgm:t>
    </dgm:pt>
    <dgm:pt modelId="{5FF2EC61-B931-4F47-B6A6-F17B58245279}" type="parTrans" cxnId="{4937144F-A14E-42C3-BF61-5559AFAB2F47}">
      <dgm:prSet/>
      <dgm:spPr/>
      <dgm:t>
        <a:bodyPr/>
        <a:lstStyle/>
        <a:p>
          <a:endParaRPr lang="fr-CA"/>
        </a:p>
      </dgm:t>
    </dgm:pt>
    <dgm:pt modelId="{C5B330AD-65B2-4C65-8C9A-EB2E10C25019}" type="sibTrans" cxnId="{4937144F-A14E-42C3-BF61-5559AFAB2F47}">
      <dgm:prSet/>
      <dgm:spPr/>
      <dgm:t>
        <a:bodyPr/>
        <a:lstStyle/>
        <a:p>
          <a:endParaRPr lang="fr-CA"/>
        </a:p>
      </dgm:t>
    </dgm:pt>
    <dgm:pt modelId="{1170983A-CEC3-420C-A076-7F18BCE660D6}">
      <dgm:prSet phldrT="[Texte]"/>
      <dgm:spPr/>
      <dgm:t>
        <a:bodyPr/>
        <a:lstStyle/>
        <a:p>
          <a:r>
            <a:rPr lang="fr-CA" dirty="0"/>
            <a:t>PACOS </a:t>
          </a:r>
          <a:r>
            <a:rPr lang="fr-CA" dirty="0">
              <a:latin typeface="Calibri" panose="020F0502020204030204" pitchFamily="34" charset="0"/>
              <a:cs typeface="Calibri" panose="020F0502020204030204" pitchFamily="34" charset="0"/>
            </a:rPr>
            <a:t>≡ Perception et attitudes envers la COS</a:t>
          </a:r>
          <a:endParaRPr lang="fr-CA" dirty="0"/>
        </a:p>
      </dgm:t>
    </dgm:pt>
    <dgm:pt modelId="{78C65D02-4AD9-4E4E-8F03-C98F048BB9C6}" type="parTrans" cxnId="{40683C78-74B3-47C3-B1C2-F81953136F01}">
      <dgm:prSet/>
      <dgm:spPr/>
      <dgm:t>
        <a:bodyPr/>
        <a:lstStyle/>
        <a:p>
          <a:endParaRPr lang="fr-CA"/>
        </a:p>
      </dgm:t>
    </dgm:pt>
    <dgm:pt modelId="{A0AA0098-6CFA-40AF-8567-61B452A651C6}" type="sibTrans" cxnId="{40683C78-74B3-47C3-B1C2-F81953136F01}">
      <dgm:prSet/>
      <dgm:spPr/>
      <dgm:t>
        <a:bodyPr/>
        <a:lstStyle/>
        <a:p>
          <a:endParaRPr lang="fr-CA"/>
        </a:p>
      </dgm:t>
    </dgm:pt>
    <dgm:pt modelId="{D7268ABE-1D62-49A9-8DC6-D132E38150AE}">
      <dgm:prSet phldrT="[Texte]"/>
      <dgm:spPr/>
      <dgm:t>
        <a:bodyPr/>
        <a:lstStyle/>
        <a:p>
          <a:r>
            <a:rPr lang="fr-CA" dirty="0"/>
            <a:t>Grille d’observation des exposés oraux</a:t>
          </a:r>
        </a:p>
      </dgm:t>
    </dgm:pt>
    <dgm:pt modelId="{79E13368-C2DD-4930-A42F-BF2F17661855}" type="parTrans" cxnId="{CE22A840-6475-48A6-B40D-A8D22A6334CA}">
      <dgm:prSet/>
      <dgm:spPr/>
      <dgm:t>
        <a:bodyPr/>
        <a:lstStyle/>
        <a:p>
          <a:endParaRPr lang="fr-CA"/>
        </a:p>
      </dgm:t>
    </dgm:pt>
    <dgm:pt modelId="{85AE25BD-4CE5-402E-BBE6-3F108506FD7F}" type="sibTrans" cxnId="{CE22A840-6475-48A6-B40D-A8D22A6334CA}">
      <dgm:prSet/>
      <dgm:spPr/>
      <dgm:t>
        <a:bodyPr/>
        <a:lstStyle/>
        <a:p>
          <a:endParaRPr lang="fr-CA"/>
        </a:p>
      </dgm:t>
    </dgm:pt>
    <dgm:pt modelId="{F241B694-9D1C-4ADE-BE24-921977EB135C}">
      <dgm:prSet phldrT="[Texte]"/>
      <dgm:spPr/>
      <dgm:t>
        <a:bodyPr/>
        <a:lstStyle/>
        <a:p>
          <a:r>
            <a:rPr lang="fr-CA" dirty="0"/>
            <a:t>ÉHCOS </a:t>
          </a:r>
          <a:r>
            <a:rPr lang="fr-CA" dirty="0">
              <a:latin typeface="Calibri" panose="020F0502020204030204" pitchFamily="34" charset="0"/>
              <a:cs typeface="Calibri" panose="020F0502020204030204" pitchFamily="34" charset="0"/>
            </a:rPr>
            <a:t>≡ Évaluation des habiletés en COS</a:t>
          </a:r>
          <a:endParaRPr lang="fr-CA" dirty="0"/>
        </a:p>
      </dgm:t>
    </dgm:pt>
    <dgm:pt modelId="{AD4E7885-AD72-47DC-B82E-61F8946804A7}" type="parTrans" cxnId="{CEB8CDAE-F3C7-4048-A57C-14A82323D0C8}">
      <dgm:prSet/>
      <dgm:spPr/>
      <dgm:t>
        <a:bodyPr/>
        <a:lstStyle/>
        <a:p>
          <a:endParaRPr lang="fr-CA"/>
        </a:p>
      </dgm:t>
    </dgm:pt>
    <dgm:pt modelId="{76FB2E46-09EC-4EF7-98E8-B612F4A901F3}" type="sibTrans" cxnId="{CEB8CDAE-F3C7-4048-A57C-14A82323D0C8}">
      <dgm:prSet/>
      <dgm:spPr/>
      <dgm:t>
        <a:bodyPr/>
        <a:lstStyle/>
        <a:p>
          <a:endParaRPr lang="fr-CA"/>
        </a:p>
      </dgm:t>
    </dgm:pt>
    <dgm:pt modelId="{3555DA74-70BC-483C-9339-FE2E3430468D}">
      <dgm:prSet phldrT="[Texte]"/>
      <dgm:spPr/>
      <dgm:t>
        <a:bodyPr/>
        <a:lstStyle/>
        <a:p>
          <a:r>
            <a:rPr lang="fr-CA" dirty="0"/>
            <a:t>54 items </a:t>
          </a:r>
          <a:r>
            <a:rPr lang="fr-CA" baseline="30000" dirty="0"/>
            <a:t>*</a:t>
          </a:r>
          <a:r>
            <a:rPr lang="fr-CA" dirty="0"/>
            <a:t> sur échelle Likert </a:t>
          </a:r>
        </a:p>
      </dgm:t>
    </dgm:pt>
    <dgm:pt modelId="{8E7BFC55-9B37-4B60-8983-AAEB50171377}" type="parTrans" cxnId="{D3723A3A-7401-4076-9858-7DA9DF394DB6}">
      <dgm:prSet/>
      <dgm:spPr/>
      <dgm:t>
        <a:bodyPr/>
        <a:lstStyle/>
        <a:p>
          <a:endParaRPr lang="fr-CA"/>
        </a:p>
      </dgm:t>
    </dgm:pt>
    <dgm:pt modelId="{070FE8A0-450E-465F-8AA2-6A7040017B07}" type="sibTrans" cxnId="{D3723A3A-7401-4076-9858-7DA9DF394DB6}">
      <dgm:prSet/>
      <dgm:spPr/>
      <dgm:t>
        <a:bodyPr/>
        <a:lstStyle/>
        <a:p>
          <a:endParaRPr lang="fr-CA"/>
        </a:p>
      </dgm:t>
    </dgm:pt>
    <dgm:pt modelId="{B16442FD-8232-4802-B549-2D68C18605B1}">
      <dgm:prSet phldrT="[Texte]"/>
      <dgm:spPr/>
      <dgm:t>
        <a:bodyPr/>
        <a:lstStyle/>
        <a:p>
          <a:r>
            <a:rPr lang="fr-CA" dirty="0"/>
            <a:t>41 sur la COS</a:t>
          </a:r>
        </a:p>
      </dgm:t>
    </dgm:pt>
    <dgm:pt modelId="{B20C239E-5799-4038-B008-C5D295A9DC42}" type="parTrans" cxnId="{A6C49CF6-DA8A-4EA3-81DF-66F51EEAF8FC}">
      <dgm:prSet/>
      <dgm:spPr/>
      <dgm:t>
        <a:bodyPr/>
        <a:lstStyle/>
        <a:p>
          <a:endParaRPr lang="fr-CA"/>
        </a:p>
      </dgm:t>
    </dgm:pt>
    <dgm:pt modelId="{9E65016B-31E0-4B03-AA54-B35864386D97}" type="sibTrans" cxnId="{A6C49CF6-DA8A-4EA3-81DF-66F51EEAF8FC}">
      <dgm:prSet/>
      <dgm:spPr/>
      <dgm:t>
        <a:bodyPr/>
        <a:lstStyle/>
        <a:p>
          <a:endParaRPr lang="fr-CA"/>
        </a:p>
      </dgm:t>
    </dgm:pt>
    <dgm:pt modelId="{CD979776-E9FD-4EC6-B559-02F90CDE40E3}">
      <dgm:prSet phldrT="[Texte]"/>
      <dgm:spPr/>
      <dgm:t>
        <a:bodyPr/>
        <a:lstStyle/>
        <a:p>
          <a:r>
            <a:rPr lang="fr-CA" dirty="0"/>
            <a:t>13 sur la communication orale générale</a:t>
          </a:r>
        </a:p>
      </dgm:t>
    </dgm:pt>
    <dgm:pt modelId="{85EE4356-FC3C-48E7-AF02-4837C055910A}" type="parTrans" cxnId="{45EEABB0-0651-4E52-8AA5-8E20BA8385F6}">
      <dgm:prSet/>
      <dgm:spPr/>
      <dgm:t>
        <a:bodyPr/>
        <a:lstStyle/>
        <a:p>
          <a:endParaRPr lang="fr-CA"/>
        </a:p>
      </dgm:t>
    </dgm:pt>
    <dgm:pt modelId="{D2B1A5AF-3103-4A16-B195-39109D0E9486}" type="sibTrans" cxnId="{45EEABB0-0651-4E52-8AA5-8E20BA8385F6}">
      <dgm:prSet/>
      <dgm:spPr/>
      <dgm:t>
        <a:bodyPr/>
        <a:lstStyle/>
        <a:p>
          <a:endParaRPr lang="fr-CA"/>
        </a:p>
      </dgm:t>
    </dgm:pt>
    <dgm:pt modelId="{91455334-4153-471D-B26F-CE7EE2A66C50}">
      <dgm:prSet phldrT="[Texte]"/>
      <dgm:spPr/>
      <dgm:t>
        <a:bodyPr/>
        <a:lstStyle/>
        <a:p>
          <a:r>
            <a:rPr lang="fr-CA" dirty="0"/>
            <a:t>Sur 8 critères</a:t>
          </a:r>
        </a:p>
      </dgm:t>
    </dgm:pt>
    <dgm:pt modelId="{AF38C57D-204A-48F6-BE0F-79F03F85EBF2}" type="parTrans" cxnId="{C2FFC8F6-70A7-4CA3-B486-DBE055B40465}">
      <dgm:prSet/>
      <dgm:spPr/>
      <dgm:t>
        <a:bodyPr/>
        <a:lstStyle/>
        <a:p>
          <a:endParaRPr lang="fr-CA"/>
        </a:p>
      </dgm:t>
    </dgm:pt>
    <dgm:pt modelId="{5B439866-95DE-4971-B7D8-01D4395ECC0D}" type="sibTrans" cxnId="{C2FFC8F6-70A7-4CA3-B486-DBE055B40465}">
      <dgm:prSet/>
      <dgm:spPr/>
      <dgm:t>
        <a:bodyPr/>
        <a:lstStyle/>
        <a:p>
          <a:endParaRPr lang="fr-CA"/>
        </a:p>
      </dgm:t>
    </dgm:pt>
    <dgm:pt modelId="{0BEC4B1F-6858-4F89-8B4E-43AC0505693A}" type="pres">
      <dgm:prSet presAssocID="{496BD6D9-E79D-4451-B51D-18B1CE42E2C8}" presName="linear" presStyleCnt="0">
        <dgm:presLayoutVars>
          <dgm:dir/>
          <dgm:animLvl val="lvl"/>
          <dgm:resizeHandles val="exact"/>
        </dgm:presLayoutVars>
      </dgm:prSet>
      <dgm:spPr/>
    </dgm:pt>
    <dgm:pt modelId="{2D2C96D9-3A05-48E0-A47D-EE7AC6A424C1}" type="pres">
      <dgm:prSet presAssocID="{68334528-EE21-4CAE-B464-E9D362FEB526}" presName="parentLin" presStyleCnt="0"/>
      <dgm:spPr/>
    </dgm:pt>
    <dgm:pt modelId="{712E2FB6-C74B-4F9F-979B-810DD2B00FCF}" type="pres">
      <dgm:prSet presAssocID="{68334528-EE21-4CAE-B464-E9D362FEB526}" presName="parentLeftMargin" presStyleLbl="node1" presStyleIdx="0" presStyleCnt="2"/>
      <dgm:spPr/>
    </dgm:pt>
    <dgm:pt modelId="{E2291812-0DB0-46E7-B4A5-1AD6BAEDE25F}" type="pres">
      <dgm:prSet presAssocID="{68334528-EE21-4CAE-B464-E9D362FEB52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256D5A6-8D4A-488C-A04D-FD2F81AB60C5}" type="pres">
      <dgm:prSet presAssocID="{68334528-EE21-4CAE-B464-E9D362FEB526}" presName="negativeSpace" presStyleCnt="0"/>
      <dgm:spPr/>
    </dgm:pt>
    <dgm:pt modelId="{67326FB8-672F-42EB-B3DA-1C3751DEA5E4}" type="pres">
      <dgm:prSet presAssocID="{68334528-EE21-4CAE-B464-E9D362FEB526}" presName="childText" presStyleLbl="conFgAcc1" presStyleIdx="0" presStyleCnt="2">
        <dgm:presLayoutVars>
          <dgm:bulletEnabled val="1"/>
        </dgm:presLayoutVars>
      </dgm:prSet>
      <dgm:spPr/>
    </dgm:pt>
    <dgm:pt modelId="{8EC7AEB8-8134-4DCB-B146-8ED612F423C7}" type="pres">
      <dgm:prSet presAssocID="{C5B330AD-65B2-4C65-8C9A-EB2E10C25019}" presName="spaceBetweenRectangles" presStyleCnt="0"/>
      <dgm:spPr/>
    </dgm:pt>
    <dgm:pt modelId="{E025B764-94BD-4AE6-95BA-35B6DB933B0E}" type="pres">
      <dgm:prSet presAssocID="{D7268ABE-1D62-49A9-8DC6-D132E38150AE}" presName="parentLin" presStyleCnt="0"/>
      <dgm:spPr/>
    </dgm:pt>
    <dgm:pt modelId="{FAD955A8-4826-4DC4-BAF7-D0B0DF35C1AF}" type="pres">
      <dgm:prSet presAssocID="{D7268ABE-1D62-49A9-8DC6-D132E38150AE}" presName="parentLeftMargin" presStyleLbl="node1" presStyleIdx="0" presStyleCnt="2"/>
      <dgm:spPr/>
    </dgm:pt>
    <dgm:pt modelId="{CED8708D-0443-4DA2-9CDC-D055524AB1D7}" type="pres">
      <dgm:prSet presAssocID="{D7268ABE-1D62-49A9-8DC6-D132E38150A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E5B758F-162F-446B-8710-3EB1832E708A}" type="pres">
      <dgm:prSet presAssocID="{D7268ABE-1D62-49A9-8DC6-D132E38150AE}" presName="negativeSpace" presStyleCnt="0"/>
      <dgm:spPr/>
    </dgm:pt>
    <dgm:pt modelId="{90977C45-A588-4F0A-8964-53DE23E9E580}" type="pres">
      <dgm:prSet presAssocID="{D7268ABE-1D62-49A9-8DC6-D132E38150A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3F95A2B-80E0-426D-9702-3CA6583D1FD3}" type="presOf" srcId="{CD979776-E9FD-4EC6-B559-02F90CDE40E3}" destId="{67326FB8-672F-42EB-B3DA-1C3751DEA5E4}" srcOrd="0" destOrd="3" presId="urn:microsoft.com/office/officeart/2005/8/layout/list1"/>
    <dgm:cxn modelId="{D3723A3A-7401-4076-9858-7DA9DF394DB6}" srcId="{68334528-EE21-4CAE-B464-E9D362FEB526}" destId="{3555DA74-70BC-483C-9339-FE2E3430468D}" srcOrd="1" destOrd="0" parTransId="{8E7BFC55-9B37-4B60-8983-AAEB50171377}" sibTransId="{070FE8A0-450E-465F-8AA2-6A7040017B07}"/>
    <dgm:cxn modelId="{092AD73B-4297-4C5C-BA32-0259E96BC761}" type="presOf" srcId="{1170983A-CEC3-420C-A076-7F18BCE660D6}" destId="{67326FB8-672F-42EB-B3DA-1C3751DEA5E4}" srcOrd="0" destOrd="0" presId="urn:microsoft.com/office/officeart/2005/8/layout/list1"/>
    <dgm:cxn modelId="{CE22A840-6475-48A6-B40D-A8D22A6334CA}" srcId="{496BD6D9-E79D-4451-B51D-18B1CE42E2C8}" destId="{D7268ABE-1D62-49A9-8DC6-D132E38150AE}" srcOrd="1" destOrd="0" parTransId="{79E13368-C2DD-4930-A42F-BF2F17661855}" sibTransId="{85AE25BD-4CE5-402E-BBE6-3F108506FD7F}"/>
    <dgm:cxn modelId="{6A2A6648-D5CD-42EA-9414-BBA6F308496B}" type="presOf" srcId="{D7268ABE-1D62-49A9-8DC6-D132E38150AE}" destId="{FAD955A8-4826-4DC4-BAF7-D0B0DF35C1AF}" srcOrd="0" destOrd="0" presId="urn:microsoft.com/office/officeart/2005/8/layout/list1"/>
    <dgm:cxn modelId="{4937144F-A14E-42C3-BF61-5559AFAB2F47}" srcId="{496BD6D9-E79D-4451-B51D-18B1CE42E2C8}" destId="{68334528-EE21-4CAE-B464-E9D362FEB526}" srcOrd="0" destOrd="0" parTransId="{5FF2EC61-B931-4F47-B6A6-F17B58245279}" sibTransId="{C5B330AD-65B2-4C65-8C9A-EB2E10C25019}"/>
    <dgm:cxn modelId="{77AEC055-DD7A-471D-AE74-5444E1A5AE8B}" type="presOf" srcId="{F241B694-9D1C-4ADE-BE24-921977EB135C}" destId="{90977C45-A588-4F0A-8964-53DE23E9E580}" srcOrd="0" destOrd="0" presId="urn:microsoft.com/office/officeart/2005/8/layout/list1"/>
    <dgm:cxn modelId="{40683C78-74B3-47C3-B1C2-F81953136F01}" srcId="{68334528-EE21-4CAE-B464-E9D362FEB526}" destId="{1170983A-CEC3-420C-A076-7F18BCE660D6}" srcOrd="0" destOrd="0" parTransId="{78C65D02-4AD9-4E4E-8F03-C98F048BB9C6}" sibTransId="{A0AA0098-6CFA-40AF-8567-61B452A651C6}"/>
    <dgm:cxn modelId="{31CE7359-15F7-4B47-9593-D09DB6255C61}" type="presOf" srcId="{496BD6D9-E79D-4451-B51D-18B1CE42E2C8}" destId="{0BEC4B1F-6858-4F89-8B4E-43AC0505693A}" srcOrd="0" destOrd="0" presId="urn:microsoft.com/office/officeart/2005/8/layout/list1"/>
    <dgm:cxn modelId="{D130FE87-6463-457F-93F6-33123D994F72}" type="presOf" srcId="{91455334-4153-471D-B26F-CE7EE2A66C50}" destId="{90977C45-A588-4F0A-8964-53DE23E9E580}" srcOrd="0" destOrd="1" presId="urn:microsoft.com/office/officeart/2005/8/layout/list1"/>
    <dgm:cxn modelId="{773F5588-5183-49A6-B23B-978E783DD4C0}" type="presOf" srcId="{B16442FD-8232-4802-B549-2D68C18605B1}" destId="{67326FB8-672F-42EB-B3DA-1C3751DEA5E4}" srcOrd="0" destOrd="2" presId="urn:microsoft.com/office/officeart/2005/8/layout/list1"/>
    <dgm:cxn modelId="{4813FD94-4973-457F-8EC7-29212CAD6E78}" type="presOf" srcId="{68334528-EE21-4CAE-B464-E9D362FEB526}" destId="{712E2FB6-C74B-4F9F-979B-810DD2B00FCF}" srcOrd="0" destOrd="0" presId="urn:microsoft.com/office/officeart/2005/8/layout/list1"/>
    <dgm:cxn modelId="{85A86FAD-1D98-487D-9E9C-17B6EB7B8070}" type="presOf" srcId="{68334528-EE21-4CAE-B464-E9D362FEB526}" destId="{E2291812-0DB0-46E7-B4A5-1AD6BAEDE25F}" srcOrd="1" destOrd="0" presId="urn:microsoft.com/office/officeart/2005/8/layout/list1"/>
    <dgm:cxn modelId="{CEB8CDAE-F3C7-4048-A57C-14A82323D0C8}" srcId="{D7268ABE-1D62-49A9-8DC6-D132E38150AE}" destId="{F241B694-9D1C-4ADE-BE24-921977EB135C}" srcOrd="0" destOrd="0" parTransId="{AD4E7885-AD72-47DC-B82E-61F8946804A7}" sibTransId="{76FB2E46-09EC-4EF7-98E8-B612F4A901F3}"/>
    <dgm:cxn modelId="{FFF3F0AE-2BE7-4F5C-8B47-67DA000B8411}" type="presOf" srcId="{D7268ABE-1D62-49A9-8DC6-D132E38150AE}" destId="{CED8708D-0443-4DA2-9CDC-D055524AB1D7}" srcOrd="1" destOrd="0" presId="urn:microsoft.com/office/officeart/2005/8/layout/list1"/>
    <dgm:cxn modelId="{45EEABB0-0651-4E52-8AA5-8E20BA8385F6}" srcId="{3555DA74-70BC-483C-9339-FE2E3430468D}" destId="{CD979776-E9FD-4EC6-B559-02F90CDE40E3}" srcOrd="1" destOrd="0" parTransId="{85EE4356-FC3C-48E7-AF02-4837C055910A}" sibTransId="{D2B1A5AF-3103-4A16-B195-39109D0E9486}"/>
    <dgm:cxn modelId="{46204ED9-D056-4847-8789-FE37DDF7BD04}" type="presOf" srcId="{3555DA74-70BC-483C-9339-FE2E3430468D}" destId="{67326FB8-672F-42EB-B3DA-1C3751DEA5E4}" srcOrd="0" destOrd="1" presId="urn:microsoft.com/office/officeart/2005/8/layout/list1"/>
    <dgm:cxn modelId="{A6C49CF6-DA8A-4EA3-81DF-66F51EEAF8FC}" srcId="{3555DA74-70BC-483C-9339-FE2E3430468D}" destId="{B16442FD-8232-4802-B549-2D68C18605B1}" srcOrd="0" destOrd="0" parTransId="{B20C239E-5799-4038-B008-C5D295A9DC42}" sibTransId="{9E65016B-31E0-4B03-AA54-B35864386D97}"/>
    <dgm:cxn modelId="{C2FFC8F6-70A7-4CA3-B486-DBE055B40465}" srcId="{D7268ABE-1D62-49A9-8DC6-D132E38150AE}" destId="{91455334-4153-471D-B26F-CE7EE2A66C50}" srcOrd="1" destOrd="0" parTransId="{AF38C57D-204A-48F6-BE0F-79F03F85EBF2}" sibTransId="{5B439866-95DE-4971-B7D8-01D4395ECC0D}"/>
    <dgm:cxn modelId="{E9A69BEF-10DE-4F3D-BDDA-C4CA324F2B65}" type="presParOf" srcId="{0BEC4B1F-6858-4F89-8B4E-43AC0505693A}" destId="{2D2C96D9-3A05-48E0-A47D-EE7AC6A424C1}" srcOrd="0" destOrd="0" presId="urn:microsoft.com/office/officeart/2005/8/layout/list1"/>
    <dgm:cxn modelId="{40697981-D17C-4F1F-A919-02AE59AD0C7E}" type="presParOf" srcId="{2D2C96D9-3A05-48E0-A47D-EE7AC6A424C1}" destId="{712E2FB6-C74B-4F9F-979B-810DD2B00FCF}" srcOrd="0" destOrd="0" presId="urn:microsoft.com/office/officeart/2005/8/layout/list1"/>
    <dgm:cxn modelId="{6B259A66-F33E-412B-A2FB-FA6F18130E93}" type="presParOf" srcId="{2D2C96D9-3A05-48E0-A47D-EE7AC6A424C1}" destId="{E2291812-0DB0-46E7-B4A5-1AD6BAEDE25F}" srcOrd="1" destOrd="0" presId="urn:microsoft.com/office/officeart/2005/8/layout/list1"/>
    <dgm:cxn modelId="{6775F344-C6FA-4095-B947-8C29873EF968}" type="presParOf" srcId="{0BEC4B1F-6858-4F89-8B4E-43AC0505693A}" destId="{5256D5A6-8D4A-488C-A04D-FD2F81AB60C5}" srcOrd="1" destOrd="0" presId="urn:microsoft.com/office/officeart/2005/8/layout/list1"/>
    <dgm:cxn modelId="{5E1A6A25-E889-44D0-A727-DDF0CF7A5143}" type="presParOf" srcId="{0BEC4B1F-6858-4F89-8B4E-43AC0505693A}" destId="{67326FB8-672F-42EB-B3DA-1C3751DEA5E4}" srcOrd="2" destOrd="0" presId="urn:microsoft.com/office/officeart/2005/8/layout/list1"/>
    <dgm:cxn modelId="{FBE3508A-BCA1-4A0A-B95A-64F8D5106C2A}" type="presParOf" srcId="{0BEC4B1F-6858-4F89-8B4E-43AC0505693A}" destId="{8EC7AEB8-8134-4DCB-B146-8ED612F423C7}" srcOrd="3" destOrd="0" presId="urn:microsoft.com/office/officeart/2005/8/layout/list1"/>
    <dgm:cxn modelId="{B20E883F-D279-4035-A51E-93305618CA48}" type="presParOf" srcId="{0BEC4B1F-6858-4F89-8B4E-43AC0505693A}" destId="{E025B764-94BD-4AE6-95BA-35B6DB933B0E}" srcOrd="4" destOrd="0" presId="urn:microsoft.com/office/officeart/2005/8/layout/list1"/>
    <dgm:cxn modelId="{21826625-2A3B-4904-B787-37FA33AA602B}" type="presParOf" srcId="{E025B764-94BD-4AE6-95BA-35B6DB933B0E}" destId="{FAD955A8-4826-4DC4-BAF7-D0B0DF35C1AF}" srcOrd="0" destOrd="0" presId="urn:microsoft.com/office/officeart/2005/8/layout/list1"/>
    <dgm:cxn modelId="{ADBA545A-6876-41FB-8DE5-03FD55E3943A}" type="presParOf" srcId="{E025B764-94BD-4AE6-95BA-35B6DB933B0E}" destId="{CED8708D-0443-4DA2-9CDC-D055524AB1D7}" srcOrd="1" destOrd="0" presId="urn:microsoft.com/office/officeart/2005/8/layout/list1"/>
    <dgm:cxn modelId="{EC1C806C-5F62-481C-853C-F98E988FD4FF}" type="presParOf" srcId="{0BEC4B1F-6858-4F89-8B4E-43AC0505693A}" destId="{FE5B758F-162F-446B-8710-3EB1832E708A}" srcOrd="5" destOrd="0" presId="urn:microsoft.com/office/officeart/2005/8/layout/list1"/>
    <dgm:cxn modelId="{A2339D10-89FC-444C-AC8F-DB402AC8E8E1}" type="presParOf" srcId="{0BEC4B1F-6858-4F89-8B4E-43AC0505693A}" destId="{90977C45-A588-4F0A-8964-53DE23E9E58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54F767-E7AB-4E27-B4A3-BF569ECD53E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62E70506-34B2-4A47-9D1A-D7093D47496A}">
      <dgm:prSet phldrT="[Texte]" custT="1"/>
      <dgm:spPr/>
      <dgm:t>
        <a:bodyPr/>
        <a:lstStyle/>
        <a:p>
          <a:r>
            <a:rPr lang="fr-CA" sz="2000" dirty="0"/>
            <a:t>Plaisir</a:t>
          </a:r>
        </a:p>
      </dgm:t>
    </dgm:pt>
    <dgm:pt modelId="{3D9C255F-0F76-4F56-AAA0-DDAA4864A238}" type="parTrans" cxnId="{395F46DF-6DA9-4692-9008-F2BDE92F2813}">
      <dgm:prSet/>
      <dgm:spPr/>
      <dgm:t>
        <a:bodyPr/>
        <a:lstStyle/>
        <a:p>
          <a:endParaRPr lang="fr-CA"/>
        </a:p>
      </dgm:t>
    </dgm:pt>
    <dgm:pt modelId="{D7936FEE-D847-4A93-B10C-C04C98042D52}" type="sibTrans" cxnId="{395F46DF-6DA9-4692-9008-F2BDE92F2813}">
      <dgm:prSet/>
      <dgm:spPr/>
      <dgm:t>
        <a:bodyPr/>
        <a:lstStyle/>
        <a:p>
          <a:endParaRPr lang="fr-CA"/>
        </a:p>
      </dgm:t>
    </dgm:pt>
    <dgm:pt modelId="{76BB4A3C-D196-4DC2-8564-F342DAB8368E}">
      <dgm:prSet phldrT="[Texte]" custT="1"/>
      <dgm:spPr/>
      <dgm:t>
        <a:bodyPr/>
        <a:lstStyle/>
        <a:p>
          <a:r>
            <a:rPr lang="fr-CA" sz="1600" b="0" i="0" u="none" dirty="0"/>
            <a:t>J’ai beaucoup de plaisir à faire une communication orale en sciences.</a:t>
          </a:r>
          <a:endParaRPr lang="fr-CA" sz="1600" dirty="0"/>
        </a:p>
      </dgm:t>
    </dgm:pt>
    <dgm:pt modelId="{C8DD78AE-3066-4BEC-8CD2-A20A305C5001}" type="parTrans" cxnId="{518476EC-91C8-4F48-ACBE-FB2B3FE05997}">
      <dgm:prSet/>
      <dgm:spPr/>
      <dgm:t>
        <a:bodyPr/>
        <a:lstStyle/>
        <a:p>
          <a:endParaRPr lang="fr-CA"/>
        </a:p>
      </dgm:t>
    </dgm:pt>
    <dgm:pt modelId="{76BF7670-EB46-4B41-8E47-360B299A0A0A}" type="sibTrans" cxnId="{518476EC-91C8-4F48-ACBE-FB2B3FE05997}">
      <dgm:prSet/>
      <dgm:spPr/>
      <dgm:t>
        <a:bodyPr/>
        <a:lstStyle/>
        <a:p>
          <a:endParaRPr lang="fr-CA"/>
        </a:p>
      </dgm:t>
    </dgm:pt>
    <dgm:pt modelId="{4886ACE1-5E46-4935-BD09-1C5007651C73}">
      <dgm:prSet phldrT="[Texte]" custT="1"/>
      <dgm:spPr/>
      <dgm:t>
        <a:bodyPr/>
        <a:lstStyle/>
        <a:p>
          <a:r>
            <a:rPr lang="fr-CA" sz="2000" dirty="0"/>
            <a:t>Anxiété</a:t>
          </a:r>
        </a:p>
      </dgm:t>
    </dgm:pt>
    <dgm:pt modelId="{D0C94894-CF9A-47D1-97CA-C72080CC77B5}" type="parTrans" cxnId="{1C80DE76-1008-4CB5-BD72-D6EF0FC8009F}">
      <dgm:prSet/>
      <dgm:spPr/>
      <dgm:t>
        <a:bodyPr/>
        <a:lstStyle/>
        <a:p>
          <a:endParaRPr lang="fr-CA"/>
        </a:p>
      </dgm:t>
    </dgm:pt>
    <dgm:pt modelId="{E3A43B89-DF77-4055-A23F-398B690422DD}" type="sibTrans" cxnId="{1C80DE76-1008-4CB5-BD72-D6EF0FC8009F}">
      <dgm:prSet/>
      <dgm:spPr/>
      <dgm:t>
        <a:bodyPr/>
        <a:lstStyle/>
        <a:p>
          <a:endParaRPr lang="fr-CA"/>
        </a:p>
      </dgm:t>
    </dgm:pt>
    <dgm:pt modelId="{667F0C2E-65EC-4D2F-8674-5E043CDAFD15}">
      <dgm:prSet phldrT="[Texte]" custT="1"/>
      <dgm:spPr/>
      <dgm:t>
        <a:bodyPr/>
        <a:lstStyle/>
        <a:p>
          <a:r>
            <a:rPr lang="fr-CA" sz="1600" b="0" i="0" u="none" dirty="0"/>
            <a:t>Réaliser une communication orale en sciences me rend nerveux.</a:t>
          </a:r>
          <a:endParaRPr lang="fr-CA" sz="1600" dirty="0"/>
        </a:p>
      </dgm:t>
    </dgm:pt>
    <dgm:pt modelId="{6E9A0C59-2DF2-42B7-B4D9-AB82C3183140}" type="parTrans" cxnId="{0A6D296F-8A79-4FAA-889B-8A72019ADC88}">
      <dgm:prSet/>
      <dgm:spPr/>
      <dgm:t>
        <a:bodyPr/>
        <a:lstStyle/>
        <a:p>
          <a:endParaRPr lang="fr-CA"/>
        </a:p>
      </dgm:t>
    </dgm:pt>
    <dgm:pt modelId="{9CEC2657-AC6F-41DF-A19F-CA58B697D6BA}" type="sibTrans" cxnId="{0A6D296F-8A79-4FAA-889B-8A72019ADC88}">
      <dgm:prSet/>
      <dgm:spPr/>
      <dgm:t>
        <a:bodyPr/>
        <a:lstStyle/>
        <a:p>
          <a:endParaRPr lang="fr-CA"/>
        </a:p>
      </dgm:t>
    </dgm:pt>
    <dgm:pt modelId="{6F9707F8-C579-4FB6-9A8F-B301287D62A7}">
      <dgm:prSet phldrT="[Texte]" custT="1"/>
      <dgm:spPr/>
      <dgm:t>
        <a:bodyPr/>
        <a:lstStyle/>
        <a:p>
          <a:r>
            <a:rPr lang="fr-CA" sz="2000" dirty="0"/>
            <a:t>Valeur accordée</a:t>
          </a:r>
        </a:p>
      </dgm:t>
    </dgm:pt>
    <dgm:pt modelId="{578F144F-6731-4CB5-8BB1-D3FB24BF32C1}" type="parTrans" cxnId="{01D251A0-3461-470E-B561-3D5E9F66C546}">
      <dgm:prSet/>
      <dgm:spPr/>
      <dgm:t>
        <a:bodyPr/>
        <a:lstStyle/>
        <a:p>
          <a:endParaRPr lang="fr-CA"/>
        </a:p>
      </dgm:t>
    </dgm:pt>
    <dgm:pt modelId="{C978E6C0-2709-463B-AF8F-83CB9619950B}" type="sibTrans" cxnId="{01D251A0-3461-470E-B561-3D5E9F66C546}">
      <dgm:prSet/>
      <dgm:spPr/>
      <dgm:t>
        <a:bodyPr/>
        <a:lstStyle/>
        <a:p>
          <a:endParaRPr lang="fr-CA"/>
        </a:p>
      </dgm:t>
    </dgm:pt>
    <dgm:pt modelId="{678003F7-4357-4CF9-BEFF-8D9F7ED0CEF3}">
      <dgm:prSet phldrT="[Texte]" custT="1"/>
      <dgm:spPr/>
      <dgm:t>
        <a:bodyPr/>
        <a:lstStyle/>
        <a:p>
          <a:r>
            <a:rPr lang="fr-CA" sz="1600" b="0" i="0" u="none" dirty="0"/>
            <a:t>Apprendre à réaliser de bonnes communications orales en sciences sera pertinent dans mon futur travail.</a:t>
          </a:r>
          <a:endParaRPr lang="fr-CA" sz="1600" dirty="0"/>
        </a:p>
      </dgm:t>
    </dgm:pt>
    <dgm:pt modelId="{062FEA17-C095-4775-9AB4-A222D52153DE}" type="parTrans" cxnId="{EFD759DF-85D0-47D4-8966-F4D15D8C4B15}">
      <dgm:prSet/>
      <dgm:spPr/>
      <dgm:t>
        <a:bodyPr/>
        <a:lstStyle/>
        <a:p>
          <a:endParaRPr lang="fr-CA"/>
        </a:p>
      </dgm:t>
    </dgm:pt>
    <dgm:pt modelId="{2F9BF038-7A09-4F80-9CB2-C5BBD325DCAD}" type="sibTrans" cxnId="{EFD759DF-85D0-47D4-8966-F4D15D8C4B15}">
      <dgm:prSet/>
      <dgm:spPr/>
      <dgm:t>
        <a:bodyPr/>
        <a:lstStyle/>
        <a:p>
          <a:endParaRPr lang="fr-CA"/>
        </a:p>
      </dgm:t>
    </dgm:pt>
    <dgm:pt modelId="{06D9CE6E-DB81-4411-935A-8DDAE16CA57F}">
      <dgm:prSet phldrT="[Texte]" custT="1"/>
      <dgm:spPr/>
      <dgm:t>
        <a:bodyPr/>
        <a:lstStyle/>
        <a:p>
          <a:r>
            <a:rPr lang="fr-CA" sz="2000" dirty="0"/>
            <a:t>SEP « normes et contenu »</a:t>
          </a:r>
        </a:p>
      </dgm:t>
    </dgm:pt>
    <dgm:pt modelId="{CAB80676-632D-4868-99BA-D57E1E9AEEB6}" type="parTrans" cxnId="{23693D60-F24C-4366-A592-F5C8CDE9274B}">
      <dgm:prSet/>
      <dgm:spPr/>
      <dgm:t>
        <a:bodyPr/>
        <a:lstStyle/>
        <a:p>
          <a:endParaRPr lang="fr-CA"/>
        </a:p>
      </dgm:t>
    </dgm:pt>
    <dgm:pt modelId="{7B396B5E-76D2-4891-9568-2DCF6E14ADD8}" type="sibTrans" cxnId="{23693D60-F24C-4366-A592-F5C8CDE9274B}">
      <dgm:prSet/>
      <dgm:spPr/>
      <dgm:t>
        <a:bodyPr/>
        <a:lstStyle/>
        <a:p>
          <a:endParaRPr lang="fr-CA"/>
        </a:p>
      </dgm:t>
    </dgm:pt>
    <dgm:pt modelId="{65E579A3-ADE9-4439-8084-C3866D569656}">
      <dgm:prSet phldrT="[Texte]" custT="1"/>
      <dgm:spPr/>
      <dgm:t>
        <a:bodyPr/>
        <a:lstStyle/>
        <a:p>
          <a:r>
            <a:rPr lang="fr-CA" sz="2000" dirty="0"/>
            <a:t>SEP « sens du spectacle »</a:t>
          </a:r>
        </a:p>
      </dgm:t>
    </dgm:pt>
    <dgm:pt modelId="{9A3C9DAF-F393-417F-AB6B-46F28C00F18C}" type="parTrans" cxnId="{8E85419B-EA73-483B-9DC5-60C14EA06DF5}">
      <dgm:prSet/>
      <dgm:spPr/>
      <dgm:t>
        <a:bodyPr/>
        <a:lstStyle/>
        <a:p>
          <a:endParaRPr lang="fr-CA"/>
        </a:p>
      </dgm:t>
    </dgm:pt>
    <dgm:pt modelId="{F05CC66E-1923-4A73-99C3-7869F99FF307}" type="sibTrans" cxnId="{8E85419B-EA73-483B-9DC5-60C14EA06DF5}">
      <dgm:prSet/>
      <dgm:spPr/>
      <dgm:t>
        <a:bodyPr/>
        <a:lstStyle/>
        <a:p>
          <a:endParaRPr lang="fr-CA"/>
        </a:p>
      </dgm:t>
    </dgm:pt>
    <dgm:pt modelId="{2A0F4619-DA03-4E48-AF3B-DFDD7F523945}">
      <dgm:prSet phldrT="[Texte]" custT="1"/>
      <dgm:spPr/>
      <dgm:t>
        <a:bodyPr/>
        <a:lstStyle/>
        <a:p>
          <a:r>
            <a:rPr lang="fr-CA" sz="1600" b="0" i="0" u="none" dirty="0"/>
            <a:t>Je donne des explications claires lors de mes communications orales en sciences.</a:t>
          </a:r>
          <a:endParaRPr lang="fr-CA" sz="1600" dirty="0"/>
        </a:p>
      </dgm:t>
    </dgm:pt>
    <dgm:pt modelId="{2A6EEDD1-8A76-446A-8418-6B0791C9CDC4}" type="parTrans" cxnId="{67764F6A-D97D-4472-8B38-2D8961F10E13}">
      <dgm:prSet/>
      <dgm:spPr/>
      <dgm:t>
        <a:bodyPr/>
        <a:lstStyle/>
        <a:p>
          <a:endParaRPr lang="fr-CA"/>
        </a:p>
      </dgm:t>
    </dgm:pt>
    <dgm:pt modelId="{BF8D6911-C75F-43C0-AFE9-B0D41E357064}" type="sibTrans" cxnId="{67764F6A-D97D-4472-8B38-2D8961F10E13}">
      <dgm:prSet/>
      <dgm:spPr/>
      <dgm:t>
        <a:bodyPr/>
        <a:lstStyle/>
        <a:p>
          <a:endParaRPr lang="fr-CA"/>
        </a:p>
      </dgm:t>
    </dgm:pt>
    <dgm:pt modelId="{D8BBA607-F437-4BA4-9185-E898A876E649}">
      <dgm:prSet phldrT="[Texte]" custT="1"/>
      <dgm:spPr/>
      <dgm:t>
        <a:bodyPr/>
        <a:lstStyle/>
        <a:p>
          <a:r>
            <a:rPr lang="fr-CA" sz="1600" b="0" i="0" u="none" dirty="0"/>
            <a:t>Je suis efficace pour aller chercher un bon contact avec l’auditoire lors de communications orales en sciences.</a:t>
          </a:r>
          <a:endParaRPr lang="fr-CA" sz="1600" dirty="0"/>
        </a:p>
      </dgm:t>
    </dgm:pt>
    <dgm:pt modelId="{34A205CE-D1E4-47CC-9361-4B0AAE647E7A}" type="parTrans" cxnId="{F921E0D9-0840-4F71-BC02-AA6E7E51E05D}">
      <dgm:prSet/>
      <dgm:spPr/>
      <dgm:t>
        <a:bodyPr/>
        <a:lstStyle/>
        <a:p>
          <a:endParaRPr lang="fr-CA"/>
        </a:p>
      </dgm:t>
    </dgm:pt>
    <dgm:pt modelId="{22B4E4D0-439E-40DE-B0F7-B6FF309A58A2}" type="sibTrans" cxnId="{F921E0D9-0840-4F71-BC02-AA6E7E51E05D}">
      <dgm:prSet/>
      <dgm:spPr/>
      <dgm:t>
        <a:bodyPr/>
        <a:lstStyle/>
        <a:p>
          <a:endParaRPr lang="fr-CA"/>
        </a:p>
      </dgm:t>
    </dgm:pt>
    <dgm:pt modelId="{86C75D97-12B0-424C-BE0A-F82CA906F3DC}">
      <dgm:prSet phldrT="[Texte]" custT="1"/>
      <dgm:spPr/>
      <dgm:t>
        <a:bodyPr/>
        <a:lstStyle/>
        <a:p>
          <a:r>
            <a:rPr lang="fr-CA" sz="1600" b="0" i="0" u="none" dirty="0"/>
            <a:t>Je sais capter l'attention de mon auditoire lorsque je fais une communication orale en sciences.</a:t>
          </a:r>
          <a:endParaRPr lang="fr-CA" sz="1600" dirty="0"/>
        </a:p>
      </dgm:t>
    </dgm:pt>
    <dgm:pt modelId="{48939AB1-5469-4FBE-9962-378E873AF754}" type="parTrans" cxnId="{0B3570E8-4603-44DF-BDAD-31ADADF35BBB}">
      <dgm:prSet/>
      <dgm:spPr/>
      <dgm:t>
        <a:bodyPr/>
        <a:lstStyle/>
        <a:p>
          <a:endParaRPr lang="fr-CA"/>
        </a:p>
      </dgm:t>
    </dgm:pt>
    <dgm:pt modelId="{79208895-97B1-481C-988B-9373AED5D161}" type="sibTrans" cxnId="{0B3570E8-4603-44DF-BDAD-31ADADF35BBB}">
      <dgm:prSet/>
      <dgm:spPr/>
      <dgm:t>
        <a:bodyPr/>
        <a:lstStyle/>
        <a:p>
          <a:endParaRPr lang="fr-CA"/>
        </a:p>
      </dgm:t>
    </dgm:pt>
    <dgm:pt modelId="{0044B219-735A-4E47-B94D-AE8E7293ADF5}">
      <dgm:prSet phldrT="[Texte]" custT="1"/>
      <dgm:spPr/>
      <dgm:t>
        <a:bodyPr/>
        <a:lstStyle/>
        <a:p>
          <a:r>
            <a:rPr lang="fr-CA" sz="1600" b="0" i="0" u="none" dirty="0"/>
            <a:t>Je possède le niveau de vocabulaire scientifique requis lors de mes communications orales en sciences.</a:t>
          </a:r>
          <a:endParaRPr lang="fr-CA" sz="1600" dirty="0"/>
        </a:p>
      </dgm:t>
    </dgm:pt>
    <dgm:pt modelId="{6A91DD0A-2FF2-4040-A647-511EADCA15B6}" type="sibTrans" cxnId="{5E4A68AD-AFA5-4F7C-A550-47EEDC10C6A2}">
      <dgm:prSet/>
      <dgm:spPr/>
      <dgm:t>
        <a:bodyPr/>
        <a:lstStyle/>
        <a:p>
          <a:endParaRPr lang="fr-CA"/>
        </a:p>
      </dgm:t>
    </dgm:pt>
    <dgm:pt modelId="{4FDEEF60-EC15-4A56-AFB9-305FC73CBAA5}" type="parTrans" cxnId="{5E4A68AD-AFA5-4F7C-A550-47EEDC10C6A2}">
      <dgm:prSet/>
      <dgm:spPr/>
      <dgm:t>
        <a:bodyPr/>
        <a:lstStyle/>
        <a:p>
          <a:endParaRPr lang="fr-CA"/>
        </a:p>
      </dgm:t>
    </dgm:pt>
    <dgm:pt modelId="{B2696C7E-8E8B-44E6-BF49-CF47511B252D}" type="pres">
      <dgm:prSet presAssocID="{F454F767-E7AB-4E27-B4A3-BF569ECD53E3}" presName="Name0" presStyleCnt="0">
        <dgm:presLayoutVars>
          <dgm:dir/>
          <dgm:animLvl val="lvl"/>
          <dgm:resizeHandles val="exact"/>
        </dgm:presLayoutVars>
      </dgm:prSet>
      <dgm:spPr/>
    </dgm:pt>
    <dgm:pt modelId="{92C2E153-851D-4F09-B212-46DD756C78FC}" type="pres">
      <dgm:prSet presAssocID="{62E70506-34B2-4A47-9D1A-D7093D47496A}" presName="linNode" presStyleCnt="0"/>
      <dgm:spPr/>
    </dgm:pt>
    <dgm:pt modelId="{08DAA87C-BDEF-47BA-85B3-D66C6225004A}" type="pres">
      <dgm:prSet presAssocID="{62E70506-34B2-4A47-9D1A-D7093D47496A}" presName="parentText" presStyleLbl="node1" presStyleIdx="0" presStyleCnt="5" custScaleX="73779" custScaleY="52274">
        <dgm:presLayoutVars>
          <dgm:chMax val="1"/>
          <dgm:bulletEnabled val="1"/>
        </dgm:presLayoutVars>
      </dgm:prSet>
      <dgm:spPr/>
    </dgm:pt>
    <dgm:pt modelId="{5ADBD8B5-E21D-4DAA-AB83-88071F2F42EE}" type="pres">
      <dgm:prSet presAssocID="{62E70506-34B2-4A47-9D1A-D7093D47496A}" presName="descendantText" presStyleLbl="alignAccFollowNode1" presStyleIdx="0" presStyleCnt="5" custScaleX="114862" custScaleY="68322">
        <dgm:presLayoutVars>
          <dgm:bulletEnabled val="1"/>
        </dgm:presLayoutVars>
      </dgm:prSet>
      <dgm:spPr/>
    </dgm:pt>
    <dgm:pt modelId="{4663E17B-F7A1-4049-B452-CEEF8D7B2AD6}" type="pres">
      <dgm:prSet presAssocID="{D7936FEE-D847-4A93-B10C-C04C98042D52}" presName="sp" presStyleCnt="0"/>
      <dgm:spPr/>
    </dgm:pt>
    <dgm:pt modelId="{024AF16C-E5AC-4E44-8BD7-6A460248989F}" type="pres">
      <dgm:prSet presAssocID="{4886ACE1-5E46-4935-BD09-1C5007651C73}" presName="linNode" presStyleCnt="0"/>
      <dgm:spPr/>
    </dgm:pt>
    <dgm:pt modelId="{3CEE2DA2-B0A1-415A-9FB5-5D468A63BBFC}" type="pres">
      <dgm:prSet presAssocID="{4886ACE1-5E46-4935-BD09-1C5007651C73}" presName="parentText" presStyleLbl="node1" presStyleIdx="1" presStyleCnt="5" custScaleX="73779" custScaleY="52274">
        <dgm:presLayoutVars>
          <dgm:chMax val="1"/>
          <dgm:bulletEnabled val="1"/>
        </dgm:presLayoutVars>
      </dgm:prSet>
      <dgm:spPr/>
    </dgm:pt>
    <dgm:pt modelId="{53E660B9-04A7-4EF9-BA6F-ACBF09CCECC3}" type="pres">
      <dgm:prSet presAssocID="{4886ACE1-5E46-4935-BD09-1C5007651C73}" presName="descendantText" presStyleLbl="alignAccFollowNode1" presStyleIdx="1" presStyleCnt="5" custScaleX="114862" custScaleY="68322">
        <dgm:presLayoutVars>
          <dgm:bulletEnabled val="1"/>
        </dgm:presLayoutVars>
      </dgm:prSet>
      <dgm:spPr/>
    </dgm:pt>
    <dgm:pt modelId="{838806B6-DF53-4243-9123-DCF626AF153E}" type="pres">
      <dgm:prSet presAssocID="{E3A43B89-DF77-4055-A23F-398B690422DD}" presName="sp" presStyleCnt="0"/>
      <dgm:spPr/>
    </dgm:pt>
    <dgm:pt modelId="{F07A86FA-5EF5-4FD9-B324-CA7E963DCB5F}" type="pres">
      <dgm:prSet presAssocID="{6F9707F8-C579-4FB6-9A8F-B301287D62A7}" presName="linNode" presStyleCnt="0"/>
      <dgm:spPr/>
    </dgm:pt>
    <dgm:pt modelId="{C8180602-2EF3-4300-90FA-A1185F869796}" type="pres">
      <dgm:prSet presAssocID="{6F9707F8-C579-4FB6-9A8F-B301287D62A7}" presName="parentText" presStyleLbl="node1" presStyleIdx="2" presStyleCnt="5" custScaleX="73779" custScaleY="52274">
        <dgm:presLayoutVars>
          <dgm:chMax val="1"/>
          <dgm:bulletEnabled val="1"/>
        </dgm:presLayoutVars>
      </dgm:prSet>
      <dgm:spPr/>
    </dgm:pt>
    <dgm:pt modelId="{0E8C3C61-B7D0-4EF8-9254-C7C035D4A90E}" type="pres">
      <dgm:prSet presAssocID="{6F9707F8-C579-4FB6-9A8F-B301287D62A7}" presName="descendantText" presStyleLbl="alignAccFollowNode1" presStyleIdx="2" presStyleCnt="5" custScaleX="114862" custScaleY="68322">
        <dgm:presLayoutVars>
          <dgm:bulletEnabled val="1"/>
        </dgm:presLayoutVars>
      </dgm:prSet>
      <dgm:spPr/>
    </dgm:pt>
    <dgm:pt modelId="{C8FA9681-D57F-4532-9222-65685A30634F}" type="pres">
      <dgm:prSet presAssocID="{C978E6C0-2709-463B-AF8F-83CB9619950B}" presName="sp" presStyleCnt="0"/>
      <dgm:spPr/>
    </dgm:pt>
    <dgm:pt modelId="{CF0424B6-3153-4AAE-A8F8-9CA414DB4882}" type="pres">
      <dgm:prSet presAssocID="{06D9CE6E-DB81-4411-935A-8DDAE16CA57F}" presName="linNode" presStyleCnt="0"/>
      <dgm:spPr/>
    </dgm:pt>
    <dgm:pt modelId="{6E936D00-91BC-421E-A888-7159DDEE2FD2}" type="pres">
      <dgm:prSet presAssocID="{06D9CE6E-DB81-4411-935A-8DDAE16CA57F}" presName="parentText" presStyleLbl="node1" presStyleIdx="3" presStyleCnt="5" custScaleX="73779">
        <dgm:presLayoutVars>
          <dgm:chMax val="1"/>
          <dgm:bulletEnabled val="1"/>
        </dgm:presLayoutVars>
      </dgm:prSet>
      <dgm:spPr/>
    </dgm:pt>
    <dgm:pt modelId="{56FAE804-CB4C-493F-ADDE-474ACE4CB3A1}" type="pres">
      <dgm:prSet presAssocID="{06D9CE6E-DB81-4411-935A-8DDAE16CA57F}" presName="descendantText" presStyleLbl="alignAccFollowNode1" presStyleIdx="3" presStyleCnt="5" custScaleX="114862" custScaleY="126938">
        <dgm:presLayoutVars>
          <dgm:bulletEnabled val="1"/>
        </dgm:presLayoutVars>
      </dgm:prSet>
      <dgm:spPr/>
    </dgm:pt>
    <dgm:pt modelId="{FB935F3F-09D2-46B3-9E6F-65A72139BF21}" type="pres">
      <dgm:prSet presAssocID="{7B396B5E-76D2-4891-9568-2DCF6E14ADD8}" presName="sp" presStyleCnt="0"/>
      <dgm:spPr/>
    </dgm:pt>
    <dgm:pt modelId="{00BF1D12-2E58-4EB9-AA6E-C9696A6D7629}" type="pres">
      <dgm:prSet presAssocID="{65E579A3-ADE9-4439-8084-C3866D569656}" presName="linNode" presStyleCnt="0"/>
      <dgm:spPr/>
    </dgm:pt>
    <dgm:pt modelId="{A4CA86BF-798B-4F2C-B5D1-F987F1A7E7B5}" type="pres">
      <dgm:prSet presAssocID="{65E579A3-ADE9-4439-8084-C3866D569656}" presName="parentText" presStyleLbl="node1" presStyleIdx="4" presStyleCnt="5" custScaleX="73779">
        <dgm:presLayoutVars>
          <dgm:chMax val="1"/>
          <dgm:bulletEnabled val="1"/>
        </dgm:presLayoutVars>
      </dgm:prSet>
      <dgm:spPr/>
    </dgm:pt>
    <dgm:pt modelId="{8D264D28-3989-423B-9BD2-68356545BF78}" type="pres">
      <dgm:prSet presAssocID="{65E579A3-ADE9-4439-8084-C3866D569656}" presName="descendantText" presStyleLbl="alignAccFollowNode1" presStyleIdx="4" presStyleCnt="5" custScaleX="114862" custScaleY="126938">
        <dgm:presLayoutVars>
          <dgm:bulletEnabled val="1"/>
        </dgm:presLayoutVars>
      </dgm:prSet>
      <dgm:spPr/>
    </dgm:pt>
  </dgm:ptLst>
  <dgm:cxnLst>
    <dgm:cxn modelId="{7F3E1A11-001D-423D-A757-97AAC2B33029}" type="presOf" srcId="{667F0C2E-65EC-4D2F-8674-5E043CDAFD15}" destId="{53E660B9-04A7-4EF9-BA6F-ACBF09CCECC3}" srcOrd="0" destOrd="0" presId="urn:microsoft.com/office/officeart/2005/8/layout/vList5"/>
    <dgm:cxn modelId="{B1E4B720-13D9-48C2-AE15-1D8DC74381B3}" type="presOf" srcId="{62E70506-34B2-4A47-9D1A-D7093D47496A}" destId="{08DAA87C-BDEF-47BA-85B3-D66C6225004A}" srcOrd="0" destOrd="0" presId="urn:microsoft.com/office/officeart/2005/8/layout/vList5"/>
    <dgm:cxn modelId="{680B9126-138E-47A6-A20C-9673E50D77C8}" type="presOf" srcId="{86C75D97-12B0-424C-BE0A-F82CA906F3DC}" destId="{8D264D28-3989-423B-9BD2-68356545BF78}" srcOrd="0" destOrd="0" presId="urn:microsoft.com/office/officeart/2005/8/layout/vList5"/>
    <dgm:cxn modelId="{3E44AD27-7769-462D-A099-CF5BDAB75589}" type="presOf" srcId="{D8BBA607-F437-4BA4-9185-E898A876E649}" destId="{8D264D28-3989-423B-9BD2-68356545BF78}" srcOrd="0" destOrd="1" presId="urn:microsoft.com/office/officeart/2005/8/layout/vList5"/>
    <dgm:cxn modelId="{23693D60-F24C-4366-A592-F5C8CDE9274B}" srcId="{F454F767-E7AB-4E27-B4A3-BF569ECD53E3}" destId="{06D9CE6E-DB81-4411-935A-8DDAE16CA57F}" srcOrd="3" destOrd="0" parTransId="{CAB80676-632D-4868-99BA-D57E1E9AEEB6}" sibTransId="{7B396B5E-76D2-4891-9568-2DCF6E14ADD8}"/>
    <dgm:cxn modelId="{67764F6A-D97D-4472-8B38-2D8961F10E13}" srcId="{06D9CE6E-DB81-4411-935A-8DDAE16CA57F}" destId="{2A0F4619-DA03-4E48-AF3B-DFDD7F523945}" srcOrd="0" destOrd="0" parTransId="{2A6EEDD1-8A76-446A-8418-6B0791C9CDC4}" sibTransId="{BF8D6911-C75F-43C0-AFE9-B0D41E357064}"/>
    <dgm:cxn modelId="{16E3214E-D07B-45DD-9F3B-57726A965208}" type="presOf" srcId="{0044B219-735A-4E47-B94D-AE8E7293ADF5}" destId="{56FAE804-CB4C-493F-ADDE-474ACE4CB3A1}" srcOrd="0" destOrd="1" presId="urn:microsoft.com/office/officeart/2005/8/layout/vList5"/>
    <dgm:cxn modelId="{B8B12E6E-51BB-4F8F-8572-25CF7513F95C}" type="presOf" srcId="{76BB4A3C-D196-4DC2-8564-F342DAB8368E}" destId="{5ADBD8B5-E21D-4DAA-AB83-88071F2F42EE}" srcOrd="0" destOrd="0" presId="urn:microsoft.com/office/officeart/2005/8/layout/vList5"/>
    <dgm:cxn modelId="{0A6D296F-8A79-4FAA-889B-8A72019ADC88}" srcId="{4886ACE1-5E46-4935-BD09-1C5007651C73}" destId="{667F0C2E-65EC-4D2F-8674-5E043CDAFD15}" srcOrd="0" destOrd="0" parTransId="{6E9A0C59-2DF2-42B7-B4D9-AB82C3183140}" sibTransId="{9CEC2657-AC6F-41DF-A19F-CA58B697D6BA}"/>
    <dgm:cxn modelId="{1C80DE76-1008-4CB5-BD72-D6EF0FC8009F}" srcId="{F454F767-E7AB-4E27-B4A3-BF569ECD53E3}" destId="{4886ACE1-5E46-4935-BD09-1C5007651C73}" srcOrd="1" destOrd="0" parTransId="{D0C94894-CF9A-47D1-97CA-C72080CC77B5}" sibTransId="{E3A43B89-DF77-4055-A23F-398B690422DD}"/>
    <dgm:cxn modelId="{8E85419B-EA73-483B-9DC5-60C14EA06DF5}" srcId="{F454F767-E7AB-4E27-B4A3-BF569ECD53E3}" destId="{65E579A3-ADE9-4439-8084-C3866D569656}" srcOrd="4" destOrd="0" parTransId="{9A3C9DAF-F393-417F-AB6B-46F28C00F18C}" sibTransId="{F05CC66E-1923-4A73-99C3-7869F99FF307}"/>
    <dgm:cxn modelId="{01D251A0-3461-470E-B561-3D5E9F66C546}" srcId="{F454F767-E7AB-4E27-B4A3-BF569ECD53E3}" destId="{6F9707F8-C579-4FB6-9A8F-B301287D62A7}" srcOrd="2" destOrd="0" parTransId="{578F144F-6731-4CB5-8BB1-D3FB24BF32C1}" sibTransId="{C978E6C0-2709-463B-AF8F-83CB9619950B}"/>
    <dgm:cxn modelId="{23812AA2-0C60-4D93-B508-05DE0454908A}" type="presOf" srcId="{6F9707F8-C579-4FB6-9A8F-B301287D62A7}" destId="{C8180602-2EF3-4300-90FA-A1185F869796}" srcOrd="0" destOrd="0" presId="urn:microsoft.com/office/officeart/2005/8/layout/vList5"/>
    <dgm:cxn modelId="{B7E52FA8-20A6-4A08-B874-6A624964380C}" type="presOf" srcId="{06D9CE6E-DB81-4411-935A-8DDAE16CA57F}" destId="{6E936D00-91BC-421E-A888-7159DDEE2FD2}" srcOrd="0" destOrd="0" presId="urn:microsoft.com/office/officeart/2005/8/layout/vList5"/>
    <dgm:cxn modelId="{5E4A68AD-AFA5-4F7C-A550-47EEDC10C6A2}" srcId="{06D9CE6E-DB81-4411-935A-8DDAE16CA57F}" destId="{0044B219-735A-4E47-B94D-AE8E7293ADF5}" srcOrd="1" destOrd="0" parTransId="{4FDEEF60-EC15-4A56-AFB9-305FC73CBAA5}" sibTransId="{6A91DD0A-2FF2-4040-A647-511EADCA15B6}"/>
    <dgm:cxn modelId="{D9C334BF-9BF8-4579-A862-EB124909576A}" type="presOf" srcId="{65E579A3-ADE9-4439-8084-C3866D569656}" destId="{A4CA86BF-798B-4F2C-B5D1-F987F1A7E7B5}" srcOrd="0" destOrd="0" presId="urn:microsoft.com/office/officeart/2005/8/layout/vList5"/>
    <dgm:cxn modelId="{F921E0D9-0840-4F71-BC02-AA6E7E51E05D}" srcId="{65E579A3-ADE9-4439-8084-C3866D569656}" destId="{D8BBA607-F437-4BA4-9185-E898A876E649}" srcOrd="1" destOrd="0" parTransId="{34A205CE-D1E4-47CC-9361-4B0AAE647E7A}" sibTransId="{22B4E4D0-439E-40DE-B0F7-B6FF309A58A2}"/>
    <dgm:cxn modelId="{D94DBFDE-B05A-4389-9213-CFE9CBC08851}" type="presOf" srcId="{678003F7-4357-4CF9-BEFF-8D9F7ED0CEF3}" destId="{0E8C3C61-B7D0-4EF8-9254-C7C035D4A90E}" srcOrd="0" destOrd="0" presId="urn:microsoft.com/office/officeart/2005/8/layout/vList5"/>
    <dgm:cxn modelId="{395F46DF-6DA9-4692-9008-F2BDE92F2813}" srcId="{F454F767-E7AB-4E27-B4A3-BF569ECD53E3}" destId="{62E70506-34B2-4A47-9D1A-D7093D47496A}" srcOrd="0" destOrd="0" parTransId="{3D9C255F-0F76-4F56-AAA0-DDAA4864A238}" sibTransId="{D7936FEE-D847-4A93-B10C-C04C98042D52}"/>
    <dgm:cxn modelId="{EFD759DF-85D0-47D4-8966-F4D15D8C4B15}" srcId="{6F9707F8-C579-4FB6-9A8F-B301287D62A7}" destId="{678003F7-4357-4CF9-BEFF-8D9F7ED0CEF3}" srcOrd="0" destOrd="0" parTransId="{062FEA17-C095-4775-9AB4-A222D52153DE}" sibTransId="{2F9BF038-7A09-4F80-9CB2-C5BBD325DCAD}"/>
    <dgm:cxn modelId="{2BD1B4E5-98EA-4A0E-9AE9-24A7FF98F30A}" type="presOf" srcId="{F454F767-E7AB-4E27-B4A3-BF569ECD53E3}" destId="{B2696C7E-8E8B-44E6-BF49-CF47511B252D}" srcOrd="0" destOrd="0" presId="urn:microsoft.com/office/officeart/2005/8/layout/vList5"/>
    <dgm:cxn modelId="{0B3570E8-4603-44DF-BDAD-31ADADF35BBB}" srcId="{65E579A3-ADE9-4439-8084-C3866D569656}" destId="{86C75D97-12B0-424C-BE0A-F82CA906F3DC}" srcOrd="0" destOrd="0" parTransId="{48939AB1-5469-4FBE-9962-378E873AF754}" sibTransId="{79208895-97B1-481C-988B-9373AED5D161}"/>
    <dgm:cxn modelId="{518476EC-91C8-4F48-ACBE-FB2B3FE05997}" srcId="{62E70506-34B2-4A47-9D1A-D7093D47496A}" destId="{76BB4A3C-D196-4DC2-8564-F342DAB8368E}" srcOrd="0" destOrd="0" parTransId="{C8DD78AE-3066-4BEC-8CD2-A20A305C5001}" sibTransId="{76BF7670-EB46-4B41-8E47-360B299A0A0A}"/>
    <dgm:cxn modelId="{F67056F5-D7DA-4BF0-B8D6-8931A421BFDA}" type="presOf" srcId="{4886ACE1-5E46-4935-BD09-1C5007651C73}" destId="{3CEE2DA2-B0A1-415A-9FB5-5D468A63BBFC}" srcOrd="0" destOrd="0" presId="urn:microsoft.com/office/officeart/2005/8/layout/vList5"/>
    <dgm:cxn modelId="{56A3EFFF-E6C9-4425-8A8E-091C74E1D901}" type="presOf" srcId="{2A0F4619-DA03-4E48-AF3B-DFDD7F523945}" destId="{56FAE804-CB4C-493F-ADDE-474ACE4CB3A1}" srcOrd="0" destOrd="0" presId="urn:microsoft.com/office/officeart/2005/8/layout/vList5"/>
    <dgm:cxn modelId="{B1E87D52-BF00-40BD-BBED-DA95D36B0415}" type="presParOf" srcId="{B2696C7E-8E8B-44E6-BF49-CF47511B252D}" destId="{92C2E153-851D-4F09-B212-46DD756C78FC}" srcOrd="0" destOrd="0" presId="urn:microsoft.com/office/officeart/2005/8/layout/vList5"/>
    <dgm:cxn modelId="{0E3DBA76-3905-4EFD-8942-CF1EC3CAB7B7}" type="presParOf" srcId="{92C2E153-851D-4F09-B212-46DD756C78FC}" destId="{08DAA87C-BDEF-47BA-85B3-D66C6225004A}" srcOrd="0" destOrd="0" presId="urn:microsoft.com/office/officeart/2005/8/layout/vList5"/>
    <dgm:cxn modelId="{4E97EAC7-ACD0-4178-B5FA-986ADFB4ABE0}" type="presParOf" srcId="{92C2E153-851D-4F09-B212-46DD756C78FC}" destId="{5ADBD8B5-E21D-4DAA-AB83-88071F2F42EE}" srcOrd="1" destOrd="0" presId="urn:microsoft.com/office/officeart/2005/8/layout/vList5"/>
    <dgm:cxn modelId="{FF8C5950-1B28-4432-B5B9-06CDAC7AA97D}" type="presParOf" srcId="{B2696C7E-8E8B-44E6-BF49-CF47511B252D}" destId="{4663E17B-F7A1-4049-B452-CEEF8D7B2AD6}" srcOrd="1" destOrd="0" presId="urn:microsoft.com/office/officeart/2005/8/layout/vList5"/>
    <dgm:cxn modelId="{B3FFD702-8D53-4BBD-A66A-C8D4258D4DF9}" type="presParOf" srcId="{B2696C7E-8E8B-44E6-BF49-CF47511B252D}" destId="{024AF16C-E5AC-4E44-8BD7-6A460248989F}" srcOrd="2" destOrd="0" presId="urn:microsoft.com/office/officeart/2005/8/layout/vList5"/>
    <dgm:cxn modelId="{5828D423-8171-4DDD-B7CF-B0095DA6A1EF}" type="presParOf" srcId="{024AF16C-E5AC-4E44-8BD7-6A460248989F}" destId="{3CEE2DA2-B0A1-415A-9FB5-5D468A63BBFC}" srcOrd="0" destOrd="0" presId="urn:microsoft.com/office/officeart/2005/8/layout/vList5"/>
    <dgm:cxn modelId="{AE332842-2647-44BA-A0E1-EE7AB84BC77C}" type="presParOf" srcId="{024AF16C-E5AC-4E44-8BD7-6A460248989F}" destId="{53E660B9-04A7-4EF9-BA6F-ACBF09CCECC3}" srcOrd="1" destOrd="0" presId="urn:microsoft.com/office/officeart/2005/8/layout/vList5"/>
    <dgm:cxn modelId="{BD21746B-ED4B-4E15-82D0-96A72FBBFAFF}" type="presParOf" srcId="{B2696C7E-8E8B-44E6-BF49-CF47511B252D}" destId="{838806B6-DF53-4243-9123-DCF626AF153E}" srcOrd="3" destOrd="0" presId="urn:microsoft.com/office/officeart/2005/8/layout/vList5"/>
    <dgm:cxn modelId="{D542E444-8329-4F00-BD67-313386390232}" type="presParOf" srcId="{B2696C7E-8E8B-44E6-BF49-CF47511B252D}" destId="{F07A86FA-5EF5-4FD9-B324-CA7E963DCB5F}" srcOrd="4" destOrd="0" presId="urn:microsoft.com/office/officeart/2005/8/layout/vList5"/>
    <dgm:cxn modelId="{47D7062D-C02B-4587-B3CD-E3448BCC5F02}" type="presParOf" srcId="{F07A86FA-5EF5-4FD9-B324-CA7E963DCB5F}" destId="{C8180602-2EF3-4300-90FA-A1185F869796}" srcOrd="0" destOrd="0" presId="urn:microsoft.com/office/officeart/2005/8/layout/vList5"/>
    <dgm:cxn modelId="{948FB9AF-00ED-4008-8F88-00C41409920A}" type="presParOf" srcId="{F07A86FA-5EF5-4FD9-B324-CA7E963DCB5F}" destId="{0E8C3C61-B7D0-4EF8-9254-C7C035D4A90E}" srcOrd="1" destOrd="0" presId="urn:microsoft.com/office/officeart/2005/8/layout/vList5"/>
    <dgm:cxn modelId="{1D3DA579-72EF-4B70-A1D7-27A3FE3A7E44}" type="presParOf" srcId="{B2696C7E-8E8B-44E6-BF49-CF47511B252D}" destId="{C8FA9681-D57F-4532-9222-65685A30634F}" srcOrd="5" destOrd="0" presId="urn:microsoft.com/office/officeart/2005/8/layout/vList5"/>
    <dgm:cxn modelId="{F28FCCAD-EED6-4678-ACB7-08C8307E834B}" type="presParOf" srcId="{B2696C7E-8E8B-44E6-BF49-CF47511B252D}" destId="{CF0424B6-3153-4AAE-A8F8-9CA414DB4882}" srcOrd="6" destOrd="0" presId="urn:microsoft.com/office/officeart/2005/8/layout/vList5"/>
    <dgm:cxn modelId="{7F49D9A1-4E75-4745-98B2-D8A0B8A8537B}" type="presParOf" srcId="{CF0424B6-3153-4AAE-A8F8-9CA414DB4882}" destId="{6E936D00-91BC-421E-A888-7159DDEE2FD2}" srcOrd="0" destOrd="0" presId="urn:microsoft.com/office/officeart/2005/8/layout/vList5"/>
    <dgm:cxn modelId="{01CEE869-14EB-441A-8FA9-1A11C6330C7F}" type="presParOf" srcId="{CF0424B6-3153-4AAE-A8F8-9CA414DB4882}" destId="{56FAE804-CB4C-493F-ADDE-474ACE4CB3A1}" srcOrd="1" destOrd="0" presId="urn:microsoft.com/office/officeart/2005/8/layout/vList5"/>
    <dgm:cxn modelId="{B0C613A6-C850-4291-92A4-1E6AEE76F11E}" type="presParOf" srcId="{B2696C7E-8E8B-44E6-BF49-CF47511B252D}" destId="{FB935F3F-09D2-46B3-9E6F-65A72139BF21}" srcOrd="7" destOrd="0" presId="urn:microsoft.com/office/officeart/2005/8/layout/vList5"/>
    <dgm:cxn modelId="{33D2E8FC-57F1-4607-A5F5-BF58DD713D2C}" type="presParOf" srcId="{B2696C7E-8E8B-44E6-BF49-CF47511B252D}" destId="{00BF1D12-2E58-4EB9-AA6E-C9696A6D7629}" srcOrd="8" destOrd="0" presId="urn:microsoft.com/office/officeart/2005/8/layout/vList5"/>
    <dgm:cxn modelId="{1B8FD650-AD46-442E-9D9E-2CD174011398}" type="presParOf" srcId="{00BF1D12-2E58-4EB9-AA6E-C9696A6D7629}" destId="{A4CA86BF-798B-4F2C-B5D1-F987F1A7E7B5}" srcOrd="0" destOrd="0" presId="urn:microsoft.com/office/officeart/2005/8/layout/vList5"/>
    <dgm:cxn modelId="{1520D05B-1623-44F5-B14C-85A828DDCBBE}" type="presParOf" srcId="{00BF1D12-2E58-4EB9-AA6E-C9696A6D7629}" destId="{8D264D28-3989-423B-9BD2-68356545BF7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3680F2-0633-4168-AA78-25E1CC92AFE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3047F614-B70E-4E00-8B99-24383D5291B8}">
      <dgm:prSet phldrT="[Texte]"/>
      <dgm:spPr/>
      <dgm:t>
        <a:bodyPr/>
        <a:lstStyle/>
        <a:p>
          <a:pPr>
            <a:lnSpc>
              <a:spcPct val="100000"/>
            </a:lnSpc>
          </a:pPr>
          <a:r>
            <a:rPr lang="fr-CA" dirty="0"/>
            <a:t>Contexte</a:t>
          </a:r>
        </a:p>
      </dgm:t>
    </dgm:pt>
    <dgm:pt modelId="{940C0EDD-1E57-4445-B557-30FCCBD88F7B}" type="parTrans" cxnId="{1BEF4C38-2410-4BCF-854B-896F67E8531F}">
      <dgm:prSet/>
      <dgm:spPr/>
      <dgm:t>
        <a:bodyPr/>
        <a:lstStyle/>
        <a:p>
          <a:endParaRPr lang="fr-CA"/>
        </a:p>
      </dgm:t>
    </dgm:pt>
    <dgm:pt modelId="{02E3C2C0-A0A1-4634-973B-7B8BACAA2010}" type="sibTrans" cxnId="{1BEF4C38-2410-4BCF-854B-896F67E8531F}">
      <dgm:prSet/>
      <dgm:spPr/>
      <dgm:t>
        <a:bodyPr/>
        <a:lstStyle/>
        <a:p>
          <a:endParaRPr lang="fr-CA"/>
        </a:p>
      </dgm:t>
    </dgm:pt>
    <dgm:pt modelId="{C31EAF7E-ECE7-4595-BEB9-8CE78543B719}">
      <dgm:prSet phldrT="[Texte]"/>
      <dgm:spPr/>
      <dgm:t>
        <a:bodyPr/>
        <a:lstStyle/>
        <a:p>
          <a:pPr>
            <a:lnSpc>
              <a:spcPct val="100000"/>
            </a:lnSpc>
          </a:pPr>
          <a:r>
            <a:rPr lang="fr-CA" dirty="0"/>
            <a:t>Cours porteur ÉSP, 4</a:t>
          </a:r>
          <a:r>
            <a:rPr lang="fr-CA" baseline="30000" dirty="0"/>
            <a:t>e</a:t>
          </a:r>
          <a:r>
            <a:rPr lang="fr-CA" dirty="0"/>
            <a:t> session</a:t>
          </a:r>
        </a:p>
      </dgm:t>
    </dgm:pt>
    <dgm:pt modelId="{95256AD7-03D4-452F-A86C-4A5FE40F5BC9}" type="parTrans" cxnId="{AB69BB52-086A-43FC-BFF7-4EC990090CAE}">
      <dgm:prSet/>
      <dgm:spPr/>
      <dgm:t>
        <a:bodyPr/>
        <a:lstStyle/>
        <a:p>
          <a:endParaRPr lang="fr-CA"/>
        </a:p>
      </dgm:t>
    </dgm:pt>
    <dgm:pt modelId="{3E3BD2E8-97DF-4C45-AFE9-D0382FC53B40}" type="sibTrans" cxnId="{AB69BB52-086A-43FC-BFF7-4EC990090CAE}">
      <dgm:prSet/>
      <dgm:spPr/>
      <dgm:t>
        <a:bodyPr/>
        <a:lstStyle/>
        <a:p>
          <a:endParaRPr lang="fr-CA"/>
        </a:p>
      </dgm:t>
    </dgm:pt>
    <dgm:pt modelId="{6174DE65-D431-40F3-B280-E3F451B90D21}">
      <dgm:prSet phldrT="[Texte]"/>
      <dgm:spPr/>
      <dgm:t>
        <a:bodyPr/>
        <a:lstStyle/>
        <a:p>
          <a:pPr>
            <a:lnSpc>
              <a:spcPct val="100000"/>
            </a:lnSpc>
          </a:pPr>
          <a:r>
            <a:rPr lang="fr-CA" dirty="0"/>
            <a:t>Cueillette de données</a:t>
          </a:r>
        </a:p>
      </dgm:t>
    </dgm:pt>
    <dgm:pt modelId="{5FE6A23C-51ED-4180-BCF5-AC2A5005C5F1}" type="parTrans" cxnId="{767DC428-7867-44B6-821D-2BF09493BD91}">
      <dgm:prSet/>
      <dgm:spPr/>
      <dgm:t>
        <a:bodyPr/>
        <a:lstStyle/>
        <a:p>
          <a:endParaRPr lang="fr-CA"/>
        </a:p>
      </dgm:t>
    </dgm:pt>
    <dgm:pt modelId="{52BEFE3B-9481-4077-8A68-1A44011836CA}" type="sibTrans" cxnId="{767DC428-7867-44B6-821D-2BF09493BD91}">
      <dgm:prSet/>
      <dgm:spPr/>
      <dgm:t>
        <a:bodyPr/>
        <a:lstStyle/>
        <a:p>
          <a:endParaRPr lang="fr-CA"/>
        </a:p>
      </dgm:t>
    </dgm:pt>
    <dgm:pt modelId="{653EF15C-05D3-4189-A3F0-32A947B9BAA1}">
      <dgm:prSet phldrT="[Texte]"/>
      <dgm:spPr/>
      <dgm:t>
        <a:bodyPr/>
        <a:lstStyle/>
        <a:p>
          <a:pPr>
            <a:lnSpc>
              <a:spcPct val="100000"/>
            </a:lnSpc>
          </a:pPr>
          <a:r>
            <a:rPr lang="fr-CA" dirty="0"/>
            <a:t>Quatre exposés oraux filmés</a:t>
          </a:r>
        </a:p>
      </dgm:t>
    </dgm:pt>
    <dgm:pt modelId="{F8D7E153-5D9D-42E2-9C69-3256846EBA93}" type="parTrans" cxnId="{8A48AC5E-D2F3-4B57-933F-F290CAFD4297}">
      <dgm:prSet/>
      <dgm:spPr/>
      <dgm:t>
        <a:bodyPr/>
        <a:lstStyle/>
        <a:p>
          <a:endParaRPr lang="fr-CA"/>
        </a:p>
      </dgm:t>
    </dgm:pt>
    <dgm:pt modelId="{7747C9F3-4D20-42E0-9557-D904085587C6}" type="sibTrans" cxnId="{8A48AC5E-D2F3-4B57-933F-F290CAFD4297}">
      <dgm:prSet/>
      <dgm:spPr/>
      <dgm:t>
        <a:bodyPr/>
        <a:lstStyle/>
        <a:p>
          <a:endParaRPr lang="fr-CA"/>
        </a:p>
      </dgm:t>
    </dgm:pt>
    <dgm:pt modelId="{93A08739-512F-4A8D-9C1A-91E1D16D3648}">
      <dgm:prSet phldrT="[Texte]"/>
      <dgm:spPr/>
      <dgm:t>
        <a:bodyPr/>
        <a:lstStyle/>
        <a:p>
          <a:pPr>
            <a:lnSpc>
              <a:spcPct val="100000"/>
            </a:lnSpc>
          </a:pPr>
          <a:r>
            <a:rPr lang="fr-CA" dirty="0"/>
            <a:t>Exposé oral en équipes (2 ou 3)</a:t>
          </a:r>
        </a:p>
      </dgm:t>
    </dgm:pt>
    <dgm:pt modelId="{81E3A166-0B06-4FCD-B4EA-5752510EF98B}" type="parTrans" cxnId="{A4DB44D5-AE19-420C-A9C1-7DE91CE1068E}">
      <dgm:prSet/>
      <dgm:spPr/>
      <dgm:t>
        <a:bodyPr/>
        <a:lstStyle/>
        <a:p>
          <a:endParaRPr lang="fr-CA"/>
        </a:p>
      </dgm:t>
    </dgm:pt>
    <dgm:pt modelId="{771E2DF1-7955-443D-A2F4-24D302EE0C68}" type="sibTrans" cxnId="{A4DB44D5-AE19-420C-A9C1-7DE91CE1068E}">
      <dgm:prSet/>
      <dgm:spPr/>
      <dgm:t>
        <a:bodyPr/>
        <a:lstStyle/>
        <a:p>
          <a:endParaRPr lang="fr-CA"/>
        </a:p>
      </dgm:t>
    </dgm:pt>
    <dgm:pt modelId="{A1B7FE8C-161D-4E68-8AA4-D9D66B8667A1}">
      <dgm:prSet phldrT="[Texte]"/>
      <dgm:spPr/>
      <dgm:t>
        <a:bodyPr/>
        <a:lstStyle/>
        <a:p>
          <a:pPr>
            <a:lnSpc>
              <a:spcPct val="100000"/>
            </a:lnSpc>
          </a:pPr>
          <a:r>
            <a:rPr lang="fr-CA" dirty="0"/>
            <a:t>Durée: 12 à 15 minutes</a:t>
          </a:r>
        </a:p>
      </dgm:t>
    </dgm:pt>
    <dgm:pt modelId="{7711AA2D-4DFE-4B76-B9C6-AF3E383E339B}" type="parTrans" cxnId="{9E9D66B6-8699-4241-8642-C81BEA8DBE04}">
      <dgm:prSet/>
      <dgm:spPr/>
      <dgm:t>
        <a:bodyPr/>
        <a:lstStyle/>
        <a:p>
          <a:endParaRPr lang="fr-CA"/>
        </a:p>
      </dgm:t>
    </dgm:pt>
    <dgm:pt modelId="{A46C23F1-A0AA-47D2-8983-AA1ED89EDC8A}" type="sibTrans" cxnId="{9E9D66B6-8699-4241-8642-C81BEA8DBE04}">
      <dgm:prSet/>
      <dgm:spPr/>
      <dgm:t>
        <a:bodyPr/>
        <a:lstStyle/>
        <a:p>
          <a:endParaRPr lang="fr-CA"/>
        </a:p>
      </dgm:t>
    </dgm:pt>
    <dgm:pt modelId="{95C00B60-BA5B-41F2-87D1-85C0A9D6A21B}">
      <dgm:prSet phldrT="[Texte]"/>
      <dgm:spPr/>
      <dgm:t>
        <a:bodyPr/>
        <a:lstStyle/>
        <a:p>
          <a:pPr>
            <a:lnSpc>
              <a:spcPct val="100000"/>
            </a:lnSpc>
          </a:pPr>
          <a:r>
            <a:rPr lang="fr-CA" dirty="0"/>
            <a:t>Semaine 5, session H-2019</a:t>
          </a:r>
        </a:p>
      </dgm:t>
    </dgm:pt>
    <dgm:pt modelId="{AF002674-C313-459F-85A5-96368395740D}" type="parTrans" cxnId="{1E52A7AA-E9FE-4CD1-B85A-2409992ED974}">
      <dgm:prSet/>
      <dgm:spPr/>
      <dgm:t>
        <a:bodyPr/>
        <a:lstStyle/>
        <a:p>
          <a:endParaRPr lang="fr-CA"/>
        </a:p>
      </dgm:t>
    </dgm:pt>
    <dgm:pt modelId="{FC51B7F2-3E76-4FA6-ADA1-6FA3C77C9686}" type="sibTrans" cxnId="{1E52A7AA-E9FE-4CD1-B85A-2409992ED974}">
      <dgm:prSet/>
      <dgm:spPr/>
      <dgm:t>
        <a:bodyPr/>
        <a:lstStyle/>
        <a:p>
          <a:endParaRPr lang="fr-CA"/>
        </a:p>
      </dgm:t>
    </dgm:pt>
    <dgm:pt modelId="{F4D0499C-24BB-4C0B-82BA-89E70F404746}">
      <dgm:prSet phldrT="[Texte]"/>
      <dgm:spPr/>
      <dgm:t>
        <a:bodyPr/>
        <a:lstStyle/>
        <a:p>
          <a:pPr>
            <a:lnSpc>
              <a:spcPct val="100000"/>
            </a:lnSpc>
          </a:pPr>
          <a:r>
            <a:rPr lang="fr-CA" dirty="0"/>
            <a:t>Analyse de données</a:t>
          </a:r>
        </a:p>
      </dgm:t>
    </dgm:pt>
    <dgm:pt modelId="{FF65B05C-C99B-461D-AECA-9324489C497C}" type="parTrans" cxnId="{5D4AA42A-9BA0-42D5-9E51-E1728118D984}">
      <dgm:prSet/>
      <dgm:spPr/>
      <dgm:t>
        <a:bodyPr/>
        <a:lstStyle/>
        <a:p>
          <a:endParaRPr lang="fr-CA"/>
        </a:p>
      </dgm:t>
    </dgm:pt>
    <dgm:pt modelId="{E7E9E216-4880-4412-AA09-ABBDBC674677}" type="sibTrans" cxnId="{5D4AA42A-9BA0-42D5-9E51-E1728118D984}">
      <dgm:prSet/>
      <dgm:spPr/>
      <dgm:t>
        <a:bodyPr/>
        <a:lstStyle/>
        <a:p>
          <a:endParaRPr lang="fr-CA"/>
        </a:p>
      </dgm:t>
    </dgm:pt>
    <dgm:pt modelId="{600A313A-C79B-4308-A55A-24AC8469A177}">
      <dgm:prSet phldrT="[Texte]"/>
      <dgm:spPr/>
      <dgm:t>
        <a:bodyPr/>
        <a:lstStyle/>
        <a:p>
          <a:pPr>
            <a:lnSpc>
              <a:spcPct val="100000"/>
            </a:lnSpc>
          </a:pPr>
          <a:r>
            <a:rPr lang="fr-CA" dirty="0"/>
            <a:t>Évaluation à l’aide de grille ÉHCOS</a:t>
          </a:r>
        </a:p>
      </dgm:t>
    </dgm:pt>
    <dgm:pt modelId="{FF261CC2-4EAD-4E7C-BF55-5DC801CD930F}" type="parTrans" cxnId="{D57E7753-77F9-44E1-8A42-ED92AF37729C}">
      <dgm:prSet/>
      <dgm:spPr/>
      <dgm:t>
        <a:bodyPr/>
        <a:lstStyle/>
        <a:p>
          <a:endParaRPr lang="fr-CA"/>
        </a:p>
      </dgm:t>
    </dgm:pt>
    <dgm:pt modelId="{F6503E6A-1E1A-4356-A2A1-F8AC2BB75BBB}" type="sibTrans" cxnId="{D57E7753-77F9-44E1-8A42-ED92AF37729C}">
      <dgm:prSet/>
      <dgm:spPr/>
      <dgm:t>
        <a:bodyPr/>
        <a:lstStyle/>
        <a:p>
          <a:endParaRPr lang="fr-CA"/>
        </a:p>
      </dgm:t>
    </dgm:pt>
    <dgm:pt modelId="{821ADDE9-14C6-4CE3-9330-3A150F6D2E00}">
      <dgm:prSet phldrT="[Texte]"/>
      <dgm:spPr/>
      <dgm:t>
        <a:bodyPr/>
        <a:lstStyle/>
        <a:p>
          <a:pPr>
            <a:lnSpc>
              <a:spcPct val="100000"/>
            </a:lnSpc>
          </a:pPr>
          <a:r>
            <a:rPr lang="fr-CA" dirty="0"/>
            <a:t>Onze étudiantes et étudiants au total</a:t>
          </a:r>
        </a:p>
      </dgm:t>
    </dgm:pt>
    <dgm:pt modelId="{66A8BE8B-48AE-460E-8EF7-48574D9C5B30}" type="parTrans" cxnId="{941EAD16-34F8-486C-80CC-98E996FAD383}">
      <dgm:prSet/>
      <dgm:spPr/>
      <dgm:t>
        <a:bodyPr/>
        <a:lstStyle/>
        <a:p>
          <a:endParaRPr lang="fr-CA"/>
        </a:p>
      </dgm:t>
    </dgm:pt>
    <dgm:pt modelId="{E7667BB6-6A91-4485-85FA-CDC49BCA103E}" type="sibTrans" cxnId="{941EAD16-34F8-486C-80CC-98E996FAD383}">
      <dgm:prSet/>
      <dgm:spPr/>
      <dgm:t>
        <a:bodyPr/>
        <a:lstStyle/>
        <a:p>
          <a:endParaRPr lang="fr-CA"/>
        </a:p>
      </dgm:t>
    </dgm:pt>
    <dgm:pt modelId="{4786CBE1-C412-4AF3-B372-91946C0E47B4}" type="pres">
      <dgm:prSet presAssocID="{343680F2-0633-4168-AA78-25E1CC92AFE2}" presName="linear" presStyleCnt="0">
        <dgm:presLayoutVars>
          <dgm:dir/>
          <dgm:animLvl val="lvl"/>
          <dgm:resizeHandles val="exact"/>
        </dgm:presLayoutVars>
      </dgm:prSet>
      <dgm:spPr/>
    </dgm:pt>
    <dgm:pt modelId="{27B15D1D-940C-4F4F-A463-A61C3349A6D5}" type="pres">
      <dgm:prSet presAssocID="{3047F614-B70E-4E00-8B99-24383D5291B8}" presName="parentLin" presStyleCnt="0"/>
      <dgm:spPr/>
    </dgm:pt>
    <dgm:pt modelId="{EDDB1ECC-873C-47FB-9A72-EC0A6B724784}" type="pres">
      <dgm:prSet presAssocID="{3047F614-B70E-4E00-8B99-24383D5291B8}" presName="parentLeftMargin" presStyleLbl="node1" presStyleIdx="0" presStyleCnt="3"/>
      <dgm:spPr/>
    </dgm:pt>
    <dgm:pt modelId="{79FBE6BF-E715-4281-9D77-B373A391D50B}" type="pres">
      <dgm:prSet presAssocID="{3047F614-B70E-4E00-8B99-24383D5291B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84D5AD4-2447-441C-B7C6-3570AF53B018}" type="pres">
      <dgm:prSet presAssocID="{3047F614-B70E-4E00-8B99-24383D5291B8}" presName="negativeSpace" presStyleCnt="0"/>
      <dgm:spPr/>
    </dgm:pt>
    <dgm:pt modelId="{355C6351-683D-4ECE-A240-3F31C88D8F6A}" type="pres">
      <dgm:prSet presAssocID="{3047F614-B70E-4E00-8B99-24383D5291B8}" presName="childText" presStyleLbl="conFgAcc1" presStyleIdx="0" presStyleCnt="3">
        <dgm:presLayoutVars>
          <dgm:bulletEnabled val="1"/>
        </dgm:presLayoutVars>
      </dgm:prSet>
      <dgm:spPr/>
    </dgm:pt>
    <dgm:pt modelId="{79617A12-7FA5-4293-82C2-DBF5C72FA093}" type="pres">
      <dgm:prSet presAssocID="{02E3C2C0-A0A1-4634-973B-7B8BACAA2010}" presName="spaceBetweenRectangles" presStyleCnt="0"/>
      <dgm:spPr/>
    </dgm:pt>
    <dgm:pt modelId="{D5A2AEF7-9C90-4876-B843-990F41E68472}" type="pres">
      <dgm:prSet presAssocID="{6174DE65-D431-40F3-B280-E3F451B90D21}" presName="parentLin" presStyleCnt="0"/>
      <dgm:spPr/>
    </dgm:pt>
    <dgm:pt modelId="{B6FDDBE2-7BCC-41DB-BAE4-CA38753BCA4A}" type="pres">
      <dgm:prSet presAssocID="{6174DE65-D431-40F3-B280-E3F451B90D21}" presName="parentLeftMargin" presStyleLbl="node1" presStyleIdx="0" presStyleCnt="3"/>
      <dgm:spPr/>
    </dgm:pt>
    <dgm:pt modelId="{DDDC3A10-19B7-4C53-8162-10CF1513C3CD}" type="pres">
      <dgm:prSet presAssocID="{6174DE65-D431-40F3-B280-E3F451B90D2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67B8446-1311-4F90-A7B7-6CCE5CAFA3C5}" type="pres">
      <dgm:prSet presAssocID="{6174DE65-D431-40F3-B280-E3F451B90D21}" presName="negativeSpace" presStyleCnt="0"/>
      <dgm:spPr/>
    </dgm:pt>
    <dgm:pt modelId="{DC2E7576-F611-46B4-ABAF-2A38FDA95C77}" type="pres">
      <dgm:prSet presAssocID="{6174DE65-D431-40F3-B280-E3F451B90D21}" presName="childText" presStyleLbl="conFgAcc1" presStyleIdx="1" presStyleCnt="3">
        <dgm:presLayoutVars>
          <dgm:bulletEnabled val="1"/>
        </dgm:presLayoutVars>
      </dgm:prSet>
      <dgm:spPr/>
    </dgm:pt>
    <dgm:pt modelId="{A0877E3E-708A-490E-B32F-8BB46AB183B4}" type="pres">
      <dgm:prSet presAssocID="{52BEFE3B-9481-4077-8A68-1A44011836CA}" presName="spaceBetweenRectangles" presStyleCnt="0"/>
      <dgm:spPr/>
    </dgm:pt>
    <dgm:pt modelId="{FFECD30E-993D-4315-B5B8-0BE893F59AAF}" type="pres">
      <dgm:prSet presAssocID="{F4D0499C-24BB-4C0B-82BA-89E70F404746}" presName="parentLin" presStyleCnt="0"/>
      <dgm:spPr/>
    </dgm:pt>
    <dgm:pt modelId="{95B286D5-595C-4CB3-A6F9-64921543EE12}" type="pres">
      <dgm:prSet presAssocID="{F4D0499C-24BB-4C0B-82BA-89E70F404746}" presName="parentLeftMargin" presStyleLbl="node1" presStyleIdx="1" presStyleCnt="3"/>
      <dgm:spPr/>
    </dgm:pt>
    <dgm:pt modelId="{3E6EB9D6-4045-490A-81BD-0CD013EA19AF}" type="pres">
      <dgm:prSet presAssocID="{F4D0499C-24BB-4C0B-82BA-89E70F40474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00FF4B2-D6F6-4E6A-83B5-787AA113CB6F}" type="pres">
      <dgm:prSet presAssocID="{F4D0499C-24BB-4C0B-82BA-89E70F404746}" presName="negativeSpace" presStyleCnt="0"/>
      <dgm:spPr/>
    </dgm:pt>
    <dgm:pt modelId="{0060B901-480C-447E-9F9A-6219BF13C6E1}" type="pres">
      <dgm:prSet presAssocID="{F4D0499C-24BB-4C0B-82BA-89E70F40474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41EAD16-34F8-486C-80CC-98E996FAD383}" srcId="{6174DE65-D431-40F3-B280-E3F451B90D21}" destId="{821ADDE9-14C6-4CE3-9330-3A150F6D2E00}" srcOrd="1" destOrd="0" parTransId="{66A8BE8B-48AE-460E-8EF7-48574D9C5B30}" sibTransId="{E7667BB6-6A91-4485-85FA-CDC49BCA103E}"/>
    <dgm:cxn modelId="{767DC428-7867-44B6-821D-2BF09493BD91}" srcId="{343680F2-0633-4168-AA78-25E1CC92AFE2}" destId="{6174DE65-D431-40F3-B280-E3F451B90D21}" srcOrd="1" destOrd="0" parTransId="{5FE6A23C-51ED-4180-BCF5-AC2A5005C5F1}" sibTransId="{52BEFE3B-9481-4077-8A68-1A44011836CA}"/>
    <dgm:cxn modelId="{5D4AA42A-9BA0-42D5-9E51-E1728118D984}" srcId="{343680F2-0633-4168-AA78-25E1CC92AFE2}" destId="{F4D0499C-24BB-4C0B-82BA-89E70F404746}" srcOrd="2" destOrd="0" parTransId="{FF65B05C-C99B-461D-AECA-9324489C497C}" sibTransId="{E7E9E216-4880-4412-AA09-ABBDBC674677}"/>
    <dgm:cxn modelId="{DA88412E-B374-45BA-A442-B55555D72F64}" type="presOf" srcId="{6174DE65-D431-40F3-B280-E3F451B90D21}" destId="{DDDC3A10-19B7-4C53-8162-10CF1513C3CD}" srcOrd="1" destOrd="0" presId="urn:microsoft.com/office/officeart/2005/8/layout/list1"/>
    <dgm:cxn modelId="{1BEF4C38-2410-4BCF-854B-896F67E8531F}" srcId="{343680F2-0633-4168-AA78-25E1CC92AFE2}" destId="{3047F614-B70E-4E00-8B99-24383D5291B8}" srcOrd="0" destOrd="0" parTransId="{940C0EDD-1E57-4445-B557-30FCCBD88F7B}" sibTransId="{02E3C2C0-A0A1-4634-973B-7B8BACAA2010}"/>
    <dgm:cxn modelId="{D95DAE5C-2C98-42FC-B529-0FC1FDB717D4}" type="presOf" srcId="{3047F614-B70E-4E00-8B99-24383D5291B8}" destId="{EDDB1ECC-873C-47FB-9A72-EC0A6B724784}" srcOrd="0" destOrd="0" presId="urn:microsoft.com/office/officeart/2005/8/layout/list1"/>
    <dgm:cxn modelId="{8A48AC5E-D2F3-4B57-933F-F290CAFD4297}" srcId="{6174DE65-D431-40F3-B280-E3F451B90D21}" destId="{653EF15C-05D3-4189-A3F0-32A947B9BAA1}" srcOrd="0" destOrd="0" parTransId="{F8D7E153-5D9D-42E2-9C69-3256846EBA93}" sibTransId="{7747C9F3-4D20-42E0-9557-D904085587C6}"/>
    <dgm:cxn modelId="{CE70F14B-6851-4745-8833-EC30C1741430}" type="presOf" srcId="{F4D0499C-24BB-4C0B-82BA-89E70F404746}" destId="{3E6EB9D6-4045-490A-81BD-0CD013EA19AF}" srcOrd="1" destOrd="0" presId="urn:microsoft.com/office/officeart/2005/8/layout/list1"/>
    <dgm:cxn modelId="{3AB5316D-64F6-47E5-8258-78C5892A524A}" type="presOf" srcId="{95C00B60-BA5B-41F2-87D1-85C0A9D6A21B}" destId="{355C6351-683D-4ECE-A240-3F31C88D8F6A}" srcOrd="0" destOrd="3" presId="urn:microsoft.com/office/officeart/2005/8/layout/list1"/>
    <dgm:cxn modelId="{AB69BB52-086A-43FC-BFF7-4EC990090CAE}" srcId="{3047F614-B70E-4E00-8B99-24383D5291B8}" destId="{C31EAF7E-ECE7-4595-BEB9-8CE78543B719}" srcOrd="0" destOrd="0" parTransId="{95256AD7-03D4-452F-A86C-4A5FE40F5BC9}" sibTransId="{3E3BD2E8-97DF-4C45-AFE9-D0382FC53B40}"/>
    <dgm:cxn modelId="{D57E7753-77F9-44E1-8A42-ED92AF37729C}" srcId="{F4D0499C-24BB-4C0B-82BA-89E70F404746}" destId="{600A313A-C79B-4308-A55A-24AC8469A177}" srcOrd="0" destOrd="0" parTransId="{FF261CC2-4EAD-4E7C-BF55-5DC801CD930F}" sibTransId="{F6503E6A-1E1A-4356-A2A1-F8AC2BB75BBB}"/>
    <dgm:cxn modelId="{5DFFBF7A-D146-4E7A-B7A7-34CF3B242EAD}" type="presOf" srcId="{821ADDE9-14C6-4CE3-9330-3A150F6D2E00}" destId="{DC2E7576-F611-46B4-ABAF-2A38FDA95C77}" srcOrd="0" destOrd="1" presId="urn:microsoft.com/office/officeart/2005/8/layout/list1"/>
    <dgm:cxn modelId="{A249EC7A-E3D0-4AF0-8144-27C3E185BF7E}" type="presOf" srcId="{3047F614-B70E-4E00-8B99-24383D5291B8}" destId="{79FBE6BF-E715-4281-9D77-B373A391D50B}" srcOrd="1" destOrd="0" presId="urn:microsoft.com/office/officeart/2005/8/layout/list1"/>
    <dgm:cxn modelId="{F038387C-8F8B-4E6B-A091-4DC238A2658E}" type="presOf" srcId="{6174DE65-D431-40F3-B280-E3F451B90D21}" destId="{B6FDDBE2-7BCC-41DB-BAE4-CA38753BCA4A}" srcOrd="0" destOrd="0" presId="urn:microsoft.com/office/officeart/2005/8/layout/list1"/>
    <dgm:cxn modelId="{82A67389-09AB-43E3-AA74-92C1649F7F00}" type="presOf" srcId="{343680F2-0633-4168-AA78-25E1CC92AFE2}" destId="{4786CBE1-C412-4AF3-B372-91946C0E47B4}" srcOrd="0" destOrd="0" presId="urn:microsoft.com/office/officeart/2005/8/layout/list1"/>
    <dgm:cxn modelId="{8500BA97-9698-42C3-994C-E76DF966475A}" type="presOf" srcId="{653EF15C-05D3-4189-A3F0-32A947B9BAA1}" destId="{DC2E7576-F611-46B4-ABAF-2A38FDA95C77}" srcOrd="0" destOrd="0" presId="urn:microsoft.com/office/officeart/2005/8/layout/list1"/>
    <dgm:cxn modelId="{F5BD7099-9ADA-4E82-8730-A9E3032155F5}" type="presOf" srcId="{A1B7FE8C-161D-4E68-8AA4-D9D66B8667A1}" destId="{355C6351-683D-4ECE-A240-3F31C88D8F6A}" srcOrd="0" destOrd="2" presId="urn:microsoft.com/office/officeart/2005/8/layout/list1"/>
    <dgm:cxn modelId="{41D9B2A8-3FDF-4897-BD53-4BE7C9DFBD22}" type="presOf" srcId="{C31EAF7E-ECE7-4595-BEB9-8CE78543B719}" destId="{355C6351-683D-4ECE-A240-3F31C88D8F6A}" srcOrd="0" destOrd="0" presId="urn:microsoft.com/office/officeart/2005/8/layout/list1"/>
    <dgm:cxn modelId="{1E52A7AA-E9FE-4CD1-B85A-2409992ED974}" srcId="{3047F614-B70E-4E00-8B99-24383D5291B8}" destId="{95C00B60-BA5B-41F2-87D1-85C0A9D6A21B}" srcOrd="3" destOrd="0" parTransId="{AF002674-C313-459F-85A5-96368395740D}" sibTransId="{FC51B7F2-3E76-4FA6-ADA1-6FA3C77C9686}"/>
    <dgm:cxn modelId="{8C7E72AB-0C32-47B8-89A1-34CF00A8A016}" type="presOf" srcId="{600A313A-C79B-4308-A55A-24AC8469A177}" destId="{0060B901-480C-447E-9F9A-6219BF13C6E1}" srcOrd="0" destOrd="0" presId="urn:microsoft.com/office/officeart/2005/8/layout/list1"/>
    <dgm:cxn modelId="{C21E25B2-960E-49D8-A885-A2CB0DE1D509}" type="presOf" srcId="{F4D0499C-24BB-4C0B-82BA-89E70F404746}" destId="{95B286D5-595C-4CB3-A6F9-64921543EE12}" srcOrd="0" destOrd="0" presId="urn:microsoft.com/office/officeart/2005/8/layout/list1"/>
    <dgm:cxn modelId="{605011B4-004D-47A7-9AAC-415E71A72D50}" type="presOf" srcId="{93A08739-512F-4A8D-9C1A-91E1D16D3648}" destId="{355C6351-683D-4ECE-A240-3F31C88D8F6A}" srcOrd="0" destOrd="1" presId="urn:microsoft.com/office/officeart/2005/8/layout/list1"/>
    <dgm:cxn modelId="{9E9D66B6-8699-4241-8642-C81BEA8DBE04}" srcId="{3047F614-B70E-4E00-8B99-24383D5291B8}" destId="{A1B7FE8C-161D-4E68-8AA4-D9D66B8667A1}" srcOrd="2" destOrd="0" parTransId="{7711AA2D-4DFE-4B76-B9C6-AF3E383E339B}" sibTransId="{A46C23F1-A0AA-47D2-8983-AA1ED89EDC8A}"/>
    <dgm:cxn modelId="{A4DB44D5-AE19-420C-A9C1-7DE91CE1068E}" srcId="{3047F614-B70E-4E00-8B99-24383D5291B8}" destId="{93A08739-512F-4A8D-9C1A-91E1D16D3648}" srcOrd="1" destOrd="0" parTransId="{81E3A166-0B06-4FCD-B4EA-5752510EF98B}" sibTransId="{771E2DF1-7955-443D-A2F4-24D302EE0C68}"/>
    <dgm:cxn modelId="{8850BFD7-82F5-44D7-B2AF-16E6944F7695}" type="presParOf" srcId="{4786CBE1-C412-4AF3-B372-91946C0E47B4}" destId="{27B15D1D-940C-4F4F-A463-A61C3349A6D5}" srcOrd="0" destOrd="0" presId="urn:microsoft.com/office/officeart/2005/8/layout/list1"/>
    <dgm:cxn modelId="{539EB742-E79E-4143-8989-1482FDC91CA1}" type="presParOf" srcId="{27B15D1D-940C-4F4F-A463-A61C3349A6D5}" destId="{EDDB1ECC-873C-47FB-9A72-EC0A6B724784}" srcOrd="0" destOrd="0" presId="urn:microsoft.com/office/officeart/2005/8/layout/list1"/>
    <dgm:cxn modelId="{D54A4E46-33A0-4C2B-97CA-FDA9AB1E745E}" type="presParOf" srcId="{27B15D1D-940C-4F4F-A463-A61C3349A6D5}" destId="{79FBE6BF-E715-4281-9D77-B373A391D50B}" srcOrd="1" destOrd="0" presId="urn:microsoft.com/office/officeart/2005/8/layout/list1"/>
    <dgm:cxn modelId="{4B9D6A40-9343-4E22-8C15-05A0590A1702}" type="presParOf" srcId="{4786CBE1-C412-4AF3-B372-91946C0E47B4}" destId="{B84D5AD4-2447-441C-B7C6-3570AF53B018}" srcOrd="1" destOrd="0" presId="urn:microsoft.com/office/officeart/2005/8/layout/list1"/>
    <dgm:cxn modelId="{A6E86A97-D006-4C3C-BD62-ABDF08810427}" type="presParOf" srcId="{4786CBE1-C412-4AF3-B372-91946C0E47B4}" destId="{355C6351-683D-4ECE-A240-3F31C88D8F6A}" srcOrd="2" destOrd="0" presId="urn:microsoft.com/office/officeart/2005/8/layout/list1"/>
    <dgm:cxn modelId="{082D7961-67BD-444F-80D1-AB9A5D9C240B}" type="presParOf" srcId="{4786CBE1-C412-4AF3-B372-91946C0E47B4}" destId="{79617A12-7FA5-4293-82C2-DBF5C72FA093}" srcOrd="3" destOrd="0" presId="urn:microsoft.com/office/officeart/2005/8/layout/list1"/>
    <dgm:cxn modelId="{DAFD7489-0D06-4025-986C-C045AA60279A}" type="presParOf" srcId="{4786CBE1-C412-4AF3-B372-91946C0E47B4}" destId="{D5A2AEF7-9C90-4876-B843-990F41E68472}" srcOrd="4" destOrd="0" presId="urn:microsoft.com/office/officeart/2005/8/layout/list1"/>
    <dgm:cxn modelId="{3D03B868-6DBF-4547-83DC-775E9209655D}" type="presParOf" srcId="{D5A2AEF7-9C90-4876-B843-990F41E68472}" destId="{B6FDDBE2-7BCC-41DB-BAE4-CA38753BCA4A}" srcOrd="0" destOrd="0" presId="urn:microsoft.com/office/officeart/2005/8/layout/list1"/>
    <dgm:cxn modelId="{485E4D71-F465-4316-BEA1-C97C6510D218}" type="presParOf" srcId="{D5A2AEF7-9C90-4876-B843-990F41E68472}" destId="{DDDC3A10-19B7-4C53-8162-10CF1513C3CD}" srcOrd="1" destOrd="0" presId="urn:microsoft.com/office/officeart/2005/8/layout/list1"/>
    <dgm:cxn modelId="{98A4F322-87C3-4175-804D-97C4CC263B0C}" type="presParOf" srcId="{4786CBE1-C412-4AF3-B372-91946C0E47B4}" destId="{267B8446-1311-4F90-A7B7-6CCE5CAFA3C5}" srcOrd="5" destOrd="0" presId="urn:microsoft.com/office/officeart/2005/8/layout/list1"/>
    <dgm:cxn modelId="{A8AC13BE-3A90-4792-848F-7A5B7F9155C2}" type="presParOf" srcId="{4786CBE1-C412-4AF3-B372-91946C0E47B4}" destId="{DC2E7576-F611-46B4-ABAF-2A38FDA95C77}" srcOrd="6" destOrd="0" presId="urn:microsoft.com/office/officeart/2005/8/layout/list1"/>
    <dgm:cxn modelId="{D31D3D7B-9502-422E-9DC0-D196D4E56E5F}" type="presParOf" srcId="{4786CBE1-C412-4AF3-B372-91946C0E47B4}" destId="{A0877E3E-708A-490E-B32F-8BB46AB183B4}" srcOrd="7" destOrd="0" presId="urn:microsoft.com/office/officeart/2005/8/layout/list1"/>
    <dgm:cxn modelId="{50E12668-6320-47AE-9053-DB068511DE1B}" type="presParOf" srcId="{4786CBE1-C412-4AF3-B372-91946C0E47B4}" destId="{FFECD30E-993D-4315-B5B8-0BE893F59AAF}" srcOrd="8" destOrd="0" presId="urn:microsoft.com/office/officeart/2005/8/layout/list1"/>
    <dgm:cxn modelId="{4EA3C164-36FF-4E4F-9874-81582E582B82}" type="presParOf" srcId="{FFECD30E-993D-4315-B5B8-0BE893F59AAF}" destId="{95B286D5-595C-4CB3-A6F9-64921543EE12}" srcOrd="0" destOrd="0" presId="urn:microsoft.com/office/officeart/2005/8/layout/list1"/>
    <dgm:cxn modelId="{B3AAD7C5-BB11-4DC8-A3B3-7837A5D16DA3}" type="presParOf" srcId="{FFECD30E-993D-4315-B5B8-0BE893F59AAF}" destId="{3E6EB9D6-4045-490A-81BD-0CD013EA19AF}" srcOrd="1" destOrd="0" presId="urn:microsoft.com/office/officeart/2005/8/layout/list1"/>
    <dgm:cxn modelId="{D84A1FA0-FB7C-4B01-9639-9BA18E6B19E7}" type="presParOf" srcId="{4786CBE1-C412-4AF3-B372-91946C0E47B4}" destId="{900FF4B2-D6F6-4E6A-83B5-787AA113CB6F}" srcOrd="9" destOrd="0" presId="urn:microsoft.com/office/officeart/2005/8/layout/list1"/>
    <dgm:cxn modelId="{882514F2-847C-4D1F-BF14-49C58DEC6967}" type="presParOf" srcId="{4786CBE1-C412-4AF3-B372-91946C0E47B4}" destId="{0060B901-480C-447E-9F9A-6219BF13C6E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326FB8-672F-42EB-B3DA-1C3751DEA5E4}">
      <dsp:nvSpPr>
        <dsp:cNvPr id="0" name=""/>
        <dsp:cNvSpPr/>
      </dsp:nvSpPr>
      <dsp:spPr>
        <a:xfrm>
          <a:off x="0" y="392881"/>
          <a:ext cx="7886700" cy="2101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479044" rIns="612096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2300" kern="1200" dirty="0"/>
            <a:t>PACOS </a:t>
          </a:r>
          <a:r>
            <a:rPr lang="fr-CA" sz="2300" kern="1200" dirty="0">
              <a:latin typeface="Calibri" panose="020F0502020204030204" pitchFamily="34" charset="0"/>
              <a:cs typeface="Calibri" panose="020F0502020204030204" pitchFamily="34" charset="0"/>
            </a:rPr>
            <a:t>≡ Perception et attitudes envers la COS</a:t>
          </a:r>
          <a:endParaRPr lang="fr-CA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2300" kern="1200" dirty="0"/>
            <a:t>54 items </a:t>
          </a:r>
          <a:r>
            <a:rPr lang="fr-CA" sz="2300" kern="1200" baseline="30000" dirty="0"/>
            <a:t>*</a:t>
          </a:r>
          <a:r>
            <a:rPr lang="fr-CA" sz="2300" kern="1200" dirty="0"/>
            <a:t> sur échelle Likert </a:t>
          </a:r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2300" kern="1200" dirty="0"/>
            <a:t>41 sur la COS</a:t>
          </a:r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2300" kern="1200" dirty="0"/>
            <a:t>13 sur la communication orale générale</a:t>
          </a:r>
        </a:p>
      </dsp:txBody>
      <dsp:txXfrm>
        <a:off x="0" y="392881"/>
        <a:ext cx="7886700" cy="2101050"/>
      </dsp:txXfrm>
    </dsp:sp>
    <dsp:sp modelId="{E2291812-0DB0-46E7-B4A5-1AD6BAEDE25F}">
      <dsp:nvSpPr>
        <dsp:cNvPr id="0" name=""/>
        <dsp:cNvSpPr/>
      </dsp:nvSpPr>
      <dsp:spPr>
        <a:xfrm>
          <a:off x="394335" y="53401"/>
          <a:ext cx="5520690" cy="6789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300" kern="1200" dirty="0"/>
            <a:t>Questionnaire</a:t>
          </a:r>
        </a:p>
      </dsp:txBody>
      <dsp:txXfrm>
        <a:off x="427479" y="86545"/>
        <a:ext cx="5454402" cy="612672"/>
      </dsp:txXfrm>
    </dsp:sp>
    <dsp:sp modelId="{90977C45-A588-4F0A-8964-53DE23E9E580}">
      <dsp:nvSpPr>
        <dsp:cNvPr id="0" name=""/>
        <dsp:cNvSpPr/>
      </dsp:nvSpPr>
      <dsp:spPr>
        <a:xfrm>
          <a:off x="0" y="2957611"/>
          <a:ext cx="7886700" cy="1340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479044" rIns="612096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2300" kern="1200" dirty="0"/>
            <a:t>ÉHCOS </a:t>
          </a:r>
          <a:r>
            <a:rPr lang="fr-CA" sz="2300" kern="1200" dirty="0">
              <a:latin typeface="Calibri" panose="020F0502020204030204" pitchFamily="34" charset="0"/>
              <a:cs typeface="Calibri" panose="020F0502020204030204" pitchFamily="34" charset="0"/>
            </a:rPr>
            <a:t>≡ Évaluation des habiletés en COS</a:t>
          </a:r>
          <a:endParaRPr lang="fr-CA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2300" kern="1200" dirty="0"/>
            <a:t>Sur 8 critères</a:t>
          </a:r>
        </a:p>
      </dsp:txBody>
      <dsp:txXfrm>
        <a:off x="0" y="2957611"/>
        <a:ext cx="7886700" cy="1340325"/>
      </dsp:txXfrm>
    </dsp:sp>
    <dsp:sp modelId="{CED8708D-0443-4DA2-9CDC-D055524AB1D7}">
      <dsp:nvSpPr>
        <dsp:cNvPr id="0" name=""/>
        <dsp:cNvSpPr/>
      </dsp:nvSpPr>
      <dsp:spPr>
        <a:xfrm>
          <a:off x="394335" y="2618131"/>
          <a:ext cx="5520690" cy="6789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300" kern="1200" dirty="0"/>
            <a:t>Grille d’observation des exposés oraux</a:t>
          </a:r>
        </a:p>
      </dsp:txBody>
      <dsp:txXfrm>
        <a:off x="427479" y="2651275"/>
        <a:ext cx="5454402" cy="6126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BD8B5-E21D-4DAA-AB83-88071F2F42EE}">
      <dsp:nvSpPr>
        <dsp:cNvPr id="0" name=""/>
        <dsp:cNvSpPr/>
      </dsp:nvSpPr>
      <dsp:spPr>
        <a:xfrm rot="5400000">
          <a:off x="4654631" y="-2560484"/>
          <a:ext cx="670133" cy="579198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600" b="0" i="0" u="none" kern="1200" dirty="0"/>
            <a:t>J’ai beaucoup de plaisir à faire une communication orale en sciences.</a:t>
          </a:r>
          <a:endParaRPr lang="fr-CA" sz="1600" kern="1200" dirty="0"/>
        </a:p>
      </dsp:txBody>
      <dsp:txXfrm rot="-5400000">
        <a:off x="2093707" y="33153"/>
        <a:ext cx="5759270" cy="604707"/>
      </dsp:txXfrm>
    </dsp:sp>
    <dsp:sp modelId="{08DAA87C-BDEF-47BA-85B3-D66C6225004A}">
      <dsp:nvSpPr>
        <dsp:cNvPr id="0" name=""/>
        <dsp:cNvSpPr/>
      </dsp:nvSpPr>
      <dsp:spPr>
        <a:xfrm>
          <a:off x="1009" y="15053"/>
          <a:ext cx="2092696" cy="6409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 dirty="0"/>
            <a:t>Plaisir</a:t>
          </a:r>
        </a:p>
      </dsp:txBody>
      <dsp:txXfrm>
        <a:off x="32296" y="46340"/>
        <a:ext cx="2030122" cy="578335"/>
      </dsp:txXfrm>
    </dsp:sp>
    <dsp:sp modelId="{53E660B9-04A7-4EF9-BA6F-ACBF09CCECC3}">
      <dsp:nvSpPr>
        <dsp:cNvPr id="0" name=""/>
        <dsp:cNvSpPr/>
      </dsp:nvSpPr>
      <dsp:spPr>
        <a:xfrm rot="5400000">
          <a:off x="4654631" y="-1829048"/>
          <a:ext cx="670133" cy="579198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600" b="0" i="0" u="none" kern="1200" dirty="0"/>
            <a:t>Réaliser une communication orale en sciences me rend nerveux.</a:t>
          </a:r>
          <a:endParaRPr lang="fr-CA" sz="1600" kern="1200" dirty="0"/>
        </a:p>
      </dsp:txBody>
      <dsp:txXfrm rot="-5400000">
        <a:off x="2093707" y="764589"/>
        <a:ext cx="5759270" cy="604707"/>
      </dsp:txXfrm>
    </dsp:sp>
    <dsp:sp modelId="{3CEE2DA2-B0A1-415A-9FB5-5D468A63BBFC}">
      <dsp:nvSpPr>
        <dsp:cNvPr id="0" name=""/>
        <dsp:cNvSpPr/>
      </dsp:nvSpPr>
      <dsp:spPr>
        <a:xfrm>
          <a:off x="1009" y="746489"/>
          <a:ext cx="2092696" cy="6409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 dirty="0"/>
            <a:t>Anxiété</a:t>
          </a:r>
        </a:p>
      </dsp:txBody>
      <dsp:txXfrm>
        <a:off x="32296" y="777776"/>
        <a:ext cx="2030122" cy="578335"/>
      </dsp:txXfrm>
    </dsp:sp>
    <dsp:sp modelId="{0E8C3C61-B7D0-4EF8-9254-C7C035D4A90E}">
      <dsp:nvSpPr>
        <dsp:cNvPr id="0" name=""/>
        <dsp:cNvSpPr/>
      </dsp:nvSpPr>
      <dsp:spPr>
        <a:xfrm rot="5400000">
          <a:off x="4654631" y="-1097611"/>
          <a:ext cx="670133" cy="579198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600" b="0" i="0" u="none" kern="1200" dirty="0"/>
            <a:t>Apprendre à réaliser de bonnes communications orales en sciences sera pertinent dans mon futur travail.</a:t>
          </a:r>
          <a:endParaRPr lang="fr-CA" sz="1600" kern="1200" dirty="0"/>
        </a:p>
      </dsp:txBody>
      <dsp:txXfrm rot="-5400000">
        <a:off x="2093707" y="1496026"/>
        <a:ext cx="5759270" cy="604707"/>
      </dsp:txXfrm>
    </dsp:sp>
    <dsp:sp modelId="{C8180602-2EF3-4300-90FA-A1185F869796}">
      <dsp:nvSpPr>
        <dsp:cNvPr id="0" name=""/>
        <dsp:cNvSpPr/>
      </dsp:nvSpPr>
      <dsp:spPr>
        <a:xfrm>
          <a:off x="1009" y="1477925"/>
          <a:ext cx="2092696" cy="6409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 dirty="0"/>
            <a:t>Valeur accordée</a:t>
          </a:r>
        </a:p>
      </dsp:txBody>
      <dsp:txXfrm>
        <a:off x="32296" y="1509212"/>
        <a:ext cx="2030122" cy="578335"/>
      </dsp:txXfrm>
    </dsp:sp>
    <dsp:sp modelId="{56FAE804-CB4C-493F-ADDE-474ACE4CB3A1}">
      <dsp:nvSpPr>
        <dsp:cNvPr id="0" name=""/>
        <dsp:cNvSpPr/>
      </dsp:nvSpPr>
      <dsp:spPr>
        <a:xfrm rot="5400000">
          <a:off x="4367165" y="-78709"/>
          <a:ext cx="1245065" cy="579198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600" b="0" i="0" u="none" kern="1200" dirty="0"/>
            <a:t>Je donne des explications claires lors de mes communications orales en sciences.</a:t>
          </a:r>
          <a:endParaRPr lang="fr-CA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600" b="0" i="0" u="none" kern="1200" dirty="0"/>
            <a:t>Je possède le niveau de vocabulaire scientifique requis lors de mes communications orales en sciences.</a:t>
          </a:r>
          <a:endParaRPr lang="fr-CA" sz="1600" kern="1200" dirty="0"/>
        </a:p>
      </dsp:txBody>
      <dsp:txXfrm rot="-5400000">
        <a:off x="2093707" y="2255528"/>
        <a:ext cx="5731204" cy="1123507"/>
      </dsp:txXfrm>
    </dsp:sp>
    <dsp:sp modelId="{6E936D00-91BC-421E-A888-7159DDEE2FD2}">
      <dsp:nvSpPr>
        <dsp:cNvPr id="0" name=""/>
        <dsp:cNvSpPr/>
      </dsp:nvSpPr>
      <dsp:spPr>
        <a:xfrm>
          <a:off x="1009" y="2204253"/>
          <a:ext cx="2092696" cy="12260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 dirty="0"/>
            <a:t>SEP « normes et contenu »</a:t>
          </a:r>
        </a:p>
      </dsp:txBody>
      <dsp:txXfrm>
        <a:off x="60860" y="2264104"/>
        <a:ext cx="1972994" cy="1106354"/>
      </dsp:txXfrm>
    </dsp:sp>
    <dsp:sp modelId="{8D264D28-3989-423B-9BD2-68356545BF78}">
      <dsp:nvSpPr>
        <dsp:cNvPr id="0" name=""/>
        <dsp:cNvSpPr/>
      </dsp:nvSpPr>
      <dsp:spPr>
        <a:xfrm rot="5400000">
          <a:off x="4367165" y="1227659"/>
          <a:ext cx="1245065" cy="579198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600" b="0" i="0" u="none" kern="1200" dirty="0"/>
            <a:t>Je sais capter l'attention de mon auditoire lorsque je fais une communication orale en sciences.</a:t>
          </a:r>
          <a:endParaRPr lang="fr-CA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600" b="0" i="0" u="none" kern="1200" dirty="0"/>
            <a:t>Je suis efficace pour aller chercher un bon contact avec l’auditoire lors de communications orales en sciences.</a:t>
          </a:r>
          <a:endParaRPr lang="fr-CA" sz="1600" kern="1200" dirty="0"/>
        </a:p>
      </dsp:txBody>
      <dsp:txXfrm rot="-5400000">
        <a:off x="2093707" y="3561897"/>
        <a:ext cx="5731204" cy="1123507"/>
      </dsp:txXfrm>
    </dsp:sp>
    <dsp:sp modelId="{A4CA86BF-798B-4F2C-B5D1-F987F1A7E7B5}">
      <dsp:nvSpPr>
        <dsp:cNvPr id="0" name=""/>
        <dsp:cNvSpPr/>
      </dsp:nvSpPr>
      <dsp:spPr>
        <a:xfrm>
          <a:off x="1009" y="3510622"/>
          <a:ext cx="2092696" cy="12260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 dirty="0"/>
            <a:t>SEP « sens du spectacle »</a:t>
          </a:r>
        </a:p>
      </dsp:txBody>
      <dsp:txXfrm>
        <a:off x="60860" y="3570473"/>
        <a:ext cx="1972994" cy="11063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5C6351-683D-4ECE-A240-3F31C88D8F6A}">
      <dsp:nvSpPr>
        <dsp:cNvPr id="0" name=""/>
        <dsp:cNvSpPr/>
      </dsp:nvSpPr>
      <dsp:spPr>
        <a:xfrm>
          <a:off x="0" y="303449"/>
          <a:ext cx="7886700" cy="195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416560" rIns="61209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2000" kern="1200" dirty="0"/>
            <a:t>Cours porteur ÉSP, 4</a:t>
          </a:r>
          <a:r>
            <a:rPr lang="fr-CA" sz="2000" kern="1200" baseline="30000" dirty="0"/>
            <a:t>e</a:t>
          </a:r>
          <a:r>
            <a:rPr lang="fr-CA" sz="2000" kern="1200" dirty="0"/>
            <a:t> session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2000" kern="1200" dirty="0"/>
            <a:t>Exposé oral en équipes (2 ou 3)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2000" kern="1200" dirty="0"/>
            <a:t>Durée: 12 à 15 minutes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2000" kern="1200" dirty="0"/>
            <a:t>Semaine 5, session H-2019</a:t>
          </a:r>
        </a:p>
      </dsp:txBody>
      <dsp:txXfrm>
        <a:off x="0" y="303449"/>
        <a:ext cx="7886700" cy="1953000"/>
      </dsp:txXfrm>
    </dsp:sp>
    <dsp:sp modelId="{79FBE6BF-E715-4281-9D77-B373A391D50B}">
      <dsp:nvSpPr>
        <dsp:cNvPr id="0" name=""/>
        <dsp:cNvSpPr/>
      </dsp:nvSpPr>
      <dsp:spPr>
        <a:xfrm>
          <a:off x="394335" y="8249"/>
          <a:ext cx="552069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 dirty="0"/>
            <a:t>Contexte</a:t>
          </a:r>
        </a:p>
      </dsp:txBody>
      <dsp:txXfrm>
        <a:off x="423156" y="37070"/>
        <a:ext cx="5463048" cy="532758"/>
      </dsp:txXfrm>
    </dsp:sp>
    <dsp:sp modelId="{DC2E7576-F611-46B4-ABAF-2A38FDA95C77}">
      <dsp:nvSpPr>
        <dsp:cNvPr id="0" name=""/>
        <dsp:cNvSpPr/>
      </dsp:nvSpPr>
      <dsp:spPr>
        <a:xfrm>
          <a:off x="0" y="2659650"/>
          <a:ext cx="7886700" cy="1228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416560" rIns="61209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2000" kern="1200" dirty="0"/>
            <a:t>Quatre exposés oraux filmés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2000" kern="1200" dirty="0"/>
            <a:t>Onze étudiantes et étudiants au total</a:t>
          </a:r>
        </a:p>
      </dsp:txBody>
      <dsp:txXfrm>
        <a:off x="0" y="2659650"/>
        <a:ext cx="7886700" cy="1228500"/>
      </dsp:txXfrm>
    </dsp:sp>
    <dsp:sp modelId="{DDDC3A10-19B7-4C53-8162-10CF1513C3CD}">
      <dsp:nvSpPr>
        <dsp:cNvPr id="0" name=""/>
        <dsp:cNvSpPr/>
      </dsp:nvSpPr>
      <dsp:spPr>
        <a:xfrm>
          <a:off x="394335" y="2364449"/>
          <a:ext cx="552069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 dirty="0"/>
            <a:t>Cueillette de données</a:t>
          </a:r>
        </a:p>
      </dsp:txBody>
      <dsp:txXfrm>
        <a:off x="423156" y="2393270"/>
        <a:ext cx="5463048" cy="532758"/>
      </dsp:txXfrm>
    </dsp:sp>
    <dsp:sp modelId="{0060B901-480C-447E-9F9A-6219BF13C6E1}">
      <dsp:nvSpPr>
        <dsp:cNvPr id="0" name=""/>
        <dsp:cNvSpPr/>
      </dsp:nvSpPr>
      <dsp:spPr>
        <a:xfrm>
          <a:off x="0" y="4291350"/>
          <a:ext cx="788670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416560" rIns="61209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2000" kern="1200" dirty="0"/>
            <a:t>Évaluation à l’aide de grille ÉHCOS</a:t>
          </a:r>
        </a:p>
      </dsp:txBody>
      <dsp:txXfrm>
        <a:off x="0" y="4291350"/>
        <a:ext cx="7886700" cy="882000"/>
      </dsp:txXfrm>
    </dsp:sp>
    <dsp:sp modelId="{3E6EB9D6-4045-490A-81BD-0CD013EA19AF}">
      <dsp:nvSpPr>
        <dsp:cNvPr id="0" name=""/>
        <dsp:cNvSpPr/>
      </dsp:nvSpPr>
      <dsp:spPr>
        <a:xfrm>
          <a:off x="394335" y="3996150"/>
          <a:ext cx="552069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 dirty="0"/>
            <a:t>Analyse de données</a:t>
          </a:r>
        </a:p>
      </dsp:txBody>
      <dsp:txXfrm>
        <a:off x="423156" y="4024971"/>
        <a:ext cx="5463048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9CD035-05C4-4DF8-BEC7-650F59C99036}" type="datetimeFigureOut">
              <a:rPr lang="fr-CA" smtClean="0"/>
              <a:t>2019-05-28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5D361-8C11-4EBF-BAFC-E0593CF1B50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45765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De </a:t>
            </a:r>
            <a:r>
              <a:rPr lang="fr-CA" dirty="0" err="1"/>
              <a:t>Grez</a:t>
            </a:r>
            <a:r>
              <a:rPr lang="fr-CA" dirty="0"/>
              <a:t> et </a:t>
            </a:r>
            <a:r>
              <a:rPr lang="fr-CA" dirty="0" err="1"/>
              <a:t>coll</a:t>
            </a:r>
            <a:r>
              <a:rPr lang="fr-CA" dirty="0"/>
              <a:t> 2009 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2.7. The impact of personal characteristics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Only a limited number of studies have focused on learner characteristics that interact or are influenced in the context of the development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oral presentation skills: estimation of personal performance, goal orientation, and perceptions of the learning environment.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Closely related to the social cognitive perspective, it is clear that the personal estimation of the quality of actual performance – based on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self-observation - is a crucial variable. It plays a mediating role in the attentional, retention, production and motivational processes described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above (Bandura, 1997). Since motivational processes are the catalyst in the overall social cognitivist learning process, also the nature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personal goal-setting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behaviour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of importance. In this context, Smith,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Duda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Allen, and Hall (2002) distinguish between three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goal orientations: task goals, performance approach goals, and performance avoidance goals. Smith et al. (2002) report research findings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highlighted positive motivational outcomes related to the adoption of a mastery goal orientation, the association of negative outcomes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performance avoidance goals and mixed findings for performance approach goals.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instructional environments research, the perceptions of the learning environment are considered to have a pervasive influence (see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e.g., Biggs, 1985; den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Brok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Brekelmans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&amp;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Wubbels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2007). This calls for a study of students’ perceptions to evaluate the nature and quality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educational interventions (see e.g.,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Khoo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 Fraser, 1998). In the present study, we focus in particular on perceptions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4C5FF-FBBE-4C32-B95F-23260FA3D6D0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83549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429000"/>
            <a:ext cx="4800600" cy="1357311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4781549"/>
            <a:ext cx="4800600" cy="9540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099D-417F-4A11-9248-2A743001D7C8}" type="datetimeFigureOut">
              <a:rPr lang="fr-CA" smtClean="0"/>
              <a:t>2019-05-28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9E0E5-28EA-4993-8FDA-6CA7D200276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12124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099D-417F-4A11-9248-2A743001D7C8}" type="datetimeFigureOut">
              <a:rPr lang="fr-CA" smtClean="0"/>
              <a:t>2019-05-28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9E0E5-28EA-4993-8FDA-6CA7D200276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05468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099D-417F-4A11-9248-2A743001D7C8}" type="datetimeFigureOut">
              <a:rPr lang="fr-CA" smtClean="0"/>
              <a:t>2019-05-28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9E0E5-28EA-4993-8FDA-6CA7D200276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77734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099D-417F-4A11-9248-2A743001D7C8}" type="datetimeFigureOut">
              <a:rPr lang="fr-CA" smtClean="0"/>
              <a:t>2019-05-28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9E0E5-28EA-4993-8FDA-6CA7D200276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07075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099D-417F-4A11-9248-2A743001D7C8}" type="datetimeFigureOut">
              <a:rPr lang="fr-CA" smtClean="0"/>
              <a:t>2019-05-28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9E0E5-28EA-4993-8FDA-6CA7D200276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6577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099D-417F-4A11-9248-2A743001D7C8}" type="datetimeFigureOut">
              <a:rPr lang="fr-CA" smtClean="0"/>
              <a:t>2019-05-28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9E0E5-28EA-4993-8FDA-6CA7D200276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71496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099D-417F-4A11-9248-2A743001D7C8}" type="datetimeFigureOut">
              <a:rPr lang="fr-CA" smtClean="0"/>
              <a:t>2019-05-28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9E0E5-28EA-4993-8FDA-6CA7D200276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55941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099D-417F-4A11-9248-2A743001D7C8}" type="datetimeFigureOut">
              <a:rPr lang="fr-CA" smtClean="0"/>
              <a:t>2019-05-28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9E0E5-28EA-4993-8FDA-6CA7D200276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29944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099D-417F-4A11-9248-2A743001D7C8}" type="datetimeFigureOut">
              <a:rPr lang="fr-CA" smtClean="0"/>
              <a:t>2019-05-28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9E0E5-28EA-4993-8FDA-6CA7D200276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4589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099D-417F-4A11-9248-2A743001D7C8}" type="datetimeFigureOut">
              <a:rPr lang="fr-CA" smtClean="0"/>
              <a:t>2019-05-28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9E0E5-28EA-4993-8FDA-6CA7D200276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37659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099D-417F-4A11-9248-2A743001D7C8}" type="datetimeFigureOut">
              <a:rPr lang="fr-CA" smtClean="0"/>
              <a:t>2019-05-28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9E0E5-28EA-4993-8FDA-6CA7D200276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01688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6099D-417F-4A11-9248-2A743001D7C8}" type="datetimeFigureOut">
              <a:rPr lang="fr-CA" smtClean="0"/>
              <a:t>2019-05-28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9E0E5-28EA-4993-8FDA-6CA7D200276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08899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correspo.ccdmd.qc.ca/index.php/document/le-sentiment-defficacite-personnelle-en-communication-orale-scientifique-trois-profils-detudiants/" TargetMode="External"/><Relationship Id="rId2" Type="http://schemas.openxmlformats.org/officeDocument/2006/relationships/hyperlink" Target="https://doi.org/10.1080/0020759880824777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hyperlink" Target="https://doi.org/10.1007/BF03174762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24DD71-8F3D-463D-B7E0-CC82AD6725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2450" y="3409266"/>
            <a:ext cx="4800600" cy="1357311"/>
          </a:xfrm>
        </p:spPr>
        <p:txBody>
          <a:bodyPr/>
          <a:lstStyle/>
          <a:p>
            <a:pPr algn="l">
              <a:spcBef>
                <a:spcPts val="0"/>
              </a:spcBef>
            </a:pPr>
            <a:br>
              <a:rPr lang="fr-CA" sz="2400"/>
            </a:br>
            <a:r>
              <a:rPr lang="fr-CA" sz="2400"/>
              <a:t>Communication orale en sciences : comparaison de la perception de soi et de l’habileté réelle des étudiants à l’oral</a:t>
            </a:r>
            <a:endParaRPr lang="fr-CA" sz="24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7CB1566-C636-44D4-9364-800256B110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2450" y="5758543"/>
            <a:ext cx="4591050" cy="954087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fr-CA" sz="1800" dirty="0">
                <a:latin typeface="+mj-lt"/>
              </a:rPr>
              <a:t>Présentation au Colloque 545 - Littératie au collégial : lire, écrire et parler pour apprendre, 87</a:t>
            </a:r>
            <a:r>
              <a:rPr lang="fr-CA" sz="1800" baseline="30000" dirty="0">
                <a:latin typeface="+mj-lt"/>
              </a:rPr>
              <a:t>e</a:t>
            </a:r>
            <a:r>
              <a:rPr lang="fr-CA" sz="1800" dirty="0">
                <a:latin typeface="+mj-lt"/>
              </a:rPr>
              <a:t> Congrès de l’</a:t>
            </a:r>
            <a:r>
              <a:rPr lang="fr-CA" sz="1800" dirty="0" err="1">
                <a:latin typeface="+mj-lt"/>
              </a:rPr>
              <a:t>Acfas</a:t>
            </a:r>
            <a:r>
              <a:rPr lang="fr-CA" sz="1800" dirty="0">
                <a:latin typeface="+mj-lt"/>
              </a:rPr>
              <a:t>, Gatineau, 30 mai 2019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4EF9440-7DA4-400A-9BDF-43DDBC2EA16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29" y="444729"/>
            <a:ext cx="2383971" cy="71995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D37D6C5-9325-4E31-A73D-F9D62FF5FEAF}"/>
              </a:ext>
            </a:extLst>
          </p:cNvPr>
          <p:cNvSpPr txBox="1"/>
          <p:nvPr/>
        </p:nvSpPr>
        <p:spPr>
          <a:xfrm>
            <a:off x="7328394" y="173371"/>
            <a:ext cx="1706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En collaboration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D30D26-647E-42A4-BB8A-C78DDB68A0F7}"/>
              </a:ext>
            </a:extLst>
          </p:cNvPr>
          <p:cNvSpPr/>
          <p:nvPr/>
        </p:nvSpPr>
        <p:spPr>
          <a:xfrm>
            <a:off x="552449" y="4939395"/>
            <a:ext cx="48005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000" dirty="0">
                <a:solidFill>
                  <a:schemeClr val="bg1"/>
                </a:solidFill>
                <a:latin typeface="+mj-lt"/>
              </a:rPr>
              <a:t>Caroline Cormier, Cégep André-Laurendeau</a:t>
            </a:r>
            <a:br>
              <a:rPr lang="fr-CA" sz="2000" dirty="0">
                <a:solidFill>
                  <a:schemeClr val="bg1"/>
                </a:solidFill>
                <a:latin typeface="+mj-lt"/>
              </a:rPr>
            </a:br>
            <a:r>
              <a:rPr lang="fr-CA" sz="2000" dirty="0">
                <a:solidFill>
                  <a:schemeClr val="bg1"/>
                </a:solidFill>
                <a:latin typeface="+mj-lt"/>
              </a:rPr>
              <a:t>Simon Langlois, Cégep Marie-Victorin</a:t>
            </a:r>
          </a:p>
        </p:txBody>
      </p:sp>
    </p:spTree>
    <p:extLst>
      <p:ext uri="{BB962C8B-B14F-4D97-AF65-F5344CB8AC3E}">
        <p14:creationId xmlns:p14="http://schemas.microsoft.com/office/powerpoint/2010/main" val="2812590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EE6E1AB-27AB-4D5B-BEEB-A494CD81A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fr-CA"/>
              <a:t>Observations d’exposés oraux</a:t>
            </a:r>
            <a:endParaRPr lang="fr-CA" dirty="0"/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0B8A1B42-CFE9-4CFD-93C6-138104AA08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5161758"/>
              </p:ext>
            </p:extLst>
          </p:nvPr>
        </p:nvGraphicFramePr>
        <p:xfrm>
          <a:off x="628650" y="1476375"/>
          <a:ext cx="78867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072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FBE6BF-E715-4281-9D77-B373A391D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55C6351-683D-4ECE-A240-3F31C88D8F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DC3A10-19B7-4C53-8162-10CF1513C3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2E7576-F611-46B4-ABAF-2A38FDA95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E6EB9D6-4045-490A-81BD-0CD013EA19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060B901-480C-447E-9F9A-6219BF13C6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B307EB-37C2-458A-91B7-184F1DCBD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Développement d’une grille d’évaluation/observation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249FEF9-B977-438A-9B1C-267D2268F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Préfontaine, Lebrun et </a:t>
            </a:r>
            <a:r>
              <a:rPr lang="fr-CA" dirty="0" err="1"/>
              <a:t>Nachbauer</a:t>
            </a:r>
            <a:r>
              <a:rPr lang="fr-CA" dirty="0"/>
              <a:t> (2000)</a:t>
            </a:r>
          </a:p>
          <a:p>
            <a:pPr lvl="1"/>
            <a:r>
              <a:rPr lang="fr-CA" dirty="0"/>
              <a:t>4 compétences à l’oral : linguistique-voix, linguistique-langue, discursive, communicative</a:t>
            </a:r>
          </a:p>
          <a:p>
            <a:r>
              <a:rPr lang="fr-CA" dirty="0"/>
              <a:t>De Grez et coll. (2009b)</a:t>
            </a:r>
          </a:p>
          <a:p>
            <a:pPr lvl="1"/>
            <a:r>
              <a:rPr lang="fr-CA" dirty="0"/>
              <a:t>Échelle d’évaluation (« </a:t>
            </a:r>
            <a:r>
              <a:rPr lang="fr-CA" i="1" dirty="0" err="1"/>
              <a:t>rubric</a:t>
            </a:r>
            <a:r>
              <a:rPr lang="fr-CA" dirty="0"/>
              <a:t> ») de l’habileté en communication orale aux études supérieures</a:t>
            </a:r>
          </a:p>
          <a:p>
            <a:pPr lvl="1"/>
            <a:r>
              <a:rPr lang="fr-CA" dirty="0"/>
              <a:t>9 critères </a:t>
            </a:r>
            <a:r>
              <a:rPr lang="fr-CA" dirty="0">
                <a:sym typeface="Wingdings" panose="05000000000000000000" pitchFamily="2" charset="2"/>
              </a:rPr>
              <a:t> 3 sur le contenu, 5 sur la qualité du </a:t>
            </a:r>
            <a:r>
              <a:rPr lang="fr-CA" i="1" dirty="0" err="1">
                <a:sym typeface="Wingdings" panose="05000000000000000000" pitchFamily="2" charset="2"/>
              </a:rPr>
              <a:t>delivery</a:t>
            </a:r>
            <a:r>
              <a:rPr lang="fr-CA" dirty="0">
                <a:sym typeface="Wingdings" panose="05000000000000000000" pitchFamily="2" charset="2"/>
              </a:rPr>
              <a:t> (contact visuel, enthousiasme, etc.), 1 critère général</a:t>
            </a:r>
          </a:p>
          <a:p>
            <a:pPr lvl="2"/>
            <a:r>
              <a:rPr lang="fr-CA" dirty="0">
                <a:sym typeface="Wingdings" panose="05000000000000000000" pitchFamily="2" charset="2"/>
              </a:rPr>
              <a:t>Rien sur : matériel, grammaire</a:t>
            </a:r>
          </a:p>
        </p:txBody>
      </p:sp>
    </p:spTree>
    <p:extLst>
      <p:ext uri="{BB962C8B-B14F-4D97-AF65-F5344CB8AC3E}">
        <p14:creationId xmlns:p14="http://schemas.microsoft.com/office/powerpoint/2010/main" val="223243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CEB2BF-DE85-4AD1-B3EF-28E1F4A3E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6"/>
            <a:ext cx="7886700" cy="292099"/>
          </a:xfrm>
        </p:spPr>
        <p:txBody>
          <a:bodyPr>
            <a:normAutofit fontScale="90000"/>
          </a:bodyPr>
          <a:lstStyle/>
          <a:p>
            <a:r>
              <a:rPr lang="fr-CA" dirty="0"/>
              <a:t>Aperçu sommaire de la grille ÉHCOS</a:t>
            </a:r>
          </a:p>
        </p:txBody>
      </p:sp>
      <p:graphicFrame>
        <p:nvGraphicFramePr>
          <p:cNvPr id="10" name="Espace réservé du contenu 9">
            <a:extLst>
              <a:ext uri="{FF2B5EF4-FFF2-40B4-BE49-F238E27FC236}">
                <a16:creationId xmlns:a16="http://schemas.microsoft.com/office/drawing/2014/main" id="{1A42AA0B-F961-49BA-8C6F-95B02BDE34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2110327"/>
              </p:ext>
            </p:extLst>
          </p:nvPr>
        </p:nvGraphicFramePr>
        <p:xfrm>
          <a:off x="264253" y="514350"/>
          <a:ext cx="8615493" cy="630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3572">
                  <a:extLst>
                    <a:ext uri="{9D8B030D-6E8A-4147-A177-3AD203B41FA5}">
                      <a16:colId xmlns:a16="http://schemas.microsoft.com/office/drawing/2014/main" val="2794250837"/>
                    </a:ext>
                  </a:extLst>
                </a:gridCol>
                <a:gridCol w="7231921">
                  <a:extLst>
                    <a:ext uri="{9D8B030D-6E8A-4147-A177-3AD203B41FA5}">
                      <a16:colId xmlns:a16="http://schemas.microsoft.com/office/drawing/2014/main" val="78804154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CA" sz="1600" dirty="0"/>
                        <a:t>Critère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300" dirty="0"/>
                        <a:t>Description du critère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036851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C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Contenu</a:t>
                      </a:r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Toutes les informations présentées sont rigoureusement exactes (fines).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2087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CA" sz="1600" dirty="0"/>
                        <a:t>Adéquation à l’auditoire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propos est élaboré d’une façon très instructive pour l’auditoire, en employant des techniques appropriées pour faire comprendre les concepts nouveaux.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propos sont présentés de façon concise, le choix des éléments importants sur lesquels insister est judicieux, les arguments sont synthétiques.</a:t>
                      </a:r>
                      <a:endParaRPr lang="fr-CA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09735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C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Structure</a:t>
                      </a:r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présentation suit un fil conducteur manifeste, pertinent et cohérent tout au long.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présentation débute par une amorce intéressante qui annonce de façon captivante un aspect important de la présentation.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thèse est soutenue par des arguments scientifiques de qualité, ce qui rend l’argumentaire convaincant.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présentation est conclue habilement par un bref sommaire d’éléments choisis et par une ouverture judicieuse et intéressante.</a:t>
                      </a:r>
                      <a:endParaRPr lang="fr-CA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23064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C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Langage non verbal </a:t>
                      </a:r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contact est toujours établi et gardé avec l’ensemble de l’auditoire. Les présentateurs occupent l’espace et leurs déplacements dans l’espace sont délibérés et pertinents.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présentation est dynamique, positive tout en n’allant pas jusqu’à être agaçante.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032305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C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Langue</a:t>
                      </a:r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langue dans laquelle se déroule la présentation est toujours correcte et tient toujours compte de l’auditoire.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prise de parole est toujours fluide, sans hésitations ni impropriétés.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L’articulation, la prononciation, le timbre et la portée de la voix sont tout à fait appropriés et permettent une excellente compréhension de la présentation.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252646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C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Temps</a:t>
                      </a:r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temps total de la présentation est très bien respecté, sans précipitation ni dépassement.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temps de parole est très bien équilibré entre les membres de l’équipe.</a:t>
                      </a:r>
                      <a:endParaRPr lang="fr-CA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1731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présentation s’appuie toujours sur des sources pertinentes et variées.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71336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C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Support matériel</a:t>
                      </a:r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matériel respecte tout à fait les règles de présentation (lisible, etc.).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support matériel est utilisé judicieusement durant la présentation.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regard des présentateurs alterne entre le support et l’auditoire.</a:t>
                      </a:r>
                      <a:endParaRPr lang="fr-CA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6078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5213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495F8E3-5243-4F02-AC53-F05721B35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5280F9F-2129-4B35-86B4-8A4267DFA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47255" y="-59376"/>
            <a:ext cx="9386886" cy="6923798"/>
            <a:chOff x="-329674" y="-51881"/>
            <a:chExt cx="12515851" cy="692379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079E950F-26FD-49A5-8CFB-664703BE5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A957C5C2-2E01-464B-97B4-1981AF0523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53B7BE02-9D75-4EBB-879B-D7B75937FC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0D9536D6-02B7-4110-BF2B-17B08DDFE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ADA6B83F-32F5-4D8C-AA2F-53A4FA1252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AE2FF24D-C357-4073-8093-410279D42F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7A7D5D9E-853D-4831-B45D-ED773133B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D185781-4FC4-4AF1-B231-942FDE963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CC270413-B0D3-4A07-BD1B-E9254A9892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2C47358D-4669-406F-AC20-6D169951BE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328C9057-3C8A-45CB-A084-4AD4535CD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D204A0F9-30D5-4D9E-9019-95DEDCFFE8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F9CC2C27-C82D-467C-836F-F166E7059B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F680CD9A-5DEE-446A-A951-936A1B2D1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90F745C0-6118-47A3-85AB-A412FE581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3CEC5B1E-7348-4ACE-B1DD-E53926EB7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F96B7951-47C0-4555-9A22-86491610F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ACD5C04A-A4EA-432A-A9B5-F84F41D745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B33C957B-D207-438D-9823-4FF59328F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F79D782-A9ED-4AEE-B67D-DDD6F1CB5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51969" y="1186483"/>
            <a:ext cx="6636259" cy="4477933"/>
            <a:chOff x="1669293" y="1186483"/>
            <a:chExt cx="8848345" cy="4477933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6C9F140-6D17-42C4-96E2-F124090D4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EE0A3AEC-72D0-4759-A596-564927A0C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A027B02-EC1B-499B-B4F5-7221EC8D84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7D716641-0E99-4BAB-955A-A258F766A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736" y="2075688"/>
            <a:ext cx="6508242" cy="174650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Résultats</a:t>
            </a:r>
            <a:r>
              <a:rPr lang="en-US" sz="4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et discussion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406E096-EF88-4BE6-ACFF-8E2930CD5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6736" y="3881568"/>
            <a:ext cx="6508242" cy="1231533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4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5459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C914E9-99D9-4E06-8279-6E36EDB07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Répartition des étudiants selon leur perception d’eux-mêmes à l’oral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8964B8CE-0489-4650-8EF7-E29335896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Création de catégories (« </a:t>
            </a:r>
            <a:r>
              <a:rPr lang="fr-CA" i="1" dirty="0"/>
              <a:t>clusters</a:t>
            </a:r>
            <a:r>
              <a:rPr lang="fr-CA" dirty="0"/>
              <a:t> »)</a:t>
            </a:r>
          </a:p>
          <a:p>
            <a:r>
              <a:rPr lang="fr-CA" dirty="0"/>
              <a:t>Pour discriminer entre les types d’étudiants</a:t>
            </a:r>
          </a:p>
        </p:txBody>
      </p:sp>
      <p:graphicFrame>
        <p:nvGraphicFramePr>
          <p:cNvPr id="8" name="Espace réservé du contenu 3">
            <a:extLst>
              <a:ext uri="{FF2B5EF4-FFF2-40B4-BE49-F238E27FC236}">
                <a16:creationId xmlns:a16="http://schemas.microsoft.com/office/drawing/2014/main" id="{9A58597B-E46D-441B-B0FD-1520236CD2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3542372"/>
              </p:ext>
            </p:extLst>
          </p:nvPr>
        </p:nvGraphicFramePr>
        <p:xfrm>
          <a:off x="628651" y="3179047"/>
          <a:ext cx="7886699" cy="2763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97607">
                  <a:extLst>
                    <a:ext uri="{9D8B030D-6E8A-4147-A177-3AD203B41FA5}">
                      <a16:colId xmlns:a16="http://schemas.microsoft.com/office/drawing/2014/main" val="255767105"/>
                    </a:ext>
                  </a:extLst>
                </a:gridCol>
                <a:gridCol w="1347273">
                  <a:extLst>
                    <a:ext uri="{9D8B030D-6E8A-4147-A177-3AD203B41FA5}">
                      <a16:colId xmlns:a16="http://schemas.microsoft.com/office/drawing/2014/main" val="10513981"/>
                    </a:ext>
                  </a:extLst>
                </a:gridCol>
                <a:gridCol w="1347273">
                  <a:extLst>
                    <a:ext uri="{9D8B030D-6E8A-4147-A177-3AD203B41FA5}">
                      <a16:colId xmlns:a16="http://schemas.microsoft.com/office/drawing/2014/main" val="3856886528"/>
                    </a:ext>
                  </a:extLst>
                </a:gridCol>
                <a:gridCol w="1347273">
                  <a:extLst>
                    <a:ext uri="{9D8B030D-6E8A-4147-A177-3AD203B41FA5}">
                      <a16:colId xmlns:a16="http://schemas.microsoft.com/office/drawing/2014/main" val="598397207"/>
                    </a:ext>
                  </a:extLst>
                </a:gridCol>
                <a:gridCol w="1347273">
                  <a:extLst>
                    <a:ext uri="{9D8B030D-6E8A-4147-A177-3AD203B41FA5}">
                      <a16:colId xmlns:a16="http://schemas.microsoft.com/office/drawing/2014/main" val="26017967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SEP faible</a:t>
                      </a:r>
                    </a:p>
                  </a:txBody>
                  <a:tcPr anchor="ctr">
                    <a:solidFill>
                      <a:srgbClr val="559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SEP moyen</a:t>
                      </a:r>
                    </a:p>
                  </a:txBody>
                  <a:tcPr anchor="ctr">
                    <a:solidFill>
                      <a:srgbClr val="D7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SEP élevé</a:t>
                      </a:r>
                    </a:p>
                  </a:txBody>
                  <a:tcPr anchor="ctr">
                    <a:solidFill>
                      <a:srgbClr val="29862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dirty="0"/>
                        <a:t>ANOVA (F)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518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Plaisir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1,47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1,93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2,32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dirty="0"/>
                        <a:t>15,25 </a:t>
                      </a:r>
                      <a:r>
                        <a:rPr lang="fr-CA" baseline="30000" dirty="0"/>
                        <a:t>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6540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Anxiété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3,63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3,29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/>
                        <a:t>1,96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dirty="0"/>
                        <a:t>99,90 </a:t>
                      </a:r>
                      <a:r>
                        <a:rPr lang="fr-CA" baseline="30000" dirty="0"/>
                        <a:t>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409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Valeur accordée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2,61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3,04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3,19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dirty="0"/>
                        <a:t>6,97 </a:t>
                      </a:r>
                      <a:r>
                        <a:rPr lang="fr-CA" baseline="30000" dirty="0"/>
                        <a:t>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7054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SEP « normes et contenu 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1,94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2,86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3,16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dirty="0"/>
                        <a:t>117,69 </a:t>
                      </a:r>
                      <a:r>
                        <a:rPr lang="fr-CA" baseline="30000" dirty="0"/>
                        <a:t>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7770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SEP « sens du spectacle 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1,79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2,60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3,30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dirty="0"/>
                        <a:t>70,00 </a:t>
                      </a:r>
                      <a:r>
                        <a:rPr lang="fr-CA" baseline="30000" dirty="0"/>
                        <a:t>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0316963"/>
                  </a:ext>
                </a:extLst>
              </a:tr>
            </a:tbl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D46519D4-A9DD-4170-97CC-220A8D41A3F3}"/>
              </a:ext>
            </a:extLst>
          </p:cNvPr>
          <p:cNvSpPr txBox="1"/>
          <p:nvPr/>
        </p:nvSpPr>
        <p:spPr>
          <a:xfrm>
            <a:off x="7139032" y="5942567"/>
            <a:ext cx="1483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aseline="30000" dirty="0"/>
              <a:t>*</a:t>
            </a:r>
            <a:r>
              <a:rPr lang="fr-CA" dirty="0"/>
              <a:t> </a:t>
            </a:r>
            <a:r>
              <a:rPr lang="fr-CA" dirty="0" err="1"/>
              <a:t>Sig</a:t>
            </a:r>
            <a:r>
              <a:rPr lang="fr-CA" dirty="0"/>
              <a:t>. p &lt; 0,01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F82DFD7-A8C0-44E1-824D-57B4EF433701}"/>
              </a:ext>
            </a:extLst>
          </p:cNvPr>
          <p:cNvSpPr txBox="1"/>
          <p:nvPr/>
        </p:nvSpPr>
        <p:spPr>
          <a:xfrm>
            <a:off x="922788" y="2859445"/>
            <a:ext cx="7509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Moyenne de score aux 5 facteurs du PACOS pour chaque catégorie d’étudiants</a:t>
            </a:r>
          </a:p>
        </p:txBody>
      </p:sp>
    </p:spTree>
    <p:extLst>
      <p:ext uri="{BB962C8B-B14F-4D97-AF65-F5344CB8AC3E}">
        <p14:creationId xmlns:p14="http://schemas.microsoft.com/office/powerpoint/2010/main" val="339053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948A2070-4E5A-4DFE-B828-09660FF74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Étudiants observés en exposé oral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3D5CDA1-1CF8-4360-AFFB-78D30E160C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Échantillon complet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756D780-97BD-4F9A-BFE8-1209EEB79C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CA" dirty="0"/>
              <a:t>Échantillon exposés oraux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8B1DEC2-2B25-45E5-930F-7F273932CD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27" t="5138" r="32670" b="4452"/>
          <a:stretch/>
        </p:blipFill>
        <p:spPr>
          <a:xfrm>
            <a:off x="843739" y="3193248"/>
            <a:ext cx="3413936" cy="333904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21FC41B-F574-4ED0-9E5B-9DF700160E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500" t="14263" b="75260"/>
          <a:stretch/>
        </p:blipFill>
        <p:spPr>
          <a:xfrm>
            <a:off x="1344712" y="2550839"/>
            <a:ext cx="2438599" cy="596645"/>
          </a:xfrm>
          <a:prstGeom prst="rect">
            <a:avLst/>
          </a:prstGeom>
        </p:spPr>
      </p:pic>
      <p:graphicFrame>
        <p:nvGraphicFramePr>
          <p:cNvPr id="13" name="Espace réservé du contenu 7">
            <a:extLst>
              <a:ext uri="{FF2B5EF4-FFF2-40B4-BE49-F238E27FC236}">
                <a16:creationId xmlns:a16="http://schemas.microsoft.com/office/drawing/2014/main" id="{F2D821B5-1A49-42DC-8D24-FF8C1B3ED3F9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112145793"/>
              </p:ext>
            </p:extLst>
          </p:nvPr>
        </p:nvGraphicFramePr>
        <p:xfrm>
          <a:off x="4388644" y="2505075"/>
          <a:ext cx="410924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4651">
                  <a:extLst>
                    <a:ext uri="{9D8B030D-6E8A-4147-A177-3AD203B41FA5}">
                      <a16:colId xmlns:a16="http://schemas.microsoft.com/office/drawing/2014/main" val="735738684"/>
                    </a:ext>
                  </a:extLst>
                </a:gridCol>
                <a:gridCol w="1104845">
                  <a:extLst>
                    <a:ext uri="{9D8B030D-6E8A-4147-A177-3AD203B41FA5}">
                      <a16:colId xmlns:a16="http://schemas.microsoft.com/office/drawing/2014/main" val="2076078630"/>
                    </a:ext>
                  </a:extLst>
                </a:gridCol>
                <a:gridCol w="1369748">
                  <a:extLst>
                    <a:ext uri="{9D8B030D-6E8A-4147-A177-3AD203B41FA5}">
                      <a16:colId xmlns:a16="http://schemas.microsoft.com/office/drawing/2014/main" val="32642105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Catégorie SEP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N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%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77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b="1" dirty="0">
                          <a:solidFill>
                            <a:schemeClr val="bg1"/>
                          </a:solidFill>
                        </a:rPr>
                        <a:t>Faible</a:t>
                      </a:r>
                    </a:p>
                  </a:txBody>
                  <a:tcPr>
                    <a:solidFill>
                      <a:srgbClr val="559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559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1" dirty="0">
                          <a:solidFill>
                            <a:schemeClr val="bg1"/>
                          </a:solidFill>
                        </a:rPr>
                        <a:t>9 %</a:t>
                      </a:r>
                    </a:p>
                  </a:txBody>
                  <a:tcPr>
                    <a:solidFill>
                      <a:srgbClr val="559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205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b="1" dirty="0">
                          <a:solidFill>
                            <a:schemeClr val="bg1"/>
                          </a:solidFill>
                        </a:rPr>
                        <a:t>Moyen</a:t>
                      </a:r>
                    </a:p>
                  </a:txBody>
                  <a:tcPr>
                    <a:solidFill>
                      <a:srgbClr val="D7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1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>
                    <a:solidFill>
                      <a:srgbClr val="D7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1" dirty="0">
                          <a:solidFill>
                            <a:schemeClr val="bg1"/>
                          </a:solidFill>
                        </a:rPr>
                        <a:t>64 %</a:t>
                      </a:r>
                    </a:p>
                  </a:txBody>
                  <a:tcPr>
                    <a:solidFill>
                      <a:srgbClr val="D700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569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b="1" dirty="0">
                          <a:solidFill>
                            <a:schemeClr val="bg1"/>
                          </a:solidFill>
                        </a:rPr>
                        <a:t>Élevé</a:t>
                      </a:r>
                    </a:p>
                  </a:txBody>
                  <a:tcPr>
                    <a:solidFill>
                      <a:srgbClr val="2986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1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2986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1" dirty="0">
                          <a:solidFill>
                            <a:schemeClr val="bg1"/>
                          </a:solidFill>
                        </a:rPr>
                        <a:t>27 %</a:t>
                      </a:r>
                    </a:p>
                  </a:txBody>
                  <a:tcPr>
                    <a:solidFill>
                      <a:srgbClr val="298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156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Total : 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fr-CA" dirty="0"/>
                        <a:t>11 étudiants en exposé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solidFill>
                      <a:srgbClr val="298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572435"/>
                  </a:ext>
                </a:extLst>
              </a:tr>
            </a:tbl>
          </a:graphicData>
        </a:graphic>
      </p:graphicFrame>
      <p:sp>
        <p:nvSpPr>
          <p:cNvPr id="14" name="ZoneTexte 13">
            <a:extLst>
              <a:ext uri="{FF2B5EF4-FFF2-40B4-BE49-F238E27FC236}">
                <a16:creationId xmlns:a16="http://schemas.microsoft.com/office/drawing/2014/main" id="{C81C9133-DFB8-4049-AA3C-923B9506ACA3}"/>
              </a:ext>
            </a:extLst>
          </p:cNvPr>
          <p:cNvSpPr txBox="1"/>
          <p:nvPr/>
        </p:nvSpPr>
        <p:spPr>
          <a:xfrm>
            <a:off x="5233183" y="4359275"/>
            <a:ext cx="27699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/>
              <a:t>Échantillonnage volontaire</a:t>
            </a:r>
          </a:p>
          <a:p>
            <a:pPr algn="ctr"/>
            <a:r>
              <a:rPr lang="fr-CA" sz="1400" i="1" dirty="0"/>
              <a:t>Biais supplémentaire: tous les membres de l’équipe devaient être volontaires.</a:t>
            </a:r>
          </a:p>
        </p:txBody>
      </p:sp>
    </p:spTree>
    <p:extLst>
      <p:ext uri="{BB962C8B-B14F-4D97-AF65-F5344CB8AC3E}">
        <p14:creationId xmlns:p14="http://schemas.microsoft.com/office/powerpoint/2010/main" val="403189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CFA0E9-5FD5-4A1A-BE58-CE186FEBD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Double objectif avec la grille ÉHCOS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6B740B-C08C-4289-BC01-4AA0BA5522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Obtenir un score ÉHCOS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8ABAB8B-6233-45BF-A91A-B39989045BA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A" dirty="0"/>
              <a:t>Valeur numérique représentant l’habileté des étudiants en COS</a:t>
            </a:r>
          </a:p>
          <a:p>
            <a:r>
              <a:rPr lang="fr-CA" dirty="0"/>
              <a:t>Pour chercher des corrélations entre facteurs PACOS (questionnaire) et score ÉHCOS (exposés)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1A13151-B440-48B4-9AA4-AB71DDF52C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CA" dirty="0"/>
              <a:t>Valider la grille ÉHCOS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C35F35E-F4E1-43C4-964D-0EDDE7BB9A0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CA" dirty="0"/>
              <a:t>Un chercheur et un spécialiste de contenu</a:t>
            </a:r>
          </a:p>
          <a:p>
            <a:r>
              <a:rPr lang="fr-CA" dirty="0"/>
              <a:t>Observation des exposés</a:t>
            </a:r>
          </a:p>
          <a:p>
            <a:r>
              <a:rPr lang="fr-CA" dirty="0"/>
              <a:t>Notation indépendante avec grille ÉHCOS</a:t>
            </a:r>
          </a:p>
          <a:p>
            <a:r>
              <a:rPr lang="fr-CA" dirty="0"/>
              <a:t>Commentaires</a:t>
            </a:r>
          </a:p>
          <a:p>
            <a:r>
              <a:rPr lang="fr-CA" dirty="0"/>
              <a:t>Accord inter-juges</a:t>
            </a:r>
          </a:p>
        </p:txBody>
      </p:sp>
    </p:spTree>
    <p:extLst>
      <p:ext uri="{BB962C8B-B14F-4D97-AF65-F5344CB8AC3E}">
        <p14:creationId xmlns:p14="http://schemas.microsoft.com/office/powerpoint/2010/main" val="58836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7185EA7C-CE70-442D-A4AB-5854B1051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Données d’observation avec grille ÉHCOS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24896D5D-98FA-4D43-9ABA-FFDF38E7A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/>
              <a:t>Exemples de commentaires dans la grille pour Anne &amp; Charles </a:t>
            </a:r>
            <a:r>
              <a:rPr lang="fr-CA" baseline="30000" dirty="0"/>
              <a:t>*</a:t>
            </a:r>
          </a:p>
          <a:p>
            <a:pPr lvl="1"/>
            <a:r>
              <a:rPr lang="fr-CA" dirty="0"/>
              <a:t>Problème dans la structure de la présentation : trop de détails relatifs à la méthode dans la section contexte théorique, dans la portion matériel et méthode de la présentation, trop de détails techniques non pertinents.</a:t>
            </a:r>
          </a:p>
          <a:p>
            <a:pPr lvl="1"/>
            <a:r>
              <a:rPr lang="fr-CA" dirty="0"/>
              <a:t>La présentation est faite sur un mode descriptif plutôt que sous la forme d’un argumentaire scientifique. Prévoir cette possibilité dans la grille?</a:t>
            </a:r>
          </a:p>
          <a:p>
            <a:pPr lvl="1"/>
            <a:r>
              <a:rPr lang="fr-CA" dirty="0"/>
              <a:t>Le temps de parole n’est pas équilibré : Charles parle à peu près 25% du temps. </a:t>
            </a:r>
          </a:p>
          <a:p>
            <a:r>
              <a:rPr lang="fr-CA" dirty="0"/>
              <a:t>Quels critères sont réellement individuels?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045DF23-E41E-4BEB-A628-CB5A4582A935}"/>
              </a:ext>
            </a:extLst>
          </p:cNvPr>
          <p:cNvSpPr txBox="1"/>
          <p:nvPr/>
        </p:nvSpPr>
        <p:spPr>
          <a:xfrm>
            <a:off x="628650" y="6435724"/>
            <a:ext cx="1649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aseline="30000" dirty="0"/>
              <a:t>*</a:t>
            </a:r>
            <a:r>
              <a:rPr lang="fr-CA" dirty="0"/>
              <a:t> Pseudonymes</a:t>
            </a:r>
          </a:p>
        </p:txBody>
      </p:sp>
    </p:spTree>
    <p:extLst>
      <p:ext uri="{BB962C8B-B14F-4D97-AF65-F5344CB8AC3E}">
        <p14:creationId xmlns:p14="http://schemas.microsoft.com/office/powerpoint/2010/main" val="228398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EECCF588-F02C-4BD3-9240-77DABE9D4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Scores grille ÉHCOS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7B7CBC0-3125-4A92-8767-55E57AFC9D2C}"/>
              </a:ext>
            </a:extLst>
          </p:cNvPr>
          <p:cNvSpPr txBox="1"/>
          <p:nvPr/>
        </p:nvSpPr>
        <p:spPr>
          <a:xfrm>
            <a:off x="478172" y="5841097"/>
            <a:ext cx="1560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aseline="30000" dirty="0"/>
              <a:t>*</a:t>
            </a:r>
            <a:r>
              <a:rPr lang="fr-CA" dirty="0"/>
              <a:t> Pseudonyme</a:t>
            </a:r>
          </a:p>
        </p:txBody>
      </p:sp>
      <p:graphicFrame>
        <p:nvGraphicFramePr>
          <p:cNvPr id="13" name="Espace réservé du contenu 12">
            <a:extLst>
              <a:ext uri="{FF2B5EF4-FFF2-40B4-BE49-F238E27FC236}">
                <a16:creationId xmlns:a16="http://schemas.microsoft.com/office/drawing/2014/main" id="{EC577A91-941A-4A99-8AD7-D4757BE5AE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5769573"/>
              </p:ext>
            </p:extLst>
          </p:nvPr>
        </p:nvGraphicFramePr>
        <p:xfrm>
          <a:off x="147638" y="1864467"/>
          <a:ext cx="8848723" cy="397663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798831">
                  <a:extLst>
                    <a:ext uri="{9D8B030D-6E8A-4147-A177-3AD203B41FA5}">
                      <a16:colId xmlns:a16="http://schemas.microsoft.com/office/drawing/2014/main" val="1481640388"/>
                    </a:ext>
                  </a:extLst>
                </a:gridCol>
                <a:gridCol w="381260">
                  <a:extLst>
                    <a:ext uri="{9D8B030D-6E8A-4147-A177-3AD203B41FA5}">
                      <a16:colId xmlns:a16="http://schemas.microsoft.com/office/drawing/2014/main" val="124174224"/>
                    </a:ext>
                  </a:extLst>
                </a:gridCol>
                <a:gridCol w="417572">
                  <a:extLst>
                    <a:ext uri="{9D8B030D-6E8A-4147-A177-3AD203B41FA5}">
                      <a16:colId xmlns:a16="http://schemas.microsoft.com/office/drawing/2014/main" val="1368026435"/>
                    </a:ext>
                  </a:extLst>
                </a:gridCol>
                <a:gridCol w="383916">
                  <a:extLst>
                    <a:ext uri="{9D8B030D-6E8A-4147-A177-3AD203B41FA5}">
                      <a16:colId xmlns:a16="http://schemas.microsoft.com/office/drawing/2014/main" val="1473615788"/>
                    </a:ext>
                  </a:extLst>
                </a:gridCol>
                <a:gridCol w="601254">
                  <a:extLst>
                    <a:ext uri="{9D8B030D-6E8A-4147-A177-3AD203B41FA5}">
                      <a16:colId xmlns:a16="http://schemas.microsoft.com/office/drawing/2014/main" val="3447150136"/>
                    </a:ext>
                  </a:extLst>
                </a:gridCol>
                <a:gridCol w="549720">
                  <a:extLst>
                    <a:ext uri="{9D8B030D-6E8A-4147-A177-3AD203B41FA5}">
                      <a16:colId xmlns:a16="http://schemas.microsoft.com/office/drawing/2014/main" val="2023789998"/>
                    </a:ext>
                  </a:extLst>
                </a:gridCol>
                <a:gridCol w="876312">
                  <a:extLst>
                    <a:ext uri="{9D8B030D-6E8A-4147-A177-3AD203B41FA5}">
                      <a16:colId xmlns:a16="http://schemas.microsoft.com/office/drawing/2014/main" val="1266697441"/>
                    </a:ext>
                  </a:extLst>
                </a:gridCol>
                <a:gridCol w="620288">
                  <a:extLst>
                    <a:ext uri="{9D8B030D-6E8A-4147-A177-3AD203B41FA5}">
                      <a16:colId xmlns:a16="http://schemas.microsoft.com/office/drawing/2014/main" val="2208676403"/>
                    </a:ext>
                  </a:extLst>
                </a:gridCol>
                <a:gridCol w="674778">
                  <a:extLst>
                    <a:ext uri="{9D8B030D-6E8A-4147-A177-3AD203B41FA5}">
                      <a16:colId xmlns:a16="http://schemas.microsoft.com/office/drawing/2014/main" val="325644760"/>
                    </a:ext>
                  </a:extLst>
                </a:gridCol>
                <a:gridCol w="674640">
                  <a:extLst>
                    <a:ext uri="{9D8B030D-6E8A-4147-A177-3AD203B41FA5}">
                      <a16:colId xmlns:a16="http://schemas.microsoft.com/office/drawing/2014/main" val="95060736"/>
                    </a:ext>
                  </a:extLst>
                </a:gridCol>
                <a:gridCol w="656362">
                  <a:extLst>
                    <a:ext uri="{9D8B030D-6E8A-4147-A177-3AD203B41FA5}">
                      <a16:colId xmlns:a16="http://schemas.microsoft.com/office/drawing/2014/main" val="1001135981"/>
                    </a:ext>
                  </a:extLst>
                </a:gridCol>
                <a:gridCol w="532542">
                  <a:extLst>
                    <a:ext uri="{9D8B030D-6E8A-4147-A177-3AD203B41FA5}">
                      <a16:colId xmlns:a16="http://schemas.microsoft.com/office/drawing/2014/main" val="3699441262"/>
                    </a:ext>
                  </a:extLst>
                </a:gridCol>
                <a:gridCol w="484442">
                  <a:extLst>
                    <a:ext uri="{9D8B030D-6E8A-4147-A177-3AD203B41FA5}">
                      <a16:colId xmlns:a16="http://schemas.microsoft.com/office/drawing/2014/main" val="3928844718"/>
                    </a:ext>
                  </a:extLst>
                </a:gridCol>
                <a:gridCol w="574800">
                  <a:extLst>
                    <a:ext uri="{9D8B030D-6E8A-4147-A177-3AD203B41FA5}">
                      <a16:colId xmlns:a16="http://schemas.microsoft.com/office/drawing/2014/main" val="1142985193"/>
                    </a:ext>
                  </a:extLst>
                </a:gridCol>
                <a:gridCol w="622006">
                  <a:extLst>
                    <a:ext uri="{9D8B030D-6E8A-4147-A177-3AD203B41FA5}">
                      <a16:colId xmlns:a16="http://schemas.microsoft.com/office/drawing/2014/main" val="1491212852"/>
                    </a:ext>
                  </a:extLst>
                </a:gridCol>
              </a:tblGrid>
              <a:tr h="282626">
                <a:tc>
                  <a:txBody>
                    <a:bodyPr/>
                    <a:lstStyle/>
                    <a:p>
                      <a:pPr algn="l" fontAlgn="b"/>
                      <a:endParaRPr lang="fr-CA" sz="14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7E7E7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fr-CA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Facteurs de perception de soi</a:t>
                      </a:r>
                    </a:p>
                  </a:txBody>
                  <a:tcPr marL="7152" marR="7152" marT="71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b"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b"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CA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b"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b">
                    <a:solidFill>
                      <a:srgbClr val="E7E7E7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fr-CA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Évaluation de l’exposé oral</a:t>
                      </a:r>
                    </a:p>
                  </a:txBody>
                  <a:tcPr marL="7152" marR="7152" marT="71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CA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b"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b"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b"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b"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b"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b"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b"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b"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398234"/>
                  </a:ext>
                </a:extLst>
              </a:tr>
              <a:tr h="282626">
                <a:tc>
                  <a:txBody>
                    <a:bodyPr/>
                    <a:lstStyle/>
                    <a:p>
                      <a:pPr algn="l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 </a:t>
                      </a:r>
                      <a:r>
                        <a:rPr lang="fr-CA" sz="1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7152" marR="7152" marT="71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 dirty="0">
                          <a:effectLst/>
                        </a:rPr>
                        <a:t>PLAI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 dirty="0">
                          <a:effectLst/>
                        </a:rPr>
                        <a:t>ANXI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 dirty="0">
                          <a:effectLst/>
                        </a:rPr>
                        <a:t>VALE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SEP </a:t>
                      </a:r>
                      <a:r>
                        <a:rPr lang="fr-CA" sz="14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n&amp;c</a:t>
                      </a:r>
                      <a:endParaRPr lang="fr-CA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SEP </a:t>
                      </a:r>
                      <a:r>
                        <a:rPr lang="fr-CA" sz="14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sds</a:t>
                      </a:r>
                      <a:endParaRPr lang="fr-CA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Note ÉHCOS</a:t>
                      </a:r>
                      <a:endParaRPr lang="fr-CA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35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Contenu</a:t>
                      </a:r>
                      <a:endParaRPr lang="fr-CA" sz="135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35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Auditoire</a:t>
                      </a:r>
                      <a:endParaRPr lang="fr-CA" sz="135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350" u="none" strike="noStrike" dirty="0">
                          <a:effectLst/>
                        </a:rPr>
                        <a:t>Structure</a:t>
                      </a:r>
                      <a:endParaRPr lang="fr-CA" sz="13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350" u="none" strike="noStrike" dirty="0" err="1">
                          <a:effectLst/>
                        </a:rPr>
                        <a:t>N_verbal</a:t>
                      </a:r>
                      <a:endParaRPr lang="fr-CA" sz="13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350" u="none" strike="noStrike" dirty="0">
                          <a:effectLst/>
                        </a:rPr>
                        <a:t>Langue</a:t>
                      </a:r>
                      <a:endParaRPr lang="fr-CA" sz="13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350" u="none" strike="noStrike" dirty="0">
                          <a:effectLst/>
                        </a:rPr>
                        <a:t>Temps</a:t>
                      </a:r>
                      <a:endParaRPr lang="fr-CA" sz="13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350" u="none" strike="noStrike" dirty="0">
                          <a:effectLst/>
                        </a:rPr>
                        <a:t>Sources</a:t>
                      </a:r>
                      <a:endParaRPr lang="fr-CA" sz="13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350" u="none" strike="noStrike" dirty="0">
                          <a:effectLst/>
                        </a:rPr>
                        <a:t>Matériel</a:t>
                      </a:r>
                      <a:endParaRPr lang="fr-CA" sz="13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2787008"/>
                  </a:ext>
                </a:extLst>
              </a:tr>
              <a:tr h="282626">
                <a:tc>
                  <a:txBody>
                    <a:bodyPr/>
                    <a:lstStyle/>
                    <a:p>
                      <a:pPr algn="l" fontAlgn="b"/>
                      <a:r>
                        <a:rPr lang="fr-CA" sz="1400" u="none" strike="noStrike" dirty="0">
                          <a:effectLst/>
                        </a:rPr>
                        <a:t>Daniel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>
                          <a:effectLst/>
                        </a:rPr>
                        <a:t>2,2</a:t>
                      </a:r>
                      <a:endParaRPr lang="fr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 dirty="0">
                          <a:effectLst/>
                        </a:rPr>
                        <a:t>3,0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 dirty="0">
                          <a:effectLst/>
                        </a:rPr>
                        <a:t>3,6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 dirty="0">
                          <a:effectLst/>
                        </a:rPr>
                        <a:t>3,0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 dirty="0">
                          <a:effectLst/>
                        </a:rPr>
                        <a:t>3,0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>
                          <a:effectLst/>
                        </a:rPr>
                        <a:t>50</a:t>
                      </a:r>
                      <a:endParaRPr lang="fr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 dirty="0">
                          <a:effectLst/>
                        </a:rPr>
                        <a:t>0,30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>
                          <a:effectLst/>
                        </a:rPr>
                        <a:t>0,60</a:t>
                      </a:r>
                      <a:endParaRPr lang="fr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>
                          <a:effectLst/>
                        </a:rPr>
                        <a:t>0,45</a:t>
                      </a:r>
                      <a:endParaRPr lang="fr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 dirty="0">
                          <a:effectLst/>
                        </a:rPr>
                        <a:t>0,60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>
                          <a:effectLst/>
                        </a:rPr>
                        <a:t>0,70</a:t>
                      </a:r>
                      <a:endParaRPr lang="fr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 dirty="0">
                          <a:effectLst/>
                        </a:rPr>
                        <a:t>0,50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 dirty="0">
                          <a:effectLst/>
                        </a:rPr>
                        <a:t>0,20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 dirty="0">
                          <a:effectLst/>
                        </a:rPr>
                        <a:t>0,63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38676453"/>
                  </a:ext>
                </a:extLst>
              </a:tr>
              <a:tr h="282626">
                <a:tc>
                  <a:txBody>
                    <a:bodyPr/>
                    <a:lstStyle/>
                    <a:p>
                      <a:pPr algn="l" fontAlgn="b"/>
                      <a:r>
                        <a:rPr lang="fr-CA" sz="1400" u="none" strike="noStrike">
                          <a:effectLst/>
                        </a:rPr>
                        <a:t>Sébastien</a:t>
                      </a:r>
                      <a:endParaRPr lang="fr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>
                          <a:effectLst/>
                        </a:rPr>
                        <a:t>2,2</a:t>
                      </a:r>
                      <a:endParaRPr lang="fr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 dirty="0">
                          <a:effectLst/>
                        </a:rPr>
                        <a:t>3,5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 dirty="0">
                          <a:effectLst/>
                        </a:rPr>
                        <a:t>3,0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 dirty="0">
                          <a:effectLst/>
                        </a:rPr>
                        <a:t>2,9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 dirty="0">
                          <a:effectLst/>
                        </a:rPr>
                        <a:t>2,5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>
                          <a:effectLst/>
                        </a:rPr>
                        <a:t>51</a:t>
                      </a:r>
                      <a:endParaRPr lang="fr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 dirty="0">
                          <a:effectLst/>
                        </a:rPr>
                        <a:t>0,30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 dirty="0">
                          <a:effectLst/>
                        </a:rPr>
                        <a:t>0,60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>
                          <a:effectLst/>
                        </a:rPr>
                        <a:t>0,45</a:t>
                      </a:r>
                      <a:endParaRPr lang="fr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>
                          <a:effectLst/>
                        </a:rPr>
                        <a:t>0,60</a:t>
                      </a:r>
                      <a:endParaRPr lang="fr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 dirty="0">
                          <a:effectLst/>
                        </a:rPr>
                        <a:t>0,70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 dirty="0">
                          <a:effectLst/>
                        </a:rPr>
                        <a:t>0,60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 dirty="0">
                          <a:effectLst/>
                        </a:rPr>
                        <a:t>0,30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>
                          <a:effectLst/>
                        </a:rPr>
                        <a:t>0,63</a:t>
                      </a:r>
                      <a:endParaRPr lang="fr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994879237"/>
                  </a:ext>
                </a:extLst>
              </a:tr>
              <a:tr h="282626">
                <a:tc>
                  <a:txBody>
                    <a:bodyPr/>
                    <a:lstStyle/>
                    <a:p>
                      <a:pPr algn="l" fontAlgn="b"/>
                      <a:r>
                        <a:rPr lang="fr-CA" sz="1400" u="none" strike="noStrike" dirty="0">
                          <a:effectLst/>
                        </a:rPr>
                        <a:t>Jean-Simon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>
                          <a:effectLst/>
                        </a:rPr>
                        <a:t>4,0</a:t>
                      </a:r>
                      <a:endParaRPr lang="fr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 dirty="0">
                          <a:effectLst/>
                        </a:rPr>
                        <a:t>3,0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 dirty="0">
                          <a:effectLst/>
                        </a:rPr>
                        <a:t>4,0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 dirty="0">
                          <a:effectLst/>
                        </a:rPr>
                        <a:t>3,4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 dirty="0">
                          <a:effectLst/>
                        </a:rPr>
                        <a:t>3,8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 dirty="0">
                          <a:effectLst/>
                        </a:rPr>
                        <a:t>51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 dirty="0">
                          <a:effectLst/>
                        </a:rPr>
                        <a:t>0,30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 dirty="0">
                          <a:effectLst/>
                        </a:rPr>
                        <a:t>0,60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>
                          <a:effectLst/>
                        </a:rPr>
                        <a:t>0,45</a:t>
                      </a:r>
                      <a:endParaRPr lang="fr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>
                          <a:effectLst/>
                        </a:rPr>
                        <a:t>0,60</a:t>
                      </a:r>
                      <a:endParaRPr lang="fr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 dirty="0">
                          <a:effectLst/>
                        </a:rPr>
                        <a:t>0,70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 dirty="0">
                          <a:effectLst/>
                        </a:rPr>
                        <a:t>0,60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 dirty="0">
                          <a:effectLst/>
                        </a:rPr>
                        <a:t>0,30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>
                          <a:effectLst/>
                        </a:rPr>
                        <a:t>0,63</a:t>
                      </a:r>
                      <a:endParaRPr lang="fr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924579716"/>
                  </a:ext>
                </a:extLst>
              </a:tr>
              <a:tr h="282626">
                <a:tc>
                  <a:txBody>
                    <a:bodyPr/>
                    <a:lstStyle/>
                    <a:p>
                      <a:pPr algn="l" fontAlgn="b"/>
                      <a:r>
                        <a:rPr lang="fr-CA" sz="1400" u="none" strike="noStrike">
                          <a:effectLst/>
                        </a:rPr>
                        <a:t>Charles</a:t>
                      </a:r>
                      <a:endParaRPr lang="fr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>
                          <a:effectLst/>
                        </a:rPr>
                        <a:t>2,0</a:t>
                      </a:r>
                      <a:endParaRPr lang="fr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 dirty="0">
                          <a:effectLst/>
                        </a:rPr>
                        <a:t>3,0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>
                          <a:effectLst/>
                        </a:rPr>
                        <a:t>3,4</a:t>
                      </a:r>
                      <a:endParaRPr lang="fr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 dirty="0">
                          <a:effectLst/>
                        </a:rPr>
                        <a:t>2,4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>
                          <a:effectLst/>
                        </a:rPr>
                        <a:t>2,0</a:t>
                      </a:r>
                      <a:endParaRPr lang="fr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 dirty="0">
                          <a:effectLst/>
                        </a:rPr>
                        <a:t>51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>
                          <a:effectLst/>
                        </a:rPr>
                        <a:t>0,30</a:t>
                      </a:r>
                      <a:endParaRPr lang="fr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>
                          <a:effectLst/>
                        </a:rPr>
                        <a:t>0,45</a:t>
                      </a:r>
                      <a:endParaRPr lang="fr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 dirty="0">
                          <a:effectLst/>
                        </a:rPr>
                        <a:t>0,43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>
                          <a:effectLst/>
                        </a:rPr>
                        <a:t>0,65</a:t>
                      </a:r>
                      <a:endParaRPr lang="fr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>
                          <a:effectLst/>
                        </a:rPr>
                        <a:t>0,83</a:t>
                      </a:r>
                      <a:endParaRPr lang="fr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>
                          <a:effectLst/>
                        </a:rPr>
                        <a:t>0,65</a:t>
                      </a:r>
                      <a:endParaRPr lang="fr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 dirty="0">
                          <a:effectLst/>
                        </a:rPr>
                        <a:t>0,45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>
                          <a:effectLst/>
                        </a:rPr>
                        <a:t>0,75</a:t>
                      </a:r>
                      <a:endParaRPr lang="fr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02328611"/>
                  </a:ext>
                </a:extLst>
              </a:tr>
              <a:tr h="282626">
                <a:tc>
                  <a:txBody>
                    <a:bodyPr/>
                    <a:lstStyle/>
                    <a:p>
                      <a:pPr algn="l" fontAlgn="b"/>
                      <a:r>
                        <a:rPr lang="fr-CA" sz="1400" u="none" strike="noStrike">
                          <a:effectLst/>
                        </a:rPr>
                        <a:t>Anne</a:t>
                      </a:r>
                      <a:endParaRPr lang="fr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>
                          <a:effectLst/>
                        </a:rPr>
                        <a:t>1,9</a:t>
                      </a:r>
                      <a:endParaRPr lang="fr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 dirty="0">
                          <a:effectLst/>
                        </a:rPr>
                        <a:t>3,0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 dirty="0">
                          <a:effectLst/>
                        </a:rPr>
                        <a:t>3,6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 dirty="0">
                          <a:effectLst/>
                        </a:rPr>
                        <a:t>2,8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 dirty="0">
                          <a:effectLst/>
                        </a:rPr>
                        <a:t>3,0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 dirty="0">
                          <a:effectLst/>
                        </a:rPr>
                        <a:t>52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>
                          <a:effectLst/>
                        </a:rPr>
                        <a:t>0,30</a:t>
                      </a:r>
                      <a:endParaRPr lang="fr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 dirty="0">
                          <a:effectLst/>
                        </a:rPr>
                        <a:t>0,45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 dirty="0">
                          <a:effectLst/>
                        </a:rPr>
                        <a:t>0,43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 dirty="0">
                          <a:effectLst/>
                        </a:rPr>
                        <a:t>0,75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 dirty="0">
                          <a:effectLst/>
                        </a:rPr>
                        <a:t>0,77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 dirty="0">
                          <a:effectLst/>
                        </a:rPr>
                        <a:t>0,65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 dirty="0">
                          <a:effectLst/>
                        </a:rPr>
                        <a:t>0,45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>
                          <a:effectLst/>
                        </a:rPr>
                        <a:t>0,85</a:t>
                      </a:r>
                      <a:endParaRPr lang="fr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28647743"/>
                  </a:ext>
                </a:extLst>
              </a:tr>
              <a:tr h="282626">
                <a:tc>
                  <a:txBody>
                    <a:bodyPr/>
                    <a:lstStyle/>
                    <a:p>
                      <a:pPr algn="l" fontAlgn="b"/>
                      <a:r>
                        <a:rPr lang="fr-CA" sz="1400" u="none" strike="noStrike">
                          <a:effectLst/>
                        </a:rPr>
                        <a:t>Valérie</a:t>
                      </a:r>
                      <a:endParaRPr lang="fr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>
                          <a:effectLst/>
                        </a:rPr>
                        <a:t>2,0</a:t>
                      </a:r>
                      <a:endParaRPr lang="fr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>
                          <a:effectLst/>
                        </a:rPr>
                        <a:t>4,0</a:t>
                      </a:r>
                      <a:endParaRPr lang="fr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 dirty="0">
                          <a:effectLst/>
                        </a:rPr>
                        <a:t>3,4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 dirty="0">
                          <a:effectLst/>
                        </a:rPr>
                        <a:t>2,3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>
                          <a:effectLst/>
                        </a:rPr>
                        <a:t>2,0</a:t>
                      </a:r>
                      <a:endParaRPr lang="fr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>
                          <a:effectLst/>
                        </a:rPr>
                        <a:t>70</a:t>
                      </a:r>
                      <a:endParaRPr lang="fr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>
                          <a:effectLst/>
                        </a:rPr>
                        <a:t>0,60</a:t>
                      </a:r>
                      <a:endParaRPr lang="fr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>
                          <a:effectLst/>
                        </a:rPr>
                        <a:t>0,70</a:t>
                      </a:r>
                      <a:endParaRPr lang="fr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 dirty="0">
                          <a:effectLst/>
                        </a:rPr>
                        <a:t>0,70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 dirty="0">
                          <a:effectLst/>
                        </a:rPr>
                        <a:t>0,65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 dirty="0">
                          <a:effectLst/>
                        </a:rPr>
                        <a:t>0,83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>
                          <a:effectLst/>
                        </a:rPr>
                        <a:t>0,90</a:t>
                      </a:r>
                      <a:endParaRPr lang="fr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 dirty="0">
                          <a:effectLst/>
                        </a:rPr>
                        <a:t>0,80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>
                          <a:effectLst/>
                        </a:rPr>
                        <a:t>0,70</a:t>
                      </a:r>
                      <a:endParaRPr lang="fr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4548611"/>
                  </a:ext>
                </a:extLst>
              </a:tr>
              <a:tr h="282626">
                <a:tc>
                  <a:txBody>
                    <a:bodyPr/>
                    <a:lstStyle/>
                    <a:p>
                      <a:pPr algn="l" fontAlgn="b"/>
                      <a:r>
                        <a:rPr lang="fr-CA" sz="1400" u="none" strike="noStrike">
                          <a:effectLst/>
                        </a:rPr>
                        <a:t>Zoé</a:t>
                      </a:r>
                      <a:endParaRPr lang="fr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>
                          <a:effectLst/>
                        </a:rPr>
                        <a:t>1,7</a:t>
                      </a:r>
                      <a:endParaRPr lang="fr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 dirty="0">
                          <a:effectLst/>
                        </a:rPr>
                        <a:t>4,0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 dirty="0">
                          <a:effectLst/>
                        </a:rPr>
                        <a:t>2,0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 dirty="0">
                          <a:effectLst/>
                        </a:rPr>
                        <a:t>2,6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 dirty="0">
                          <a:effectLst/>
                        </a:rPr>
                        <a:t>2,3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>
                          <a:effectLst/>
                        </a:rPr>
                        <a:t>71</a:t>
                      </a:r>
                      <a:endParaRPr lang="fr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>
                          <a:effectLst/>
                        </a:rPr>
                        <a:t>0,60</a:t>
                      </a:r>
                      <a:endParaRPr lang="fr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 dirty="0">
                          <a:effectLst/>
                        </a:rPr>
                        <a:t>0,70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>
                          <a:effectLst/>
                        </a:rPr>
                        <a:t>0,70</a:t>
                      </a:r>
                      <a:endParaRPr lang="fr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 dirty="0">
                          <a:effectLst/>
                        </a:rPr>
                        <a:t>0,70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 dirty="0">
                          <a:effectLst/>
                        </a:rPr>
                        <a:t>0,80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 dirty="0">
                          <a:effectLst/>
                        </a:rPr>
                        <a:t>0,90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 dirty="0">
                          <a:effectLst/>
                        </a:rPr>
                        <a:t>0,80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>
                          <a:effectLst/>
                        </a:rPr>
                        <a:t>0,70</a:t>
                      </a:r>
                      <a:endParaRPr lang="fr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967146384"/>
                  </a:ext>
                </a:extLst>
              </a:tr>
              <a:tr h="282626">
                <a:tc>
                  <a:txBody>
                    <a:bodyPr/>
                    <a:lstStyle/>
                    <a:p>
                      <a:pPr algn="l" fontAlgn="b"/>
                      <a:r>
                        <a:rPr lang="fr-CA" sz="1400" u="none" strike="noStrike" dirty="0">
                          <a:effectLst/>
                        </a:rPr>
                        <a:t>Olivier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 dirty="0">
                          <a:effectLst/>
                        </a:rPr>
                        <a:t>4,0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 dirty="0">
                          <a:effectLst/>
                        </a:rPr>
                        <a:t>1,5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 dirty="0">
                          <a:effectLst/>
                        </a:rPr>
                        <a:t>4,0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 dirty="0">
                          <a:effectLst/>
                        </a:rPr>
                        <a:t>3,6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 dirty="0">
                          <a:effectLst/>
                        </a:rPr>
                        <a:t>4,0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 dirty="0">
                          <a:effectLst/>
                        </a:rPr>
                        <a:t>73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>
                          <a:effectLst/>
                        </a:rPr>
                        <a:t>0,60</a:t>
                      </a:r>
                      <a:endParaRPr lang="fr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>
                          <a:effectLst/>
                        </a:rPr>
                        <a:t>0,70</a:t>
                      </a:r>
                      <a:endParaRPr lang="fr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 dirty="0">
                          <a:effectLst/>
                        </a:rPr>
                        <a:t>0,70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>
                          <a:effectLst/>
                        </a:rPr>
                        <a:t>0,80</a:t>
                      </a:r>
                      <a:endParaRPr lang="fr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 dirty="0">
                          <a:effectLst/>
                        </a:rPr>
                        <a:t>0,87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 dirty="0">
                          <a:effectLst/>
                        </a:rPr>
                        <a:t>0,90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 dirty="0">
                          <a:effectLst/>
                        </a:rPr>
                        <a:t>0,80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>
                          <a:effectLst/>
                        </a:rPr>
                        <a:t>0,70</a:t>
                      </a:r>
                      <a:endParaRPr lang="fr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4806622"/>
                  </a:ext>
                </a:extLst>
              </a:tr>
              <a:tr h="282626">
                <a:tc>
                  <a:txBody>
                    <a:bodyPr/>
                    <a:lstStyle/>
                    <a:p>
                      <a:pPr algn="l" fontAlgn="b"/>
                      <a:r>
                        <a:rPr lang="fr-CA" sz="1400" u="none" strike="noStrike">
                          <a:effectLst/>
                        </a:rPr>
                        <a:t>Maxime</a:t>
                      </a:r>
                      <a:endParaRPr lang="fr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>
                          <a:effectLst/>
                        </a:rPr>
                        <a:t>2,1</a:t>
                      </a:r>
                      <a:endParaRPr lang="fr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 dirty="0">
                          <a:effectLst/>
                        </a:rPr>
                        <a:t>3,0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>
                          <a:effectLst/>
                        </a:rPr>
                        <a:t>3,2</a:t>
                      </a:r>
                      <a:endParaRPr lang="fr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 dirty="0">
                          <a:effectLst/>
                        </a:rPr>
                        <a:t>3,4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 dirty="0">
                          <a:effectLst/>
                        </a:rPr>
                        <a:t>3,5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>
                          <a:effectLst/>
                        </a:rPr>
                        <a:t>84</a:t>
                      </a:r>
                      <a:endParaRPr lang="fr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>
                          <a:effectLst/>
                        </a:rPr>
                        <a:t>0,80</a:t>
                      </a:r>
                      <a:endParaRPr lang="fr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>
                          <a:effectLst/>
                        </a:rPr>
                        <a:t>0,80</a:t>
                      </a:r>
                      <a:endParaRPr lang="fr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>
                          <a:effectLst/>
                        </a:rPr>
                        <a:t>0,83</a:t>
                      </a:r>
                      <a:endParaRPr lang="fr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 dirty="0">
                          <a:effectLst/>
                        </a:rPr>
                        <a:t>0,80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>
                          <a:effectLst/>
                        </a:rPr>
                        <a:t>0,87</a:t>
                      </a:r>
                      <a:endParaRPr lang="fr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>
                          <a:effectLst/>
                        </a:rPr>
                        <a:t>1,00</a:t>
                      </a:r>
                      <a:endParaRPr lang="fr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 dirty="0">
                          <a:effectLst/>
                        </a:rPr>
                        <a:t>1,00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>
                          <a:effectLst/>
                        </a:rPr>
                        <a:t>1,00</a:t>
                      </a:r>
                      <a:endParaRPr lang="fr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14763024"/>
                  </a:ext>
                </a:extLst>
              </a:tr>
              <a:tr h="282626">
                <a:tc>
                  <a:txBody>
                    <a:bodyPr/>
                    <a:lstStyle/>
                    <a:p>
                      <a:pPr algn="l" fontAlgn="b"/>
                      <a:r>
                        <a:rPr lang="fr-CA" sz="1400" u="none" strike="noStrike">
                          <a:effectLst/>
                        </a:rPr>
                        <a:t>Guillaume</a:t>
                      </a:r>
                      <a:endParaRPr lang="fr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>
                          <a:effectLst/>
                        </a:rPr>
                        <a:t>2,5</a:t>
                      </a:r>
                      <a:endParaRPr lang="fr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 dirty="0">
                          <a:effectLst/>
                        </a:rPr>
                        <a:t>3,3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 dirty="0">
                          <a:effectLst/>
                        </a:rPr>
                        <a:t>3,8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 dirty="0">
                          <a:effectLst/>
                        </a:rPr>
                        <a:t>2,4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 dirty="0">
                          <a:effectLst/>
                        </a:rPr>
                        <a:t>3,0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>
                          <a:effectLst/>
                        </a:rPr>
                        <a:t>84</a:t>
                      </a:r>
                      <a:endParaRPr lang="fr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>
                          <a:effectLst/>
                        </a:rPr>
                        <a:t>0,80</a:t>
                      </a:r>
                      <a:endParaRPr lang="fr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>
                          <a:effectLst/>
                        </a:rPr>
                        <a:t>0,80</a:t>
                      </a:r>
                      <a:endParaRPr lang="fr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>
                          <a:effectLst/>
                        </a:rPr>
                        <a:t>0,83</a:t>
                      </a:r>
                      <a:endParaRPr lang="fr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>
                          <a:effectLst/>
                        </a:rPr>
                        <a:t>0,80</a:t>
                      </a:r>
                      <a:endParaRPr lang="fr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>
                          <a:effectLst/>
                        </a:rPr>
                        <a:t>0,87</a:t>
                      </a:r>
                      <a:endParaRPr lang="fr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>
                          <a:effectLst/>
                        </a:rPr>
                        <a:t>1,00</a:t>
                      </a:r>
                      <a:endParaRPr lang="fr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 dirty="0">
                          <a:effectLst/>
                        </a:rPr>
                        <a:t>1,00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 dirty="0">
                          <a:effectLst/>
                        </a:rPr>
                        <a:t>1,00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1786377"/>
                  </a:ext>
                </a:extLst>
              </a:tr>
              <a:tr h="282626">
                <a:tc>
                  <a:txBody>
                    <a:bodyPr/>
                    <a:lstStyle/>
                    <a:p>
                      <a:pPr algn="l" fontAlgn="b"/>
                      <a:r>
                        <a:rPr lang="fr-CA" sz="1400" u="none" strike="noStrike" dirty="0">
                          <a:effectLst/>
                        </a:rPr>
                        <a:t>Charlotte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 dirty="0">
                          <a:effectLst/>
                        </a:rPr>
                        <a:t>2,2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 dirty="0">
                          <a:effectLst/>
                        </a:rPr>
                        <a:t>3,0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 dirty="0">
                          <a:effectLst/>
                        </a:rPr>
                        <a:t>3,8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 dirty="0">
                          <a:effectLst/>
                        </a:rPr>
                        <a:t>2,9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 dirty="0">
                          <a:effectLst/>
                        </a:rPr>
                        <a:t>3,3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 dirty="0">
                          <a:effectLst/>
                        </a:rPr>
                        <a:t>84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>
                          <a:effectLst/>
                        </a:rPr>
                        <a:t>0,80</a:t>
                      </a:r>
                      <a:endParaRPr lang="fr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>
                          <a:effectLst/>
                        </a:rPr>
                        <a:t>0,80</a:t>
                      </a:r>
                      <a:endParaRPr lang="fr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>
                          <a:effectLst/>
                        </a:rPr>
                        <a:t>0,83</a:t>
                      </a:r>
                      <a:endParaRPr lang="fr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>
                          <a:effectLst/>
                        </a:rPr>
                        <a:t>0,80</a:t>
                      </a:r>
                      <a:endParaRPr lang="fr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 dirty="0">
                          <a:effectLst/>
                        </a:rPr>
                        <a:t>0,87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 dirty="0">
                          <a:effectLst/>
                        </a:rPr>
                        <a:t>1,00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 dirty="0">
                          <a:effectLst/>
                        </a:rPr>
                        <a:t>1,00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 dirty="0">
                          <a:effectLst/>
                        </a:rPr>
                        <a:t>1,00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25478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8321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0A5A6D-9003-4C4D-A6BC-D4230D6EC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6029325" cy="1325563"/>
          </a:xfrm>
        </p:spPr>
        <p:txBody>
          <a:bodyPr>
            <a:normAutofit/>
          </a:bodyPr>
          <a:lstStyle/>
          <a:p>
            <a:r>
              <a:rPr lang="fr-CA" sz="3600" dirty="0"/>
              <a:t>Corrélations </a:t>
            </a:r>
            <a:r>
              <a:rPr lang="fr-CA" sz="3600" i="1" dirty="0"/>
              <a:t>r</a:t>
            </a:r>
            <a:r>
              <a:rPr lang="fr-CA" sz="3600" dirty="0"/>
              <a:t> de Pearson entre facteurs PACOS / scores ÉHCOS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B660FAB8-32F1-4DAF-8221-CC4533498B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7389899"/>
              </p:ext>
            </p:extLst>
          </p:nvPr>
        </p:nvGraphicFramePr>
        <p:xfrm>
          <a:off x="486037" y="1442905"/>
          <a:ext cx="7886697" cy="5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6671">
                  <a:extLst>
                    <a:ext uri="{9D8B030D-6E8A-4147-A177-3AD203B41FA5}">
                      <a16:colId xmlns:a16="http://schemas.microsoft.com/office/drawing/2014/main" val="3096665927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1487897159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3626490984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866679010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2769154910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657554961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1284910574"/>
                    </a:ext>
                  </a:extLst>
                </a:gridCol>
              </a:tblGrid>
              <a:tr h="410715">
                <a:tc>
                  <a:txBody>
                    <a:bodyPr/>
                    <a:lstStyle/>
                    <a:p>
                      <a:endParaRPr lang="fr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Plaisir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Anxiété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Valeur accordée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SEP « normes et contenu 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SEP « sens du spectacle 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4894414"/>
                  </a:ext>
                </a:extLst>
              </a:tr>
              <a:tr h="298355">
                <a:tc>
                  <a:txBody>
                    <a:bodyPr/>
                    <a:lstStyle/>
                    <a:p>
                      <a:r>
                        <a:rPr lang="fr-CA" sz="1200" dirty="0"/>
                        <a:t>Contenu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i="1" dirty="0"/>
                        <a:t>r</a:t>
                      </a:r>
                      <a:r>
                        <a:rPr lang="fr-CA" sz="1200" dirty="0"/>
                        <a:t> de Pearson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-0,085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-0,021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-0,012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0,207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9193900"/>
                  </a:ext>
                </a:extLst>
              </a:tr>
              <a:tr h="298355">
                <a:tc>
                  <a:txBody>
                    <a:bodyPr/>
                    <a:lstStyle/>
                    <a:p>
                      <a:endParaRPr lang="fr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 err="1"/>
                        <a:t>sig</a:t>
                      </a:r>
                      <a:r>
                        <a:rPr lang="fr-CA" sz="12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0,804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0,996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0,950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0,972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0,542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478711"/>
                  </a:ext>
                </a:extLst>
              </a:tr>
              <a:tr h="298355">
                <a:tc>
                  <a:txBody>
                    <a:bodyPr/>
                    <a:lstStyle/>
                    <a:p>
                      <a:r>
                        <a:rPr lang="fr-CA" sz="1200" dirty="0"/>
                        <a:t>Auditoire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i="1" dirty="0"/>
                        <a:t>r</a:t>
                      </a:r>
                      <a:r>
                        <a:rPr lang="fr-CA" sz="1200" dirty="0"/>
                        <a:t> de Pearson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0,072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0,038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-0,016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0,149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0,307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882957"/>
                  </a:ext>
                </a:extLst>
              </a:tr>
              <a:tr h="298355">
                <a:tc>
                  <a:txBody>
                    <a:bodyPr/>
                    <a:lstStyle/>
                    <a:p>
                      <a:endParaRPr lang="fr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 err="1"/>
                        <a:t>sig</a:t>
                      </a:r>
                      <a:r>
                        <a:rPr lang="fr-CA" sz="12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0,834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0,913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0,962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0,661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0,359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48375"/>
                  </a:ext>
                </a:extLst>
              </a:tr>
              <a:tr h="298355">
                <a:tc>
                  <a:txBody>
                    <a:bodyPr/>
                    <a:lstStyle/>
                    <a:p>
                      <a:r>
                        <a:rPr lang="fr-CA" sz="1200" dirty="0"/>
                        <a:t>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i="1" dirty="0"/>
                        <a:t>r</a:t>
                      </a:r>
                      <a:r>
                        <a:rPr lang="fr-CA" sz="1200" dirty="0"/>
                        <a:t> de Pearson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-0,061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-0,043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-0,003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0,203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040614"/>
                  </a:ext>
                </a:extLst>
              </a:tr>
              <a:tr h="298355">
                <a:tc>
                  <a:txBody>
                    <a:bodyPr/>
                    <a:lstStyle/>
                    <a:p>
                      <a:endParaRPr lang="fr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 err="1"/>
                        <a:t>sig</a:t>
                      </a:r>
                      <a:r>
                        <a:rPr lang="fr-CA" sz="12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0,858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0,981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0,993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0,549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832271"/>
                  </a:ext>
                </a:extLst>
              </a:tr>
              <a:tr h="298355">
                <a:tc>
                  <a:txBody>
                    <a:bodyPr/>
                    <a:lstStyle/>
                    <a:p>
                      <a:r>
                        <a:rPr lang="fr-CA" sz="1200" dirty="0"/>
                        <a:t>Non-verbal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i="1" dirty="0"/>
                        <a:t>r</a:t>
                      </a:r>
                      <a:r>
                        <a:rPr lang="fr-CA" sz="1200" dirty="0"/>
                        <a:t> de Pearson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-0,395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0,176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0,146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0,423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7045324"/>
                  </a:ext>
                </a:extLst>
              </a:tr>
              <a:tr h="298355">
                <a:tc>
                  <a:txBody>
                    <a:bodyPr/>
                    <a:lstStyle/>
                    <a:p>
                      <a:endParaRPr lang="fr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 err="1"/>
                        <a:t>sig</a:t>
                      </a:r>
                      <a:r>
                        <a:rPr lang="fr-CA" sz="12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0,967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0,230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0,606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0,668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0,194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776510"/>
                  </a:ext>
                </a:extLst>
              </a:tr>
              <a:tr h="298355">
                <a:tc>
                  <a:txBody>
                    <a:bodyPr/>
                    <a:lstStyle/>
                    <a:p>
                      <a:r>
                        <a:rPr lang="fr-CA" sz="1200" dirty="0"/>
                        <a:t>Langue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i="1" dirty="0"/>
                        <a:t>r</a:t>
                      </a:r>
                      <a:r>
                        <a:rPr lang="fr-CA" sz="1200" dirty="0"/>
                        <a:t> de Pearson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-0,082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-0,226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0,091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-0,124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0,078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746613"/>
                  </a:ext>
                </a:extLst>
              </a:tr>
              <a:tr h="298355">
                <a:tc>
                  <a:txBody>
                    <a:bodyPr/>
                    <a:lstStyle/>
                    <a:p>
                      <a:endParaRPr lang="fr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 err="1"/>
                        <a:t>sig</a:t>
                      </a:r>
                      <a:r>
                        <a:rPr lang="fr-CA" sz="12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0,811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0,504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0,790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0,717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0,821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010630"/>
                  </a:ext>
                </a:extLst>
              </a:tr>
              <a:tr h="298355">
                <a:tc>
                  <a:txBody>
                    <a:bodyPr/>
                    <a:lstStyle/>
                    <a:p>
                      <a:r>
                        <a:rPr lang="fr-CA" sz="1200" dirty="0"/>
                        <a:t>Temps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i="1" dirty="0"/>
                        <a:t>r</a:t>
                      </a:r>
                      <a:r>
                        <a:rPr lang="fr-CA" sz="1200" dirty="0"/>
                        <a:t> de Pearson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-0,077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-0,079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-0,073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0,129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764104"/>
                  </a:ext>
                </a:extLst>
              </a:tr>
              <a:tr h="298355">
                <a:tc>
                  <a:txBody>
                    <a:bodyPr/>
                    <a:lstStyle/>
                    <a:p>
                      <a:endParaRPr lang="fr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 err="1"/>
                        <a:t>sig</a:t>
                      </a:r>
                      <a:r>
                        <a:rPr lang="fr-CA" sz="12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0,823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0,979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0,817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0,830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0,704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031753"/>
                  </a:ext>
                </a:extLst>
              </a:tr>
              <a:tr h="298355">
                <a:tc>
                  <a:txBody>
                    <a:bodyPr/>
                    <a:lstStyle/>
                    <a:p>
                      <a:r>
                        <a:rPr lang="fr-CA" sz="1200" dirty="0"/>
                        <a:t>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i="1" dirty="0"/>
                        <a:t>r</a:t>
                      </a:r>
                      <a:r>
                        <a:rPr lang="fr-CA" sz="1200" dirty="0"/>
                        <a:t> de Pearson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-0,118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-0,095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-0,061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-0,095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0,123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8176367"/>
                  </a:ext>
                </a:extLst>
              </a:tr>
              <a:tr h="298355">
                <a:tc>
                  <a:txBody>
                    <a:bodyPr/>
                    <a:lstStyle/>
                    <a:p>
                      <a:endParaRPr lang="fr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 err="1"/>
                        <a:t>sig</a:t>
                      </a:r>
                      <a:r>
                        <a:rPr lang="fr-CA" sz="12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0,729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0,782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0,859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0,782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0,719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550424"/>
                  </a:ext>
                </a:extLst>
              </a:tr>
              <a:tr h="298355">
                <a:tc>
                  <a:txBody>
                    <a:bodyPr/>
                    <a:lstStyle/>
                    <a:p>
                      <a:r>
                        <a:rPr lang="fr-CA" sz="1200" dirty="0"/>
                        <a:t>Matériel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i="1" dirty="0"/>
                        <a:t>r</a:t>
                      </a:r>
                      <a:r>
                        <a:rPr lang="fr-CA" sz="1200" dirty="0"/>
                        <a:t> de Pearson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-0,280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-0,080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0,170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-0,080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200" dirty="0"/>
                        <a:t>0,208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996411"/>
                  </a:ext>
                </a:extLst>
              </a:tr>
              <a:tr h="298355">
                <a:tc>
                  <a:txBody>
                    <a:bodyPr/>
                    <a:lstStyle/>
                    <a:p>
                      <a:endParaRPr lang="fr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 err="1"/>
                        <a:t>sig</a:t>
                      </a:r>
                      <a:r>
                        <a:rPr lang="fr-CA" sz="12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0,404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0,816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0,618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0,816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0,540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800913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60B9F82A-9978-4225-96CB-C44AD3609A2A}"/>
              </a:ext>
            </a:extLst>
          </p:cNvPr>
          <p:cNvSpPr txBox="1"/>
          <p:nvPr/>
        </p:nvSpPr>
        <p:spPr>
          <a:xfrm>
            <a:off x="6334126" y="246850"/>
            <a:ext cx="2706372" cy="1314331"/>
          </a:xfrm>
          <a:prstGeom prst="irregularSeal2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CA" sz="3200" dirty="0"/>
              <a:t>RIEN!</a:t>
            </a:r>
          </a:p>
        </p:txBody>
      </p:sp>
    </p:spTree>
    <p:extLst>
      <p:ext uri="{BB962C8B-B14F-4D97-AF65-F5344CB8AC3E}">
        <p14:creationId xmlns:p14="http://schemas.microsoft.com/office/powerpoint/2010/main" val="29655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6A07E96-3969-4595-802D-25631B3CB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4EE850F-AE83-4C3F-A64D-8B67DEF33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47255" y="-59376"/>
            <a:ext cx="9386886" cy="6923798"/>
            <a:chOff x="-329674" y="-51881"/>
            <a:chExt cx="12515851" cy="6923798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1BC9603D-FE04-4520-8E50-7C75B9CA22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0A0E3407-9CB8-45DA-9F2E-5B81388C1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091A4076-E94C-4E3A-BDAF-3D51C167CE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257CB374-17D4-4D8A-8F6A-D79BAE50E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6CAD8AE5-485A-40A6-9A10-B2D46F293A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1A323CDF-8C44-4003-8C7E-56DA0652E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588FAE68-2618-4A05-9619-5B0476CF8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8BD498FC-EB33-41D8-844F-F8B658B14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2E631E6C-DAC5-4239-818A-AA7E4D372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9AF25E18-21FA-4C72-BFBA-6970C2299A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5">
              <a:extLst>
                <a:ext uri="{FF2B5EF4-FFF2-40B4-BE49-F238E27FC236}">
                  <a16:creationId xmlns:a16="http://schemas.microsoft.com/office/drawing/2014/main" id="{FEFCA527-806C-494B-B0FA-BC2DCBB8AF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id="{1348858B-E257-4F55-824B-A4E0E12B2D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7">
              <a:extLst>
                <a:ext uri="{FF2B5EF4-FFF2-40B4-BE49-F238E27FC236}">
                  <a16:creationId xmlns:a16="http://schemas.microsoft.com/office/drawing/2014/main" id="{0328079F-5D7D-4C32-94FE-4746AABC90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id="{936F7460-760A-4C69-B444-66970423A6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id="{046A42DA-07A5-4FC4-9A8E-E7803145E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id="{EAD3D7E7-545F-40E9-9CDA-83D9F4E4B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1">
              <a:extLst>
                <a:ext uri="{FF2B5EF4-FFF2-40B4-BE49-F238E27FC236}">
                  <a16:creationId xmlns:a16="http://schemas.microsoft.com/office/drawing/2014/main" id="{A82941B0-23C5-480D-8374-A5427FDF03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2">
              <a:extLst>
                <a:ext uri="{FF2B5EF4-FFF2-40B4-BE49-F238E27FC236}">
                  <a16:creationId xmlns:a16="http://schemas.microsoft.com/office/drawing/2014/main" id="{E25E04FF-BCA7-48D1-B958-C35D3E94EF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3">
              <a:extLst>
                <a:ext uri="{FF2B5EF4-FFF2-40B4-BE49-F238E27FC236}">
                  <a16:creationId xmlns:a16="http://schemas.microsoft.com/office/drawing/2014/main" id="{A7E8EF9C-5522-451C-8CB5-0575E2452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7D119FF-606C-4006-A3CB-C83426DCA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44208" y="3893141"/>
            <a:ext cx="4236590" cy="1771275"/>
            <a:chOff x="3258942" y="3893141"/>
            <a:chExt cx="5648782" cy="1771275"/>
          </a:xfrm>
        </p:grpSpPr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C910710A-4E31-4871-8A01-586AC5FC07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1437FA2-C275-4241-AD89-34B44DE74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58942" y="3893141"/>
              <a:ext cx="5648782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505928" y="3980237"/>
            <a:ext cx="4121302" cy="7277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Problématique et contexte théorique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2505928" y="4707986"/>
            <a:ext cx="4121302" cy="522636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14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C72E954-3173-4229-93A2-B05A46E09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4206" y="1177047"/>
            <a:ext cx="4236587" cy="26239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C3EA1FE-0CF4-4D8D-AD39-00EB8DB32D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21055" y="1344133"/>
            <a:ext cx="2289685" cy="2289685"/>
          </a:xfrm>
          <a:prstGeom prst="rect">
            <a:avLst/>
          </a:prstGeom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1954912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0A5A6D-9003-4C4D-A6BC-D4230D6E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Corrélations SEP / ÉHCOS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B660FAB8-32F1-4DAF-8221-CC4533498B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3766704"/>
              </p:ext>
            </p:extLst>
          </p:nvPr>
        </p:nvGraphicFramePr>
        <p:xfrm>
          <a:off x="486037" y="1442905"/>
          <a:ext cx="7886697" cy="5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6671">
                  <a:extLst>
                    <a:ext uri="{9D8B030D-6E8A-4147-A177-3AD203B41FA5}">
                      <a16:colId xmlns:a16="http://schemas.microsoft.com/office/drawing/2014/main" val="3096665927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1487897159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3626490984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866679010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2769154910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657554961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1284910574"/>
                    </a:ext>
                  </a:extLst>
                </a:gridCol>
              </a:tblGrid>
              <a:tr h="410715">
                <a:tc>
                  <a:txBody>
                    <a:bodyPr/>
                    <a:lstStyle/>
                    <a:p>
                      <a:endParaRPr lang="fr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Plaisir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Anxiété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Valeur accordée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SEP « normes et contenu 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SEP « sens du spectacle 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4894414"/>
                  </a:ext>
                </a:extLst>
              </a:tr>
              <a:tr h="298355">
                <a:tc>
                  <a:txBody>
                    <a:bodyPr/>
                    <a:lstStyle/>
                    <a:p>
                      <a:r>
                        <a:rPr lang="fr-CA" sz="1200" dirty="0"/>
                        <a:t>Contenu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i="1" dirty="0"/>
                        <a:t>r</a:t>
                      </a:r>
                      <a:r>
                        <a:rPr lang="fr-CA" sz="1200" dirty="0"/>
                        <a:t> de Pearson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-0,085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-0,021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-0,012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0,207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193900"/>
                  </a:ext>
                </a:extLst>
              </a:tr>
              <a:tr h="298355">
                <a:tc>
                  <a:txBody>
                    <a:bodyPr/>
                    <a:lstStyle/>
                    <a:p>
                      <a:endParaRPr lang="fr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 err="1"/>
                        <a:t>sig</a:t>
                      </a:r>
                      <a:r>
                        <a:rPr lang="fr-CA" sz="12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0,804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0,996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0,950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0,972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0,542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478711"/>
                  </a:ext>
                </a:extLst>
              </a:tr>
              <a:tr h="298355">
                <a:tc>
                  <a:txBody>
                    <a:bodyPr/>
                    <a:lstStyle/>
                    <a:p>
                      <a:r>
                        <a:rPr lang="fr-CA" sz="1200" dirty="0"/>
                        <a:t>Auditoire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i="1" dirty="0"/>
                        <a:t>r</a:t>
                      </a:r>
                      <a:r>
                        <a:rPr lang="fr-CA" sz="1200" dirty="0"/>
                        <a:t> de Pearson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0,072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0,038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-0,016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0,149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0,307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882957"/>
                  </a:ext>
                </a:extLst>
              </a:tr>
              <a:tr h="298355">
                <a:tc>
                  <a:txBody>
                    <a:bodyPr/>
                    <a:lstStyle/>
                    <a:p>
                      <a:endParaRPr lang="fr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 err="1"/>
                        <a:t>sig</a:t>
                      </a:r>
                      <a:r>
                        <a:rPr lang="fr-CA" sz="12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0,834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0,913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0,962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0,661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0,359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48375"/>
                  </a:ext>
                </a:extLst>
              </a:tr>
              <a:tr h="298355">
                <a:tc>
                  <a:txBody>
                    <a:bodyPr/>
                    <a:lstStyle/>
                    <a:p>
                      <a:r>
                        <a:rPr lang="fr-CA" sz="1200" dirty="0"/>
                        <a:t>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i="1" dirty="0"/>
                        <a:t>r</a:t>
                      </a:r>
                      <a:r>
                        <a:rPr lang="fr-CA" sz="1200" dirty="0"/>
                        <a:t> de Pearson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-0,061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-0,043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-0,003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0,203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040614"/>
                  </a:ext>
                </a:extLst>
              </a:tr>
              <a:tr h="298355">
                <a:tc>
                  <a:txBody>
                    <a:bodyPr/>
                    <a:lstStyle/>
                    <a:p>
                      <a:endParaRPr lang="fr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 err="1"/>
                        <a:t>sig</a:t>
                      </a:r>
                      <a:r>
                        <a:rPr lang="fr-CA" sz="12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0,858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0,981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0,993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0,549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832271"/>
                  </a:ext>
                </a:extLst>
              </a:tr>
              <a:tr h="298355">
                <a:tc>
                  <a:txBody>
                    <a:bodyPr/>
                    <a:lstStyle/>
                    <a:p>
                      <a:r>
                        <a:rPr lang="fr-CA" sz="1200" dirty="0"/>
                        <a:t>Non-verbal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i="1" dirty="0"/>
                        <a:t>r</a:t>
                      </a:r>
                      <a:r>
                        <a:rPr lang="fr-CA" sz="1200" dirty="0"/>
                        <a:t> de Pearson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-0,395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0,176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0,146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0,423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045324"/>
                  </a:ext>
                </a:extLst>
              </a:tr>
              <a:tr h="298355">
                <a:tc>
                  <a:txBody>
                    <a:bodyPr/>
                    <a:lstStyle/>
                    <a:p>
                      <a:endParaRPr lang="fr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 err="1"/>
                        <a:t>sig</a:t>
                      </a:r>
                      <a:r>
                        <a:rPr lang="fr-CA" sz="12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0,967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0,230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0,606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0,668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0,194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776510"/>
                  </a:ext>
                </a:extLst>
              </a:tr>
              <a:tr h="298355">
                <a:tc>
                  <a:txBody>
                    <a:bodyPr/>
                    <a:lstStyle/>
                    <a:p>
                      <a:r>
                        <a:rPr lang="fr-CA" sz="1200" dirty="0"/>
                        <a:t>Langue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i="1" dirty="0"/>
                        <a:t>r</a:t>
                      </a:r>
                      <a:r>
                        <a:rPr lang="fr-CA" sz="1200" dirty="0"/>
                        <a:t> de Pearson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-0,082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-0,226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0,091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-0,124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0,078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746613"/>
                  </a:ext>
                </a:extLst>
              </a:tr>
              <a:tr h="298355">
                <a:tc>
                  <a:txBody>
                    <a:bodyPr/>
                    <a:lstStyle/>
                    <a:p>
                      <a:endParaRPr lang="fr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 err="1"/>
                        <a:t>sig</a:t>
                      </a:r>
                      <a:r>
                        <a:rPr lang="fr-CA" sz="12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0,811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0,504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0,790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0,717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0,821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010630"/>
                  </a:ext>
                </a:extLst>
              </a:tr>
              <a:tr h="298355">
                <a:tc>
                  <a:txBody>
                    <a:bodyPr/>
                    <a:lstStyle/>
                    <a:p>
                      <a:r>
                        <a:rPr lang="fr-CA" sz="1200" dirty="0"/>
                        <a:t>Temps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i="1" dirty="0"/>
                        <a:t>r</a:t>
                      </a:r>
                      <a:r>
                        <a:rPr lang="fr-CA" sz="1200" dirty="0"/>
                        <a:t> de Pearson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-0,077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-0,079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-0,073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0,129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764104"/>
                  </a:ext>
                </a:extLst>
              </a:tr>
              <a:tr h="298355">
                <a:tc>
                  <a:txBody>
                    <a:bodyPr/>
                    <a:lstStyle/>
                    <a:p>
                      <a:endParaRPr lang="fr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 err="1"/>
                        <a:t>sig</a:t>
                      </a:r>
                      <a:r>
                        <a:rPr lang="fr-CA" sz="12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0,823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0,979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0,817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0,830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0,704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031753"/>
                  </a:ext>
                </a:extLst>
              </a:tr>
              <a:tr h="298355">
                <a:tc>
                  <a:txBody>
                    <a:bodyPr/>
                    <a:lstStyle/>
                    <a:p>
                      <a:r>
                        <a:rPr lang="fr-CA" sz="1200" dirty="0"/>
                        <a:t>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i="1" dirty="0"/>
                        <a:t>r</a:t>
                      </a:r>
                      <a:r>
                        <a:rPr lang="fr-CA" sz="1200" dirty="0"/>
                        <a:t> de Pearson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-0,118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-0,095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-0,061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-0,095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0,123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8176367"/>
                  </a:ext>
                </a:extLst>
              </a:tr>
              <a:tr h="298355">
                <a:tc>
                  <a:txBody>
                    <a:bodyPr/>
                    <a:lstStyle/>
                    <a:p>
                      <a:endParaRPr lang="fr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 err="1"/>
                        <a:t>sig</a:t>
                      </a:r>
                      <a:r>
                        <a:rPr lang="fr-CA" sz="12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0,729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0,782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0,859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0,782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0,719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550424"/>
                  </a:ext>
                </a:extLst>
              </a:tr>
              <a:tr h="298355">
                <a:tc>
                  <a:txBody>
                    <a:bodyPr/>
                    <a:lstStyle/>
                    <a:p>
                      <a:r>
                        <a:rPr lang="fr-CA" sz="1200" dirty="0"/>
                        <a:t>Matériel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i="1" dirty="0"/>
                        <a:t>r</a:t>
                      </a:r>
                      <a:r>
                        <a:rPr lang="fr-CA" sz="1200" dirty="0"/>
                        <a:t> de Pearson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-0,280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-0,080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0,170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-0,080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200" dirty="0"/>
                        <a:t>0,208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996411"/>
                  </a:ext>
                </a:extLst>
              </a:tr>
              <a:tr h="298355">
                <a:tc>
                  <a:txBody>
                    <a:bodyPr/>
                    <a:lstStyle/>
                    <a:p>
                      <a:endParaRPr lang="fr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 err="1"/>
                        <a:t>sig</a:t>
                      </a:r>
                      <a:r>
                        <a:rPr lang="fr-CA" sz="12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0,404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0,816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0,618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0,816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0,540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8009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8830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205DB9-79E5-4681-8F73-3AFA8FDA6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Corrélations avec le facteur SEP « </a:t>
            </a:r>
            <a:r>
              <a:rPr lang="fr-CA" b="1" dirty="0">
                <a:solidFill>
                  <a:schemeClr val="accent1"/>
                </a:solidFill>
              </a:rPr>
              <a:t>sens du spectacle</a:t>
            </a:r>
            <a:r>
              <a:rPr lang="fr-CA" dirty="0"/>
              <a:t> »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E308B7-1A1A-4E1B-84A1-4D0E608D3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dirty="0"/>
              <a:t>Plusieurs critères de la grille ÉHCOS : semblent pointer vers une corrélation avec le SEP « sens du spectacle »</a:t>
            </a:r>
          </a:p>
          <a:p>
            <a:pPr lvl="1"/>
            <a:r>
              <a:rPr lang="fr-CA" dirty="0"/>
              <a:t>Serait-ce </a:t>
            </a:r>
            <a:r>
              <a:rPr lang="fr-CA" b="1" i="1" dirty="0">
                <a:solidFill>
                  <a:schemeClr val="accent1"/>
                </a:solidFill>
              </a:rPr>
              <a:t>ce type de SEP </a:t>
            </a:r>
            <a:r>
              <a:rPr lang="fr-CA" dirty="0"/>
              <a:t>qui influence le plus la performance réelle à l’oral?</a:t>
            </a:r>
          </a:p>
          <a:p>
            <a:r>
              <a:rPr lang="fr-CA" dirty="0"/>
              <a:t>Dwyer &amp; Fus (2002) : effet d’interventions pédagogiques sur la note finale dans un cours d’expression orale</a:t>
            </a:r>
          </a:p>
          <a:p>
            <a:pPr lvl="1"/>
            <a:r>
              <a:rPr lang="fr-CA" dirty="0"/>
              <a:t>Interventions planifiées pour </a:t>
            </a:r>
            <a:r>
              <a:rPr lang="fr-CA" b="1" dirty="0">
                <a:solidFill>
                  <a:schemeClr val="accent1"/>
                </a:solidFill>
              </a:rPr>
              <a:t>augmenter SEP </a:t>
            </a:r>
            <a:r>
              <a:rPr lang="fr-CA" dirty="0">
                <a:sym typeface="Wingdings" panose="05000000000000000000" pitchFamily="2" charset="2"/>
              </a:rPr>
              <a:t> plus</a:t>
            </a:r>
            <a:r>
              <a:rPr lang="fr-CA" dirty="0"/>
              <a:t> d’effet sur la note finale (que les interventions pour diminuer stress)</a:t>
            </a:r>
          </a:p>
          <a:p>
            <a:pPr lvl="1"/>
            <a:r>
              <a:rPr lang="fr-CA" dirty="0"/>
              <a:t>Perception plus positive de capacités des étudiants : favoriserait motivation et engagement dans la tâche. </a:t>
            </a:r>
          </a:p>
          <a:p>
            <a:pPr lvl="1"/>
            <a:r>
              <a:rPr lang="fr-CA" dirty="0"/>
              <a:t>Ce qui pourrait par conséquent aider à diminuer leur anxiété. </a:t>
            </a:r>
          </a:p>
        </p:txBody>
      </p:sp>
    </p:spTree>
    <p:extLst>
      <p:ext uri="{BB962C8B-B14F-4D97-AF65-F5344CB8AC3E}">
        <p14:creationId xmlns:p14="http://schemas.microsoft.com/office/powerpoint/2010/main" val="266866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19B048-C55C-479D-AE0E-ED9BBC7EE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Soutenir le développement du SEP à l’oral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639B6A-FD04-4543-B281-63F15A4A8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751344"/>
          </a:xfrm>
        </p:spPr>
        <p:txBody>
          <a:bodyPr>
            <a:normAutofit fontScale="92500" lnSpcReduction="20000"/>
          </a:bodyPr>
          <a:lstStyle/>
          <a:p>
            <a:r>
              <a:rPr lang="fr-CA" dirty="0"/>
              <a:t>Dispositifs d’enseignement qui soutiennent non seulement le SEP « normes et contenu », mais aussi le </a:t>
            </a:r>
            <a:r>
              <a:rPr lang="fr-CA" b="1" dirty="0">
                <a:solidFill>
                  <a:schemeClr val="accent1"/>
                </a:solidFill>
              </a:rPr>
              <a:t>SEP « sens du spectacle »</a:t>
            </a:r>
          </a:p>
          <a:p>
            <a:r>
              <a:rPr lang="fr-CA" dirty="0"/>
              <a:t>Selon ce que nous en disent les étudiants en entrevue, la plupart des enseignements de l’oral portent sur les normes et le contenu</a:t>
            </a:r>
          </a:p>
          <a:p>
            <a:pPr lvl="1"/>
            <a:r>
              <a:rPr lang="fr-CA" dirty="0"/>
              <a:t>Structure de la présentation et grille d’évaluation</a:t>
            </a:r>
          </a:p>
          <a:p>
            <a:pPr lvl="1"/>
            <a:r>
              <a:rPr lang="fr-CA" dirty="0"/>
              <a:t>Normes de construction d’une présentation PowerPoint</a:t>
            </a:r>
          </a:p>
          <a:p>
            <a:pPr lvl="1"/>
            <a:r>
              <a:rPr lang="fr-CA" dirty="0"/>
              <a:t>Mais pas sur l’argumentation scientifique</a:t>
            </a:r>
          </a:p>
          <a:p>
            <a:r>
              <a:rPr lang="fr-CA" dirty="0"/>
              <a:t>Ce qu’on nous rapporte soutenir le SEP « sens du spectacle »:</a:t>
            </a:r>
          </a:p>
          <a:p>
            <a:pPr lvl="1"/>
            <a:r>
              <a:rPr lang="fr-CA" dirty="0"/>
              <a:t>Surtout des petits trucs: parler fort, éviter de faire des gestes répétitifs agaçants, se tenir droit</a:t>
            </a:r>
          </a:p>
          <a:p>
            <a:pPr lvl="1"/>
            <a:r>
              <a:rPr lang="fr-CA" b="1" dirty="0">
                <a:solidFill>
                  <a:schemeClr val="accent1"/>
                </a:solidFill>
              </a:rPr>
              <a:t>Mais pas sur comment piquer ou maintenir l’attention du public</a:t>
            </a:r>
          </a:p>
        </p:txBody>
      </p:sp>
    </p:spTree>
    <p:extLst>
      <p:ext uri="{BB962C8B-B14F-4D97-AF65-F5344CB8AC3E}">
        <p14:creationId xmlns:p14="http://schemas.microsoft.com/office/powerpoint/2010/main" val="318199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077713-8A64-43D0-A074-6AA932E59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Suites du projet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B8548B-8C37-4BE2-8E58-C8BBA5490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Poursuite de la collecte de données:</a:t>
            </a:r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r>
              <a:rPr lang="fr-CA" dirty="0"/>
              <a:t>À voir : corrélation MGS(?) / ÉHCOS / PACOS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AD50C242-E597-4B1C-A9AE-768ACCF9BAA4}"/>
              </a:ext>
            </a:extLst>
          </p:cNvPr>
          <p:cNvGrpSpPr/>
          <p:nvPr/>
        </p:nvGrpSpPr>
        <p:grpSpPr>
          <a:xfrm>
            <a:off x="1487090" y="2467272"/>
            <a:ext cx="6093618" cy="1523404"/>
            <a:chOff x="1525190" y="3591222"/>
            <a:chExt cx="6093618" cy="1523404"/>
          </a:xfrm>
        </p:grpSpPr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0166289F-FE3D-4A04-9CBD-24FF34D35831}"/>
                </a:ext>
              </a:extLst>
            </p:cNvPr>
            <p:cNvSpPr/>
            <p:nvPr/>
          </p:nvSpPr>
          <p:spPr>
            <a:xfrm>
              <a:off x="1525190" y="3591222"/>
              <a:ext cx="2539007" cy="1523404"/>
            </a:xfrm>
            <a:custGeom>
              <a:avLst/>
              <a:gdLst>
                <a:gd name="connsiteX0" fmla="*/ 0 w 2539007"/>
                <a:gd name="connsiteY0" fmla="*/ 152340 h 1523404"/>
                <a:gd name="connsiteX1" fmla="*/ 152340 w 2539007"/>
                <a:gd name="connsiteY1" fmla="*/ 0 h 1523404"/>
                <a:gd name="connsiteX2" fmla="*/ 2386667 w 2539007"/>
                <a:gd name="connsiteY2" fmla="*/ 0 h 1523404"/>
                <a:gd name="connsiteX3" fmla="*/ 2539007 w 2539007"/>
                <a:gd name="connsiteY3" fmla="*/ 152340 h 1523404"/>
                <a:gd name="connsiteX4" fmla="*/ 2539007 w 2539007"/>
                <a:gd name="connsiteY4" fmla="*/ 1371064 h 1523404"/>
                <a:gd name="connsiteX5" fmla="*/ 2386667 w 2539007"/>
                <a:gd name="connsiteY5" fmla="*/ 1523404 h 1523404"/>
                <a:gd name="connsiteX6" fmla="*/ 152340 w 2539007"/>
                <a:gd name="connsiteY6" fmla="*/ 1523404 h 1523404"/>
                <a:gd name="connsiteX7" fmla="*/ 0 w 2539007"/>
                <a:gd name="connsiteY7" fmla="*/ 1371064 h 1523404"/>
                <a:gd name="connsiteX8" fmla="*/ 0 w 2539007"/>
                <a:gd name="connsiteY8" fmla="*/ 152340 h 1523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9007" h="1523404">
                  <a:moveTo>
                    <a:pt x="0" y="152340"/>
                  </a:moveTo>
                  <a:cubicBezTo>
                    <a:pt x="0" y="68205"/>
                    <a:pt x="68205" y="0"/>
                    <a:pt x="152340" y="0"/>
                  </a:cubicBezTo>
                  <a:lnTo>
                    <a:pt x="2386667" y="0"/>
                  </a:lnTo>
                  <a:cubicBezTo>
                    <a:pt x="2470802" y="0"/>
                    <a:pt x="2539007" y="68205"/>
                    <a:pt x="2539007" y="152340"/>
                  </a:cubicBezTo>
                  <a:lnTo>
                    <a:pt x="2539007" y="1371064"/>
                  </a:lnTo>
                  <a:cubicBezTo>
                    <a:pt x="2539007" y="1455199"/>
                    <a:pt x="2470802" y="1523404"/>
                    <a:pt x="2386667" y="1523404"/>
                  </a:cubicBezTo>
                  <a:lnTo>
                    <a:pt x="152340" y="1523404"/>
                  </a:lnTo>
                  <a:cubicBezTo>
                    <a:pt x="68205" y="1523404"/>
                    <a:pt x="0" y="1455199"/>
                    <a:pt x="0" y="1371064"/>
                  </a:cubicBezTo>
                  <a:lnTo>
                    <a:pt x="0" y="15234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439" tIns="128439" rIns="128439" bIns="128439" numCol="1" spcCol="1270" anchor="t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CA" sz="2200" kern="1200" dirty="0"/>
                <a:t>A-2018</a:t>
              </a:r>
            </a:p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CA" sz="1700" kern="1200" dirty="0"/>
                <a:t>PACOS t=1</a:t>
              </a:r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CEF9BA67-BA84-4005-9F75-FF3905CF6558}"/>
                </a:ext>
              </a:extLst>
            </p:cNvPr>
            <p:cNvSpPr/>
            <p:nvPr/>
          </p:nvSpPr>
          <p:spPr>
            <a:xfrm>
              <a:off x="4318099" y="4038088"/>
              <a:ext cx="538269" cy="629673"/>
            </a:xfrm>
            <a:custGeom>
              <a:avLst/>
              <a:gdLst>
                <a:gd name="connsiteX0" fmla="*/ 0 w 538269"/>
                <a:gd name="connsiteY0" fmla="*/ 125935 h 629673"/>
                <a:gd name="connsiteX1" fmla="*/ 269135 w 538269"/>
                <a:gd name="connsiteY1" fmla="*/ 125935 h 629673"/>
                <a:gd name="connsiteX2" fmla="*/ 269135 w 538269"/>
                <a:gd name="connsiteY2" fmla="*/ 0 h 629673"/>
                <a:gd name="connsiteX3" fmla="*/ 538269 w 538269"/>
                <a:gd name="connsiteY3" fmla="*/ 314837 h 629673"/>
                <a:gd name="connsiteX4" fmla="*/ 269135 w 538269"/>
                <a:gd name="connsiteY4" fmla="*/ 629673 h 629673"/>
                <a:gd name="connsiteX5" fmla="*/ 269135 w 538269"/>
                <a:gd name="connsiteY5" fmla="*/ 503738 h 629673"/>
                <a:gd name="connsiteX6" fmla="*/ 0 w 538269"/>
                <a:gd name="connsiteY6" fmla="*/ 503738 h 629673"/>
                <a:gd name="connsiteX7" fmla="*/ 0 w 538269"/>
                <a:gd name="connsiteY7" fmla="*/ 125935 h 629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8269" h="629673">
                  <a:moveTo>
                    <a:pt x="0" y="125935"/>
                  </a:moveTo>
                  <a:lnTo>
                    <a:pt x="269135" y="125935"/>
                  </a:lnTo>
                  <a:lnTo>
                    <a:pt x="269135" y="0"/>
                  </a:lnTo>
                  <a:lnTo>
                    <a:pt x="538269" y="314837"/>
                  </a:lnTo>
                  <a:lnTo>
                    <a:pt x="269135" y="629673"/>
                  </a:lnTo>
                  <a:lnTo>
                    <a:pt x="269135" y="503738"/>
                  </a:lnTo>
                  <a:lnTo>
                    <a:pt x="0" y="503738"/>
                  </a:lnTo>
                  <a:lnTo>
                    <a:pt x="0" y="125935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25935" rIns="161481" bIns="125935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CA" sz="1800" kern="1200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8C3DC1A5-2A19-49C2-9FD9-7A8B6E3D22C0}"/>
                </a:ext>
              </a:extLst>
            </p:cNvPr>
            <p:cNvSpPr/>
            <p:nvPr/>
          </p:nvSpPr>
          <p:spPr>
            <a:xfrm>
              <a:off x="5079801" y="3591222"/>
              <a:ext cx="2539007" cy="1523404"/>
            </a:xfrm>
            <a:custGeom>
              <a:avLst/>
              <a:gdLst>
                <a:gd name="connsiteX0" fmla="*/ 0 w 2539007"/>
                <a:gd name="connsiteY0" fmla="*/ 152340 h 1523404"/>
                <a:gd name="connsiteX1" fmla="*/ 152340 w 2539007"/>
                <a:gd name="connsiteY1" fmla="*/ 0 h 1523404"/>
                <a:gd name="connsiteX2" fmla="*/ 2386667 w 2539007"/>
                <a:gd name="connsiteY2" fmla="*/ 0 h 1523404"/>
                <a:gd name="connsiteX3" fmla="*/ 2539007 w 2539007"/>
                <a:gd name="connsiteY3" fmla="*/ 152340 h 1523404"/>
                <a:gd name="connsiteX4" fmla="*/ 2539007 w 2539007"/>
                <a:gd name="connsiteY4" fmla="*/ 1371064 h 1523404"/>
                <a:gd name="connsiteX5" fmla="*/ 2386667 w 2539007"/>
                <a:gd name="connsiteY5" fmla="*/ 1523404 h 1523404"/>
                <a:gd name="connsiteX6" fmla="*/ 152340 w 2539007"/>
                <a:gd name="connsiteY6" fmla="*/ 1523404 h 1523404"/>
                <a:gd name="connsiteX7" fmla="*/ 0 w 2539007"/>
                <a:gd name="connsiteY7" fmla="*/ 1371064 h 1523404"/>
                <a:gd name="connsiteX8" fmla="*/ 0 w 2539007"/>
                <a:gd name="connsiteY8" fmla="*/ 152340 h 1523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9007" h="1523404">
                  <a:moveTo>
                    <a:pt x="0" y="152340"/>
                  </a:moveTo>
                  <a:cubicBezTo>
                    <a:pt x="0" y="68205"/>
                    <a:pt x="68205" y="0"/>
                    <a:pt x="152340" y="0"/>
                  </a:cubicBezTo>
                  <a:lnTo>
                    <a:pt x="2386667" y="0"/>
                  </a:lnTo>
                  <a:cubicBezTo>
                    <a:pt x="2470802" y="0"/>
                    <a:pt x="2539007" y="68205"/>
                    <a:pt x="2539007" y="152340"/>
                  </a:cubicBezTo>
                  <a:lnTo>
                    <a:pt x="2539007" y="1371064"/>
                  </a:lnTo>
                  <a:cubicBezTo>
                    <a:pt x="2539007" y="1455199"/>
                    <a:pt x="2470802" y="1523404"/>
                    <a:pt x="2386667" y="1523404"/>
                  </a:cubicBezTo>
                  <a:lnTo>
                    <a:pt x="152340" y="1523404"/>
                  </a:lnTo>
                  <a:cubicBezTo>
                    <a:pt x="68205" y="1523404"/>
                    <a:pt x="0" y="1455199"/>
                    <a:pt x="0" y="1371064"/>
                  </a:cubicBezTo>
                  <a:lnTo>
                    <a:pt x="0" y="15234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439" tIns="128439" rIns="128439" bIns="128439" numCol="1" spcCol="1270" anchor="t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CA" sz="2200" kern="1200" dirty="0"/>
                <a:t>H-2020</a:t>
              </a:r>
            </a:p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CA" sz="1700" kern="1200" dirty="0"/>
                <a:t>PACOS t=2</a:t>
              </a:r>
            </a:p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CA" sz="1700" kern="1200" dirty="0"/>
                <a:t>Entrevues</a:t>
              </a:r>
            </a:p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CA" sz="1700" kern="1200" dirty="0"/>
                <a:t>Observations exposés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47737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52BC71-F3F5-49B7-A94F-7AD561EC1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Remerciements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AE76C1-CD33-4B7C-A899-227EB5B0AE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/>
              <a:t>Pour leur soutien financier</a:t>
            </a:r>
          </a:p>
          <a:p>
            <a:pPr lvl="1"/>
            <a:r>
              <a:rPr lang="fr-CA" dirty="0"/>
              <a:t>PAREA du Ministère de l’Éducation et de l’Enseignement supérieur (projet PA2017-016)</a:t>
            </a:r>
          </a:p>
          <a:p>
            <a:pPr lvl="1"/>
            <a:r>
              <a:rPr lang="fr-CA" dirty="0"/>
              <a:t>PADRRC du Ministère de l’Éducation et de l’Enseignement supérieur</a:t>
            </a:r>
          </a:p>
          <a:p>
            <a:pPr lvl="1"/>
            <a:r>
              <a:rPr lang="fr-CA" dirty="0"/>
              <a:t>Cégep André-Laurendeau</a:t>
            </a:r>
          </a:p>
          <a:p>
            <a:r>
              <a:rPr lang="fr-CA" dirty="0"/>
              <a:t>Pour leur collaboration au projet</a:t>
            </a:r>
          </a:p>
          <a:p>
            <a:pPr lvl="1"/>
            <a:r>
              <a:rPr lang="fr-CA" dirty="0"/>
              <a:t>Julie Roberge, Cégep André-Laurendeau</a:t>
            </a:r>
          </a:p>
          <a:p>
            <a:pPr lvl="1"/>
            <a:r>
              <a:rPr lang="fr-CA" dirty="0"/>
              <a:t>Frédérique Blouin, Cégep Gérald-Godin </a:t>
            </a:r>
          </a:p>
          <a:p>
            <a:pPr lvl="1"/>
            <a:r>
              <a:rPr lang="fr-CA" dirty="0"/>
              <a:t>François Arseneault-Hubert, Cégep André-</a:t>
            </a:r>
            <a:r>
              <a:rPr lang="fr-CA" dirty="0" err="1"/>
              <a:t>Laurendeau</a:t>
            </a:r>
            <a:endParaRPr lang="fr-CA"/>
          </a:p>
          <a:p>
            <a:pPr lvl="1"/>
            <a:r>
              <a:rPr lang="fr-CA"/>
              <a:t>Assistantes </a:t>
            </a:r>
            <a:r>
              <a:rPr lang="fr-CA" dirty="0"/>
              <a:t>de recherche: </a:t>
            </a:r>
            <a:r>
              <a:rPr lang="fr-CA" dirty="0" err="1"/>
              <a:t>Oana</a:t>
            </a:r>
            <a:r>
              <a:rPr lang="fr-CA" dirty="0"/>
              <a:t> </a:t>
            </a:r>
            <a:r>
              <a:rPr lang="fr-CA" dirty="0" err="1"/>
              <a:t>Mihaela</a:t>
            </a:r>
            <a:r>
              <a:rPr lang="fr-CA" dirty="0"/>
              <a:t> Zaharia, Gabrielle Cataford, Élizabeth Batista</a:t>
            </a:r>
          </a:p>
          <a:p>
            <a:pPr lvl="1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205470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157B03-5CAC-4C94-B312-A5CCC3667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321" y="325530"/>
            <a:ext cx="5605629" cy="154350"/>
          </a:xfrm>
        </p:spPr>
        <p:txBody>
          <a:bodyPr>
            <a:normAutofit fontScale="90000"/>
          </a:bodyPr>
          <a:lstStyle/>
          <a:p>
            <a:r>
              <a:rPr lang="fr-CA" sz="3850" dirty="0"/>
              <a:t>Références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FA47C8-DB9B-46A5-ABD2-A8ED48028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321" y="666751"/>
            <a:ext cx="5033221" cy="6029324"/>
          </a:xfrm>
        </p:spPr>
        <p:txBody>
          <a:bodyPr anchor="ctr">
            <a:noAutofit/>
          </a:bodyPr>
          <a:lstStyle/>
          <a:p>
            <a:r>
              <a:rPr lang="en-US" sz="1400" dirty="0"/>
              <a:t>Bandura, A. (1986). </a:t>
            </a:r>
            <a:r>
              <a:rPr lang="en-US" sz="1400" i="1" dirty="0"/>
              <a:t>Social foundations of thought and action: A social cognitive theory</a:t>
            </a:r>
            <a:r>
              <a:rPr lang="en-US" sz="1400" dirty="0"/>
              <a:t>. Englewood Cliffs, NJ: Prentice-Hall.</a:t>
            </a:r>
            <a:endParaRPr lang="fr-CA" sz="1400" dirty="0"/>
          </a:p>
          <a:p>
            <a:r>
              <a:rPr lang="en-US" sz="1400" dirty="0"/>
              <a:t>Bouffard-Bouchard, T., &amp; </a:t>
            </a:r>
            <a:r>
              <a:rPr lang="en-US" sz="1400" dirty="0" err="1"/>
              <a:t>Pinard</a:t>
            </a:r>
            <a:r>
              <a:rPr lang="en-US" sz="1400" dirty="0"/>
              <a:t>, A. (1988). </a:t>
            </a:r>
            <a:r>
              <a:rPr lang="fr-CA" sz="1400" dirty="0"/>
              <a:t>Sentiment d’auto-efficacité et exercice des processus d’autorégulation chez des étudiants de niveau collégial. </a:t>
            </a:r>
            <a:r>
              <a:rPr lang="en-US" sz="1400" i="1" dirty="0"/>
              <a:t>International Journal of Psychology</a:t>
            </a:r>
            <a:r>
              <a:rPr lang="en-US" sz="1400" dirty="0"/>
              <a:t>, </a:t>
            </a:r>
            <a:r>
              <a:rPr lang="en-US" sz="1400" i="1" dirty="0"/>
              <a:t>23</a:t>
            </a:r>
            <a:r>
              <a:rPr lang="en-US" sz="1400" dirty="0"/>
              <a:t>(1‑6), 409‑431. </a:t>
            </a:r>
            <a:r>
              <a:rPr lang="en-US" sz="1400" dirty="0">
                <a:hlinkClick r:id="rId2"/>
              </a:rPr>
              <a:t>https://doi.org/10.1080/00207598808247776</a:t>
            </a:r>
            <a:endParaRPr lang="en-US" sz="1400" dirty="0"/>
          </a:p>
          <a:p>
            <a:r>
              <a:rPr lang="fr-CA" sz="1400" dirty="0"/>
              <a:t>Cormier, C. (2018). Le sentiment d’efficacité personnelle en communication orale scientifique : trois profils d’étudiants. </a:t>
            </a:r>
            <a:r>
              <a:rPr lang="fr-CA" sz="1400" i="1" dirty="0"/>
              <a:t>Correspondance</a:t>
            </a:r>
            <a:r>
              <a:rPr lang="fr-CA" sz="1400" dirty="0"/>
              <a:t>, </a:t>
            </a:r>
            <a:r>
              <a:rPr lang="fr-CA" sz="1400" i="1" dirty="0"/>
              <a:t>24</a:t>
            </a:r>
            <a:r>
              <a:rPr lang="fr-CA" sz="1400" dirty="0"/>
              <a:t>(1). Consulté à l’adresse </a:t>
            </a:r>
            <a:r>
              <a:rPr lang="fr-CA" sz="1400" dirty="0">
                <a:hlinkClick r:id="rId3"/>
              </a:rPr>
              <a:t>http://correspo.ccdmd.qc.ca/index.php/document/le-sentiment-defficacite-personnelle-en-communication-orale-scientifique-trois-profils-detudiants/</a:t>
            </a:r>
            <a:r>
              <a:rPr lang="fr-CA" sz="1400" dirty="0"/>
              <a:t> </a:t>
            </a:r>
          </a:p>
          <a:p>
            <a:r>
              <a:rPr lang="fr-CA" sz="1400" dirty="0"/>
              <a:t>De Grez, L., </a:t>
            </a:r>
            <a:r>
              <a:rPr lang="fr-CA" sz="1400" dirty="0" err="1"/>
              <a:t>Valcke</a:t>
            </a:r>
            <a:r>
              <a:rPr lang="fr-CA" sz="1400" dirty="0"/>
              <a:t>, M., &amp; </a:t>
            </a:r>
            <a:r>
              <a:rPr lang="fr-CA" sz="1400" dirty="0" err="1"/>
              <a:t>Roozen</a:t>
            </a:r>
            <a:r>
              <a:rPr lang="fr-CA" sz="1400" dirty="0"/>
              <a:t>, I. (2009a). </a:t>
            </a:r>
            <a:r>
              <a:rPr lang="en-US" sz="1400" dirty="0"/>
              <a:t>The impact of goal orientation, self-reflection and personal characteristics on the acquisition of oral presentation skills. </a:t>
            </a:r>
            <a:r>
              <a:rPr lang="fr-CA" sz="1400" dirty="0" err="1"/>
              <a:t>European</a:t>
            </a:r>
            <a:r>
              <a:rPr lang="fr-CA" sz="1400" dirty="0"/>
              <a:t> Journal of Psychology of </a:t>
            </a:r>
            <a:r>
              <a:rPr lang="fr-CA" sz="1400" dirty="0" err="1"/>
              <a:t>Education</a:t>
            </a:r>
            <a:r>
              <a:rPr lang="fr-CA" sz="1400" dirty="0"/>
              <a:t>, 24(3), 293‑306. </a:t>
            </a:r>
            <a:r>
              <a:rPr lang="fr-CA" sz="1400" dirty="0">
                <a:hlinkClick r:id="rId4"/>
              </a:rPr>
              <a:t>https://doi.org/10.1007/BF03174762</a:t>
            </a:r>
            <a:endParaRPr lang="fr-CA" sz="1400" dirty="0"/>
          </a:p>
          <a:p>
            <a:r>
              <a:rPr lang="en-US" sz="1400" dirty="0"/>
              <a:t>De </a:t>
            </a:r>
            <a:r>
              <a:rPr lang="en-US" sz="1400" dirty="0" err="1"/>
              <a:t>Grez</a:t>
            </a:r>
            <a:r>
              <a:rPr lang="en-US" sz="1400" dirty="0"/>
              <a:t>, L., Valcke, M., &amp; </a:t>
            </a:r>
            <a:r>
              <a:rPr lang="en-US" sz="1400" dirty="0" err="1"/>
              <a:t>Roozen</a:t>
            </a:r>
            <a:r>
              <a:rPr lang="en-US" sz="1400" dirty="0"/>
              <a:t>, I. (2009b). The impact of an innovative instructional intervention on the acquisition of oral presentation skills in higher education. Computers &amp; Education, 53, 112‑120.</a:t>
            </a:r>
            <a:endParaRPr lang="fr-CA" sz="1400" dirty="0"/>
          </a:p>
          <a:p>
            <a:r>
              <a:rPr lang="fr-CA" sz="1400" dirty="0"/>
              <a:t>Demir, S. (2017). </a:t>
            </a:r>
            <a:r>
              <a:rPr lang="en-US" sz="1400" dirty="0"/>
              <a:t>An Evaluation of Oral Language: The Relationship between Listening, Speaking and Self-Efficacy. </a:t>
            </a:r>
            <a:r>
              <a:rPr lang="en-US" sz="1400" i="1" dirty="0"/>
              <a:t>Universal Journal of Educational Research</a:t>
            </a:r>
            <a:r>
              <a:rPr lang="en-US" sz="1400" dirty="0"/>
              <a:t>, </a:t>
            </a:r>
            <a:r>
              <a:rPr lang="en-US" sz="1400" i="1" dirty="0"/>
              <a:t>5</a:t>
            </a:r>
            <a:r>
              <a:rPr lang="en-US" sz="1400" dirty="0"/>
              <a:t>(9), 1457‑1467.</a:t>
            </a:r>
            <a:endParaRPr lang="fr-CA" sz="1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9" name="Graphic 6">
            <a:extLst>
              <a:ext uri="{FF2B5EF4-FFF2-40B4-BE49-F238E27FC236}">
                <a16:creationId xmlns:a16="http://schemas.microsoft.com/office/drawing/2014/main" id="{2AC2A207-D633-445D-BC96-51602EAE39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24964" y="2865141"/>
            <a:ext cx="1143455" cy="114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1368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157B03-5CAC-4C94-B312-A5CCC3667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321" y="325530"/>
            <a:ext cx="5605629" cy="154350"/>
          </a:xfrm>
        </p:spPr>
        <p:txBody>
          <a:bodyPr>
            <a:normAutofit fontScale="90000"/>
          </a:bodyPr>
          <a:lstStyle/>
          <a:p>
            <a:r>
              <a:rPr lang="fr-CA" sz="3850" dirty="0"/>
              <a:t>Références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FA47C8-DB9B-46A5-ABD2-A8ED48028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321" y="666751"/>
            <a:ext cx="5033221" cy="6029324"/>
          </a:xfrm>
        </p:spPr>
        <p:txBody>
          <a:bodyPr anchor="ctr">
            <a:noAutofit/>
          </a:bodyPr>
          <a:lstStyle/>
          <a:p>
            <a:r>
              <a:rPr lang="en-US" sz="1400" dirty="0"/>
              <a:t>Dwyer, K. K., &amp; </a:t>
            </a:r>
            <a:r>
              <a:rPr lang="en-US" sz="1400" dirty="0" err="1"/>
              <a:t>Fus</a:t>
            </a:r>
            <a:r>
              <a:rPr lang="en-US" sz="1400" dirty="0"/>
              <a:t>, D. A. (2002). Perceptions of communication competence, self-efficacy, and trait communication apprehension: Is there an impact of basic course </a:t>
            </a:r>
            <a:r>
              <a:rPr lang="en-US" sz="1400" dirty="0" err="1"/>
              <a:t>succcess</a:t>
            </a:r>
            <a:r>
              <a:rPr lang="en-US" sz="1400" dirty="0"/>
              <a:t>? </a:t>
            </a:r>
            <a:r>
              <a:rPr lang="fr-CA" sz="1400" i="1" dirty="0"/>
              <a:t>Communication </a:t>
            </a:r>
            <a:r>
              <a:rPr lang="fr-CA" sz="1400" i="1" dirty="0" err="1"/>
              <a:t>Research</a:t>
            </a:r>
            <a:r>
              <a:rPr lang="fr-CA" sz="1400" i="1" dirty="0"/>
              <a:t> Reports</a:t>
            </a:r>
            <a:r>
              <a:rPr lang="fr-CA" sz="1400" dirty="0"/>
              <a:t>, </a:t>
            </a:r>
            <a:r>
              <a:rPr lang="fr-CA" sz="1400" i="1" dirty="0"/>
              <a:t>19</a:t>
            </a:r>
            <a:r>
              <a:rPr lang="fr-CA" sz="1400" dirty="0"/>
              <a:t>(1), 29‑37.</a:t>
            </a:r>
          </a:p>
          <a:p>
            <a:r>
              <a:rPr lang="fr-CA" sz="1400" dirty="0" err="1"/>
              <a:t>ÉduConseil</a:t>
            </a:r>
            <a:r>
              <a:rPr lang="fr-CA" sz="1400" dirty="0"/>
              <a:t>. (2014). Le profil attendu par les universités de la part des élèves diplômés des programmes d’études préuniversitaires en sciences. MESRST.</a:t>
            </a:r>
          </a:p>
          <a:p>
            <a:r>
              <a:rPr lang="en-US" sz="1400" dirty="0" err="1"/>
              <a:t>Hasni</a:t>
            </a:r>
            <a:r>
              <a:rPr lang="en-US" sz="1400" dirty="0"/>
              <a:t>, A., Potvin, P., </a:t>
            </a:r>
            <a:r>
              <a:rPr lang="en-US" sz="1400" dirty="0" err="1"/>
              <a:t>Belletête</a:t>
            </a:r>
            <a:r>
              <a:rPr lang="en-US" sz="1400" dirty="0"/>
              <a:t>, V., &amp; Thibault, F. (2015). </a:t>
            </a:r>
            <a:r>
              <a:rPr lang="fr-CA" sz="1400" dirty="0"/>
              <a:t>L’intérêt pour les sciences et la technologie à l’école: Résultats d’une enquête auprès d’élèves du primaire et du secondaire au Québec. </a:t>
            </a:r>
            <a:r>
              <a:rPr lang="en-US" sz="1400" dirty="0"/>
              <a:t>UQAM et </a:t>
            </a:r>
            <a:r>
              <a:rPr lang="en-US" sz="1400" dirty="0" err="1"/>
              <a:t>Université</a:t>
            </a:r>
            <a:r>
              <a:rPr lang="en-US" sz="1400" dirty="0"/>
              <a:t> de Sherbrooke.</a:t>
            </a:r>
            <a:endParaRPr lang="fr-CA" sz="1400" dirty="0"/>
          </a:p>
          <a:p>
            <a:r>
              <a:rPr lang="en-US" sz="1400" dirty="0" err="1"/>
              <a:t>Hidi</a:t>
            </a:r>
            <a:r>
              <a:rPr lang="en-US" sz="1400" dirty="0"/>
              <a:t>, S. (2006). </a:t>
            </a:r>
            <a:r>
              <a:rPr lang="fr-CA" sz="1400" dirty="0" err="1"/>
              <a:t>Interest</a:t>
            </a:r>
            <a:r>
              <a:rPr lang="fr-CA" sz="1400" dirty="0"/>
              <a:t>: A unique </a:t>
            </a:r>
            <a:r>
              <a:rPr lang="fr-CA" sz="1400" dirty="0" err="1"/>
              <a:t>motivational</a:t>
            </a:r>
            <a:r>
              <a:rPr lang="fr-CA" sz="1400" dirty="0"/>
              <a:t> variable. </a:t>
            </a:r>
            <a:r>
              <a:rPr lang="en-US" sz="1400" dirty="0"/>
              <a:t>Educational Research Review, 1(2), 69‑82. https://doi.org/10.1016/j.edurev.2006.09.001</a:t>
            </a:r>
            <a:endParaRPr lang="fr-CA" sz="1400" dirty="0"/>
          </a:p>
          <a:p>
            <a:r>
              <a:rPr lang="en-US" sz="1400" dirty="0"/>
              <a:t>Marsh, H. W. (1990). The structure of academic self-concept: The Marsh/Shavelson Model. </a:t>
            </a:r>
            <a:r>
              <a:rPr lang="fr-CA" sz="1400" dirty="0"/>
              <a:t>Journal of </a:t>
            </a:r>
            <a:r>
              <a:rPr lang="fr-CA" sz="1400" dirty="0" err="1"/>
              <a:t>Educational</a:t>
            </a:r>
            <a:r>
              <a:rPr lang="fr-CA" sz="1400" dirty="0"/>
              <a:t> Psychology, 82(4), 623‑636. https://doi.org/10.1037/0022-0663.82.4.623</a:t>
            </a:r>
          </a:p>
          <a:p>
            <a:r>
              <a:rPr lang="fr-CA" sz="1400" dirty="0"/>
              <a:t>MELS. (1998). Sciences de la nature, Programme d’études préuniversitaires 200.B0. Québec, QC: Gouvernement du Québec.</a:t>
            </a:r>
          </a:p>
          <a:p>
            <a:r>
              <a:rPr lang="fr-CA" sz="1400" dirty="0"/>
              <a:t>Préfontaine, C., Lebrun, M., &amp; </a:t>
            </a:r>
            <a:r>
              <a:rPr lang="fr-CA" sz="1400" dirty="0" err="1"/>
              <a:t>Nachbauer</a:t>
            </a:r>
            <a:r>
              <a:rPr lang="fr-CA" sz="1400" dirty="0"/>
              <a:t>, M. (2000). L’expression orale des enseignants : un enjeu social. Québec français, (118), 52‑54.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9" name="Graphic 6">
            <a:extLst>
              <a:ext uri="{FF2B5EF4-FFF2-40B4-BE49-F238E27FC236}">
                <a16:creationId xmlns:a16="http://schemas.microsoft.com/office/drawing/2014/main" id="{2AC2A207-D633-445D-BC96-51602EAE39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4964" y="2865141"/>
            <a:ext cx="1143455" cy="114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503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2442167"/>
            <a:ext cx="8229600" cy="4115043"/>
          </a:xfrm>
        </p:spPr>
        <p:txBody>
          <a:bodyPr>
            <a:normAutofit/>
          </a:bodyPr>
          <a:lstStyle/>
          <a:p>
            <a:r>
              <a:rPr lang="fr-CA" dirty="0"/>
              <a:t>Habileté en communication orale : importante dans une formation en sciences de la nature</a:t>
            </a:r>
          </a:p>
          <a:p>
            <a:pPr lvl="1"/>
            <a:r>
              <a:rPr lang="fr-CA" dirty="0"/>
              <a:t>But général du programme : « communiquer de façon claire et précise »</a:t>
            </a:r>
            <a:r>
              <a:rPr lang="fr-CA" sz="2100" dirty="0"/>
              <a:t> (MELS, 1998)</a:t>
            </a:r>
          </a:p>
          <a:p>
            <a:pPr lvl="1"/>
            <a:r>
              <a:rPr lang="fr-CA" dirty="0"/>
              <a:t>Nouveau programme: mentionné dans le profil attendu </a:t>
            </a:r>
            <a:r>
              <a:rPr lang="fr-CA" sz="2000" dirty="0"/>
              <a:t>(</a:t>
            </a:r>
            <a:r>
              <a:rPr lang="fr-CA" sz="2000" dirty="0" err="1"/>
              <a:t>ÉduConseil</a:t>
            </a:r>
            <a:r>
              <a:rPr lang="fr-CA" sz="2000" dirty="0"/>
              <a:t>, 2014)</a:t>
            </a:r>
            <a:endParaRPr lang="fr-CA" dirty="0"/>
          </a:p>
          <a:p>
            <a:r>
              <a:rPr lang="fr-CA" dirty="0"/>
              <a:t>Peu de recherche sur l’impact des </a:t>
            </a:r>
            <a:r>
              <a:rPr lang="fr-CA" b="1" dirty="0">
                <a:solidFill>
                  <a:schemeClr val="accent1"/>
                </a:solidFill>
              </a:rPr>
              <a:t>caractéristiques personnelles</a:t>
            </a:r>
            <a:r>
              <a:rPr lang="fr-CA" b="1" dirty="0">
                <a:solidFill>
                  <a:schemeClr val="accent3"/>
                </a:solidFill>
              </a:rPr>
              <a:t> </a:t>
            </a:r>
            <a:r>
              <a:rPr lang="fr-CA" dirty="0"/>
              <a:t>sur le développement de l’habileté en communication orale</a:t>
            </a:r>
            <a:r>
              <a:rPr lang="fr-CA" sz="2000" dirty="0"/>
              <a:t> (De Grez et coll., 2009a)</a:t>
            </a:r>
            <a:endParaRPr lang="fr-CA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6F63B94-48CE-4AE7-8BF0-19E1E2EA6C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377" b="10026"/>
          <a:stretch/>
        </p:blipFill>
        <p:spPr>
          <a:xfrm>
            <a:off x="1922045" y="384343"/>
            <a:ext cx="5299910" cy="194812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2DA5ACD-5143-4695-9ECE-3B9A27039F28}"/>
              </a:ext>
            </a:extLst>
          </p:cNvPr>
          <p:cNvSpPr/>
          <p:nvPr/>
        </p:nvSpPr>
        <p:spPr>
          <a:xfrm rot="5400000">
            <a:off x="6222216" y="1289643"/>
            <a:ext cx="23072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700" dirty="0"/>
              <a:t>https://x78251kcpll2l2t9e46kf96a-wpengine.netdna-ssl.com/wp-content/uploads/2015/10/Discussion.png</a:t>
            </a:r>
          </a:p>
        </p:txBody>
      </p:sp>
    </p:spTree>
    <p:extLst>
      <p:ext uri="{BB962C8B-B14F-4D97-AF65-F5344CB8AC3E}">
        <p14:creationId xmlns:p14="http://schemas.microsoft.com/office/powerpoint/2010/main" val="279987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FFC597-2135-44D0-9F44-DA3649963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SEP : sentiment d’efficacité personnelle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A51D34-AE81-4154-AB9B-2867E865F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fr-CA" b="1" dirty="0">
                <a:solidFill>
                  <a:schemeClr val="accent1"/>
                </a:solidFill>
              </a:rPr>
              <a:t>Le sentiment d’efficacité personnelle (SEP)</a:t>
            </a:r>
          </a:p>
          <a:p>
            <a:pPr lvl="1"/>
            <a:r>
              <a:rPr lang="fr-CA" b="1" dirty="0">
                <a:solidFill>
                  <a:schemeClr val="accent1"/>
                </a:solidFill>
              </a:rPr>
              <a:t>C’est croire qu’on est capable de réussir</a:t>
            </a:r>
          </a:p>
          <a:p>
            <a:pPr lvl="1"/>
            <a:r>
              <a:rPr lang="fr-CA" dirty="0"/>
              <a:t>Effet sur la motivation: plus on croit être capable, plus on est motivé à s’investir, même dans des tâches nouvelles ou difficiles </a:t>
            </a:r>
            <a:r>
              <a:rPr lang="fr-CA" sz="2300" dirty="0"/>
              <a:t>(Bandura, 1977)</a:t>
            </a:r>
          </a:p>
          <a:p>
            <a:pPr lvl="1"/>
            <a:r>
              <a:rPr lang="fr-CA" dirty="0"/>
              <a:t>Facteur prédictif puissant de la motivation et de l’apprentissage (Dwyer &amp; Fus, 2002)</a:t>
            </a:r>
          </a:p>
          <a:p>
            <a:pPr lvl="1"/>
            <a:r>
              <a:rPr lang="fr-CA" dirty="0"/>
              <a:t>Faible SEP:  désengagement envers la tâche, pensées </a:t>
            </a:r>
            <a:r>
              <a:rPr lang="fr-CA" dirty="0" err="1"/>
              <a:t>négatives,stress</a:t>
            </a:r>
            <a:r>
              <a:rPr lang="fr-CA" dirty="0"/>
              <a:t>, comportements d’évitement (Bouffard-Bouchard &amp; Pinard, 1988)</a:t>
            </a:r>
          </a:p>
          <a:p>
            <a:r>
              <a:rPr lang="fr-CA" dirty="0"/>
              <a:t>SEP à l’oral: peu étudié</a:t>
            </a:r>
          </a:p>
          <a:p>
            <a:pPr lvl="1"/>
            <a:r>
              <a:rPr lang="fr-CA" dirty="0"/>
              <a:t>SEP à l’oral diminue continuellement entre la 5</a:t>
            </a:r>
            <a:r>
              <a:rPr lang="fr-CA" baseline="30000" dirty="0"/>
              <a:t>e</a:t>
            </a:r>
            <a:r>
              <a:rPr lang="fr-CA" dirty="0"/>
              <a:t> et la 8</a:t>
            </a:r>
            <a:r>
              <a:rPr lang="fr-CA" baseline="30000" dirty="0"/>
              <a:t>e</a:t>
            </a:r>
            <a:r>
              <a:rPr lang="fr-CA" dirty="0"/>
              <a:t> année (Demir, 2017).</a:t>
            </a:r>
          </a:p>
          <a:p>
            <a:pPr lvl="1"/>
            <a:r>
              <a:rPr lang="fr-CA" dirty="0"/>
              <a:t>Peu d’enseignement de l’oral.</a:t>
            </a:r>
          </a:p>
        </p:txBody>
      </p:sp>
    </p:spTree>
    <p:extLst>
      <p:ext uri="{BB962C8B-B14F-4D97-AF65-F5344CB8AC3E}">
        <p14:creationId xmlns:p14="http://schemas.microsoft.com/office/powerpoint/2010/main" val="76421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104E5B-FFA4-4359-A91E-3253A8008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Objectif de la recherche complète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C093ED-DEF7-4FE1-AF3A-F47D6563A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Documenter la compétence en communication orale scientifique (COS) des étudiants du programme collégial de sciences de la nature</a:t>
            </a:r>
          </a:p>
          <a:p>
            <a:r>
              <a:rPr lang="fr-CA" dirty="0"/>
              <a:t>Sous-objectif: tracer un portrait des étudiants par rapport à la COS</a:t>
            </a:r>
          </a:p>
          <a:p>
            <a:pPr lvl="1"/>
            <a:r>
              <a:rPr lang="fr-CA" dirty="0"/>
              <a:t>Notamment</a:t>
            </a:r>
          </a:p>
          <a:p>
            <a:pPr lvl="2"/>
            <a:r>
              <a:rPr lang="fr-CA" dirty="0"/>
              <a:t>Habileté en COS</a:t>
            </a:r>
          </a:p>
          <a:p>
            <a:pPr lvl="2"/>
            <a:r>
              <a:rPr lang="fr-CA" dirty="0"/>
              <a:t>Perceptions et attitudes envers la COS</a:t>
            </a:r>
          </a:p>
          <a:p>
            <a:pPr lvl="2"/>
            <a:r>
              <a:rPr lang="fr-CA" dirty="0"/>
              <a:t>Données de réussite académique</a:t>
            </a:r>
          </a:p>
        </p:txBody>
      </p:sp>
    </p:spTree>
    <p:extLst>
      <p:ext uri="{BB962C8B-B14F-4D97-AF65-F5344CB8AC3E}">
        <p14:creationId xmlns:p14="http://schemas.microsoft.com/office/powerpoint/2010/main" val="3912003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495F8E3-5243-4F02-AC53-F05721B35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5280F9F-2129-4B35-86B4-8A4267DFA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47255" y="-59376"/>
            <a:ext cx="9386886" cy="6923798"/>
            <a:chOff x="-329674" y="-51881"/>
            <a:chExt cx="12515851" cy="692379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079E950F-26FD-49A5-8CFB-664703BE5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A957C5C2-2E01-464B-97B4-1981AF0523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53B7BE02-9D75-4EBB-879B-D7B75937FC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0D9536D6-02B7-4110-BF2B-17B08DDFE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ADA6B83F-32F5-4D8C-AA2F-53A4FA1252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AE2FF24D-C357-4073-8093-410279D42F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7A7D5D9E-853D-4831-B45D-ED773133B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D185781-4FC4-4AF1-B231-942FDE963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CC270413-B0D3-4A07-BD1B-E9254A9892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2C47358D-4669-406F-AC20-6D169951BE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328C9057-3C8A-45CB-A084-4AD4535CD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D204A0F9-30D5-4D9E-9019-95DEDCFFE8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F9CC2C27-C82D-467C-836F-F166E7059B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F680CD9A-5DEE-446A-A951-936A1B2D1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90F745C0-6118-47A3-85AB-A412FE581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3CEC5B1E-7348-4ACE-B1DD-E53926EB7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F96B7951-47C0-4555-9A22-86491610F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ACD5C04A-A4EA-432A-A9B5-F84F41D745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B33C957B-D207-438D-9823-4FF59328F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F79D782-A9ED-4AEE-B67D-DDD6F1CB5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51969" y="1186483"/>
            <a:ext cx="6636259" cy="4477933"/>
            <a:chOff x="1669293" y="1186483"/>
            <a:chExt cx="8848345" cy="4477933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6C9F140-6D17-42C4-96E2-F124090D4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EE0A3AEC-72D0-4759-A596-564927A0C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A027B02-EC1B-499B-B4F5-7221EC8D84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B8F866DA-7088-453B-AAD2-7BA1AF926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736" y="2075688"/>
            <a:ext cx="6508242" cy="174650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Méthode</a:t>
            </a:r>
            <a:endParaRPr lang="en-US" sz="47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8396135-E63F-4A83-9D4E-6AB855058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6736" y="3881568"/>
            <a:ext cx="6508242" cy="1231533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4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0097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505C23-674B-4195-81D6-0C127FEAE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908"/>
            <a:ext cx="6870771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AFCE883-4258-49F8-B3CF-8583591D9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29884"/>
            <a:ext cx="5789535" cy="10963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Échantillon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5C9B8F0-FF66-4C15-BD05-E86B87331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2277" y="5367908"/>
            <a:ext cx="2571723" cy="1490093"/>
          </a:xfrm>
          <a:custGeom>
            <a:avLst/>
            <a:gdLst>
              <a:gd name="connsiteX0" fmla="*/ 690108 w 3428963"/>
              <a:gd name="connsiteY0" fmla="*/ 0 h 1490093"/>
              <a:gd name="connsiteX1" fmla="*/ 3428963 w 3428963"/>
              <a:gd name="connsiteY1" fmla="*/ 0 h 1490093"/>
              <a:gd name="connsiteX2" fmla="*/ 3428963 w 3428963"/>
              <a:gd name="connsiteY2" fmla="*/ 1490093 h 1490093"/>
              <a:gd name="connsiteX3" fmla="*/ 0 w 3428963"/>
              <a:gd name="connsiteY3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8963" h="1490093">
                <a:moveTo>
                  <a:pt x="690108" y="0"/>
                </a:moveTo>
                <a:lnTo>
                  <a:pt x="3428963" y="0"/>
                </a:lnTo>
                <a:lnTo>
                  <a:pt x="3428963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0B16E33C-E54B-49B4-8BF9-A3B40A4EE479}"/>
              </a:ext>
            </a:extLst>
          </p:cNvPr>
          <p:cNvSpPr/>
          <p:nvPr/>
        </p:nvSpPr>
        <p:spPr>
          <a:xfrm>
            <a:off x="697994" y="648886"/>
            <a:ext cx="7748010" cy="1127993"/>
          </a:xfrm>
          <a:custGeom>
            <a:avLst/>
            <a:gdLst>
              <a:gd name="connsiteX0" fmla="*/ 0 w 7748010"/>
              <a:gd name="connsiteY0" fmla="*/ 281998 h 1127993"/>
              <a:gd name="connsiteX1" fmla="*/ 7184014 w 7748010"/>
              <a:gd name="connsiteY1" fmla="*/ 281998 h 1127993"/>
              <a:gd name="connsiteX2" fmla="*/ 7184014 w 7748010"/>
              <a:gd name="connsiteY2" fmla="*/ 0 h 1127993"/>
              <a:gd name="connsiteX3" fmla="*/ 7748010 w 7748010"/>
              <a:gd name="connsiteY3" fmla="*/ 563997 h 1127993"/>
              <a:gd name="connsiteX4" fmla="*/ 7184014 w 7748010"/>
              <a:gd name="connsiteY4" fmla="*/ 1127993 h 1127993"/>
              <a:gd name="connsiteX5" fmla="*/ 7184014 w 7748010"/>
              <a:gd name="connsiteY5" fmla="*/ 845995 h 1127993"/>
              <a:gd name="connsiteX6" fmla="*/ 0 w 7748010"/>
              <a:gd name="connsiteY6" fmla="*/ 845995 h 1127993"/>
              <a:gd name="connsiteX7" fmla="*/ 0 w 7748010"/>
              <a:gd name="connsiteY7" fmla="*/ 281998 h 112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48010" h="1127993">
                <a:moveTo>
                  <a:pt x="0" y="281998"/>
                </a:moveTo>
                <a:lnTo>
                  <a:pt x="7184014" y="281998"/>
                </a:lnTo>
                <a:lnTo>
                  <a:pt x="7184014" y="0"/>
                </a:lnTo>
                <a:lnTo>
                  <a:pt x="7748010" y="563997"/>
                </a:lnTo>
                <a:lnTo>
                  <a:pt x="7184014" y="1127993"/>
                </a:lnTo>
                <a:lnTo>
                  <a:pt x="7184014" y="845995"/>
                </a:lnTo>
                <a:lnTo>
                  <a:pt x="0" y="845995"/>
                </a:lnTo>
                <a:lnTo>
                  <a:pt x="0" y="281998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0" vert="horz" wrap="square" lIns="80010" tIns="362008" rIns="535998" bIns="461067" numCol="1" spcCol="1270" anchor="ctr" anchorCtr="0">
            <a:noAutofit/>
          </a:bodyPr>
          <a:lstStyle/>
          <a:p>
            <a:pPr marL="0" lvl="0" indent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CA" sz="2100" kern="1200" dirty="0"/>
              <a:t>H-2018</a:t>
            </a:r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F784C451-1111-458A-91B5-8801A2F9E9E4}"/>
              </a:ext>
            </a:extLst>
          </p:cNvPr>
          <p:cNvSpPr/>
          <p:nvPr/>
        </p:nvSpPr>
        <p:spPr>
          <a:xfrm>
            <a:off x="697994" y="1520572"/>
            <a:ext cx="1785916" cy="2086448"/>
          </a:xfrm>
          <a:custGeom>
            <a:avLst/>
            <a:gdLst>
              <a:gd name="connsiteX0" fmla="*/ 0 w 1785916"/>
              <a:gd name="connsiteY0" fmla="*/ 0 h 2086448"/>
              <a:gd name="connsiteX1" fmla="*/ 1785916 w 1785916"/>
              <a:gd name="connsiteY1" fmla="*/ 0 h 2086448"/>
              <a:gd name="connsiteX2" fmla="*/ 1785916 w 1785916"/>
              <a:gd name="connsiteY2" fmla="*/ 2086448 h 2086448"/>
              <a:gd name="connsiteX3" fmla="*/ 0 w 1785916"/>
              <a:gd name="connsiteY3" fmla="*/ 2086448 h 2086448"/>
              <a:gd name="connsiteX4" fmla="*/ 0 w 1785916"/>
              <a:gd name="connsiteY4" fmla="*/ 0 h 2086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5916" h="2086448">
                <a:moveTo>
                  <a:pt x="0" y="0"/>
                </a:moveTo>
                <a:lnTo>
                  <a:pt x="1785916" y="0"/>
                </a:lnTo>
                <a:lnTo>
                  <a:pt x="1785916" y="2086448"/>
                </a:lnTo>
                <a:lnTo>
                  <a:pt x="0" y="208644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t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CA" sz="1800" kern="1200" dirty="0"/>
              <a:t>126 personnes</a:t>
            </a:r>
          </a:p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CA" sz="1800" kern="1200" dirty="0"/>
              <a:t>Session : 2</a:t>
            </a:r>
          </a:p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CA" sz="1800" kern="1200" dirty="0"/>
              <a:t>1 cégep</a:t>
            </a:r>
          </a:p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CA" sz="1800" kern="1200" dirty="0">
                <a:sym typeface="Wingdings" panose="05000000000000000000" pitchFamily="2" charset="2"/>
              </a:rPr>
              <a:t> Validation questionnaire</a:t>
            </a:r>
            <a:endParaRPr lang="fr-CA" sz="1800" kern="1200" dirty="0"/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EAF7297C-1AE2-4E44-86BD-0FEADE67BFD1}"/>
              </a:ext>
            </a:extLst>
          </p:cNvPr>
          <p:cNvSpPr/>
          <p:nvPr/>
        </p:nvSpPr>
        <p:spPr>
          <a:xfrm>
            <a:off x="2483911" y="1024751"/>
            <a:ext cx="5962094" cy="1127993"/>
          </a:xfrm>
          <a:custGeom>
            <a:avLst/>
            <a:gdLst>
              <a:gd name="connsiteX0" fmla="*/ 0 w 5962094"/>
              <a:gd name="connsiteY0" fmla="*/ 281998 h 1127993"/>
              <a:gd name="connsiteX1" fmla="*/ 5398098 w 5962094"/>
              <a:gd name="connsiteY1" fmla="*/ 281998 h 1127993"/>
              <a:gd name="connsiteX2" fmla="*/ 5398098 w 5962094"/>
              <a:gd name="connsiteY2" fmla="*/ 0 h 1127993"/>
              <a:gd name="connsiteX3" fmla="*/ 5962094 w 5962094"/>
              <a:gd name="connsiteY3" fmla="*/ 563997 h 1127993"/>
              <a:gd name="connsiteX4" fmla="*/ 5398098 w 5962094"/>
              <a:gd name="connsiteY4" fmla="*/ 1127993 h 1127993"/>
              <a:gd name="connsiteX5" fmla="*/ 5398098 w 5962094"/>
              <a:gd name="connsiteY5" fmla="*/ 845995 h 1127993"/>
              <a:gd name="connsiteX6" fmla="*/ 0 w 5962094"/>
              <a:gd name="connsiteY6" fmla="*/ 845995 h 1127993"/>
              <a:gd name="connsiteX7" fmla="*/ 0 w 5962094"/>
              <a:gd name="connsiteY7" fmla="*/ 281998 h 112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62094" h="1127993">
                <a:moveTo>
                  <a:pt x="0" y="281998"/>
                </a:moveTo>
                <a:lnTo>
                  <a:pt x="5398098" y="281998"/>
                </a:lnTo>
                <a:lnTo>
                  <a:pt x="5398098" y="0"/>
                </a:lnTo>
                <a:lnTo>
                  <a:pt x="5962094" y="563997"/>
                </a:lnTo>
                <a:lnTo>
                  <a:pt x="5398098" y="1127993"/>
                </a:lnTo>
                <a:lnTo>
                  <a:pt x="5398098" y="845995"/>
                </a:lnTo>
                <a:lnTo>
                  <a:pt x="0" y="845995"/>
                </a:lnTo>
                <a:lnTo>
                  <a:pt x="0" y="281998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0" vert="horz" wrap="square" lIns="80010" tIns="362008" rIns="535998" bIns="461067" numCol="1" spcCol="1270" anchor="ctr" anchorCtr="0">
            <a:noAutofit/>
          </a:bodyPr>
          <a:lstStyle/>
          <a:p>
            <a:pPr marL="0" lvl="0" indent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CA" sz="2100" kern="1200" dirty="0"/>
              <a:t>A-2018</a:t>
            </a:r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405842AF-DF52-4151-8866-51C99D0E8C71}"/>
              </a:ext>
            </a:extLst>
          </p:cNvPr>
          <p:cNvSpPr/>
          <p:nvPr/>
        </p:nvSpPr>
        <p:spPr>
          <a:xfrm>
            <a:off x="2483911" y="1896437"/>
            <a:ext cx="1785916" cy="2033267"/>
          </a:xfrm>
          <a:custGeom>
            <a:avLst/>
            <a:gdLst>
              <a:gd name="connsiteX0" fmla="*/ 0 w 1785916"/>
              <a:gd name="connsiteY0" fmla="*/ 0 h 2033267"/>
              <a:gd name="connsiteX1" fmla="*/ 1785916 w 1785916"/>
              <a:gd name="connsiteY1" fmla="*/ 0 h 2033267"/>
              <a:gd name="connsiteX2" fmla="*/ 1785916 w 1785916"/>
              <a:gd name="connsiteY2" fmla="*/ 2033267 h 2033267"/>
              <a:gd name="connsiteX3" fmla="*/ 0 w 1785916"/>
              <a:gd name="connsiteY3" fmla="*/ 2033267 h 2033267"/>
              <a:gd name="connsiteX4" fmla="*/ 0 w 1785916"/>
              <a:gd name="connsiteY4" fmla="*/ 0 h 203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5916" h="2033267">
                <a:moveTo>
                  <a:pt x="0" y="0"/>
                </a:moveTo>
                <a:lnTo>
                  <a:pt x="1785916" y="0"/>
                </a:lnTo>
                <a:lnTo>
                  <a:pt x="1785916" y="2033267"/>
                </a:lnTo>
                <a:lnTo>
                  <a:pt x="0" y="203326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t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CA" sz="1800" kern="1200" dirty="0"/>
              <a:t>1366 personnes</a:t>
            </a:r>
          </a:p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CA" sz="1800" kern="1200" dirty="0"/>
              <a:t>Session : 1</a:t>
            </a:r>
          </a:p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CA" sz="1800" kern="1200" dirty="0"/>
              <a:t>7 cégeps</a:t>
            </a:r>
          </a:p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CA" sz="1800" kern="1200" dirty="0">
                <a:sym typeface="Wingdings" panose="05000000000000000000" pitchFamily="2" charset="2"/>
              </a:rPr>
              <a:t> Passations questionnaire</a:t>
            </a:r>
            <a:endParaRPr lang="fr-CA" sz="1800" kern="1200" dirty="0"/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E86B2B80-2757-42E5-A075-F9644F9CA9AA}"/>
              </a:ext>
            </a:extLst>
          </p:cNvPr>
          <p:cNvSpPr/>
          <p:nvPr/>
        </p:nvSpPr>
        <p:spPr>
          <a:xfrm>
            <a:off x="4269827" y="1400616"/>
            <a:ext cx="4176177" cy="1127993"/>
          </a:xfrm>
          <a:custGeom>
            <a:avLst/>
            <a:gdLst>
              <a:gd name="connsiteX0" fmla="*/ 0 w 4176177"/>
              <a:gd name="connsiteY0" fmla="*/ 281998 h 1127993"/>
              <a:gd name="connsiteX1" fmla="*/ 3612181 w 4176177"/>
              <a:gd name="connsiteY1" fmla="*/ 281998 h 1127993"/>
              <a:gd name="connsiteX2" fmla="*/ 3612181 w 4176177"/>
              <a:gd name="connsiteY2" fmla="*/ 0 h 1127993"/>
              <a:gd name="connsiteX3" fmla="*/ 4176177 w 4176177"/>
              <a:gd name="connsiteY3" fmla="*/ 563997 h 1127993"/>
              <a:gd name="connsiteX4" fmla="*/ 3612181 w 4176177"/>
              <a:gd name="connsiteY4" fmla="*/ 1127993 h 1127993"/>
              <a:gd name="connsiteX5" fmla="*/ 3612181 w 4176177"/>
              <a:gd name="connsiteY5" fmla="*/ 845995 h 1127993"/>
              <a:gd name="connsiteX6" fmla="*/ 0 w 4176177"/>
              <a:gd name="connsiteY6" fmla="*/ 845995 h 1127993"/>
              <a:gd name="connsiteX7" fmla="*/ 0 w 4176177"/>
              <a:gd name="connsiteY7" fmla="*/ 281998 h 112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76177" h="1127993">
                <a:moveTo>
                  <a:pt x="0" y="281998"/>
                </a:moveTo>
                <a:lnTo>
                  <a:pt x="3612181" y="281998"/>
                </a:lnTo>
                <a:lnTo>
                  <a:pt x="3612181" y="0"/>
                </a:lnTo>
                <a:lnTo>
                  <a:pt x="4176177" y="563997"/>
                </a:lnTo>
                <a:lnTo>
                  <a:pt x="3612181" y="1127993"/>
                </a:lnTo>
                <a:lnTo>
                  <a:pt x="3612181" y="845995"/>
                </a:lnTo>
                <a:lnTo>
                  <a:pt x="0" y="845995"/>
                </a:lnTo>
                <a:lnTo>
                  <a:pt x="0" y="281998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0" vert="horz" wrap="square" lIns="80010" tIns="362008" rIns="535998" bIns="461067" numCol="1" spcCol="1270" anchor="ctr" anchorCtr="0">
            <a:noAutofit/>
          </a:bodyPr>
          <a:lstStyle/>
          <a:p>
            <a:pPr marL="0" lvl="0" indent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CA" sz="2100" kern="1200" dirty="0"/>
              <a:t>H-2019</a:t>
            </a: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5305AD74-B0EB-4B89-8C43-F82272FA0BE2}"/>
              </a:ext>
            </a:extLst>
          </p:cNvPr>
          <p:cNvSpPr/>
          <p:nvPr/>
        </p:nvSpPr>
        <p:spPr>
          <a:xfrm>
            <a:off x="4269827" y="2272302"/>
            <a:ext cx="1785916" cy="2046863"/>
          </a:xfrm>
          <a:custGeom>
            <a:avLst/>
            <a:gdLst>
              <a:gd name="connsiteX0" fmla="*/ 0 w 1785916"/>
              <a:gd name="connsiteY0" fmla="*/ 0 h 2046863"/>
              <a:gd name="connsiteX1" fmla="*/ 1785916 w 1785916"/>
              <a:gd name="connsiteY1" fmla="*/ 0 h 2046863"/>
              <a:gd name="connsiteX2" fmla="*/ 1785916 w 1785916"/>
              <a:gd name="connsiteY2" fmla="*/ 2046863 h 2046863"/>
              <a:gd name="connsiteX3" fmla="*/ 0 w 1785916"/>
              <a:gd name="connsiteY3" fmla="*/ 2046863 h 2046863"/>
              <a:gd name="connsiteX4" fmla="*/ 0 w 1785916"/>
              <a:gd name="connsiteY4" fmla="*/ 0 h 2046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5916" h="2046863">
                <a:moveTo>
                  <a:pt x="0" y="0"/>
                </a:moveTo>
                <a:lnTo>
                  <a:pt x="1785916" y="0"/>
                </a:lnTo>
                <a:lnTo>
                  <a:pt x="1785916" y="2046863"/>
                </a:lnTo>
                <a:lnTo>
                  <a:pt x="0" y="204686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t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CA" sz="1800" kern="1200" dirty="0"/>
              <a:t>20 personnes</a:t>
            </a:r>
          </a:p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CA" sz="1800" kern="1200" dirty="0"/>
              <a:t>Session : 4</a:t>
            </a:r>
          </a:p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CA" sz="1800" kern="1200" dirty="0"/>
              <a:t>1 cégep</a:t>
            </a:r>
          </a:p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CA" sz="1800" kern="1200" dirty="0">
                <a:sym typeface="Wingdings" panose="05000000000000000000" pitchFamily="2" charset="2"/>
              </a:rPr>
              <a:t> Validation grille observation</a:t>
            </a:r>
            <a:endParaRPr lang="fr-CA" sz="1800" kern="1200" dirty="0"/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4D8D74EE-289E-4B24-83EA-00825CA8804C}"/>
              </a:ext>
            </a:extLst>
          </p:cNvPr>
          <p:cNvSpPr/>
          <p:nvPr/>
        </p:nvSpPr>
        <p:spPr>
          <a:xfrm>
            <a:off x="6055744" y="1776480"/>
            <a:ext cx="2390261" cy="1127993"/>
          </a:xfrm>
          <a:custGeom>
            <a:avLst/>
            <a:gdLst>
              <a:gd name="connsiteX0" fmla="*/ 0 w 2390261"/>
              <a:gd name="connsiteY0" fmla="*/ 281998 h 1127993"/>
              <a:gd name="connsiteX1" fmla="*/ 1826265 w 2390261"/>
              <a:gd name="connsiteY1" fmla="*/ 281998 h 1127993"/>
              <a:gd name="connsiteX2" fmla="*/ 1826265 w 2390261"/>
              <a:gd name="connsiteY2" fmla="*/ 0 h 1127993"/>
              <a:gd name="connsiteX3" fmla="*/ 2390261 w 2390261"/>
              <a:gd name="connsiteY3" fmla="*/ 563997 h 1127993"/>
              <a:gd name="connsiteX4" fmla="*/ 1826265 w 2390261"/>
              <a:gd name="connsiteY4" fmla="*/ 1127993 h 1127993"/>
              <a:gd name="connsiteX5" fmla="*/ 1826265 w 2390261"/>
              <a:gd name="connsiteY5" fmla="*/ 845995 h 1127993"/>
              <a:gd name="connsiteX6" fmla="*/ 0 w 2390261"/>
              <a:gd name="connsiteY6" fmla="*/ 845995 h 1127993"/>
              <a:gd name="connsiteX7" fmla="*/ 0 w 2390261"/>
              <a:gd name="connsiteY7" fmla="*/ 281998 h 112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90261" h="1127993">
                <a:moveTo>
                  <a:pt x="0" y="281998"/>
                </a:moveTo>
                <a:lnTo>
                  <a:pt x="1826265" y="281998"/>
                </a:lnTo>
                <a:lnTo>
                  <a:pt x="1826265" y="0"/>
                </a:lnTo>
                <a:lnTo>
                  <a:pt x="2390261" y="563997"/>
                </a:lnTo>
                <a:lnTo>
                  <a:pt x="1826265" y="1127993"/>
                </a:lnTo>
                <a:lnTo>
                  <a:pt x="1826265" y="845995"/>
                </a:lnTo>
                <a:lnTo>
                  <a:pt x="0" y="845995"/>
                </a:lnTo>
                <a:lnTo>
                  <a:pt x="0" y="281998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0" vert="horz" wrap="square" lIns="80010" tIns="362008" rIns="535998" bIns="461067" numCol="1" spcCol="1270" anchor="ctr" anchorCtr="0">
            <a:noAutofit/>
          </a:bodyPr>
          <a:lstStyle/>
          <a:p>
            <a:pPr marL="0" lvl="0" indent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CA" sz="2100" kern="1200" dirty="0"/>
              <a:t>… H-2020</a:t>
            </a:r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CEC35F80-6CD9-48CD-A3F8-2ADC9072E624}"/>
              </a:ext>
            </a:extLst>
          </p:cNvPr>
          <p:cNvSpPr/>
          <p:nvPr/>
        </p:nvSpPr>
        <p:spPr>
          <a:xfrm>
            <a:off x="6055744" y="2648166"/>
            <a:ext cx="1802187" cy="2070854"/>
          </a:xfrm>
          <a:custGeom>
            <a:avLst/>
            <a:gdLst>
              <a:gd name="connsiteX0" fmla="*/ 0 w 1802187"/>
              <a:gd name="connsiteY0" fmla="*/ 0 h 2070854"/>
              <a:gd name="connsiteX1" fmla="*/ 1802187 w 1802187"/>
              <a:gd name="connsiteY1" fmla="*/ 0 h 2070854"/>
              <a:gd name="connsiteX2" fmla="*/ 1802187 w 1802187"/>
              <a:gd name="connsiteY2" fmla="*/ 2070854 h 2070854"/>
              <a:gd name="connsiteX3" fmla="*/ 0 w 1802187"/>
              <a:gd name="connsiteY3" fmla="*/ 2070854 h 2070854"/>
              <a:gd name="connsiteX4" fmla="*/ 0 w 1802187"/>
              <a:gd name="connsiteY4" fmla="*/ 0 h 207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2187" h="2070854">
                <a:moveTo>
                  <a:pt x="0" y="0"/>
                </a:moveTo>
                <a:lnTo>
                  <a:pt x="1802187" y="0"/>
                </a:lnTo>
                <a:lnTo>
                  <a:pt x="1802187" y="2070854"/>
                </a:lnTo>
                <a:lnTo>
                  <a:pt x="0" y="207085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t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CA" sz="1800" kern="1200" dirty="0"/>
              <a:t>? personnes</a:t>
            </a:r>
          </a:p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CA" sz="1800" kern="1200" dirty="0"/>
              <a:t>Session : 4</a:t>
            </a:r>
          </a:p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CA" sz="1800" kern="1200" dirty="0"/>
              <a:t>7 cégeps</a:t>
            </a:r>
          </a:p>
          <a:p>
            <a:pPr marL="285750" lvl="0" indent="-28575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à"/>
            </a:pPr>
            <a:r>
              <a:rPr lang="fr-CA" sz="1800" kern="1200" dirty="0">
                <a:sym typeface="Wingdings" panose="05000000000000000000" pitchFamily="2" charset="2"/>
              </a:rPr>
              <a:t>2</a:t>
            </a:r>
            <a:r>
              <a:rPr lang="fr-CA" sz="1800" kern="1200" baseline="30000" dirty="0">
                <a:sym typeface="Wingdings" panose="05000000000000000000" pitchFamily="2" charset="2"/>
              </a:rPr>
              <a:t>e</a:t>
            </a:r>
            <a:r>
              <a:rPr lang="fr-CA" sz="1800" kern="1200" dirty="0">
                <a:sym typeface="Wingdings" panose="05000000000000000000" pitchFamily="2" charset="2"/>
              </a:rPr>
              <a:t> mesure du questionnaire</a:t>
            </a:r>
          </a:p>
          <a:p>
            <a:pPr marL="285750" lvl="0" indent="-28575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à"/>
            </a:pPr>
            <a:r>
              <a:rPr lang="fr-CA" dirty="0">
                <a:sym typeface="Wingdings" panose="05000000000000000000" pitchFamily="2" charset="2"/>
              </a:rPr>
              <a:t>Observations</a:t>
            </a:r>
            <a:endParaRPr lang="fr-CA" sz="1800" kern="12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BA5A2BB-2DC3-459D-A56F-892A638EABC5}"/>
              </a:ext>
            </a:extLst>
          </p:cNvPr>
          <p:cNvSpPr/>
          <p:nvPr/>
        </p:nvSpPr>
        <p:spPr>
          <a:xfrm>
            <a:off x="697994" y="62219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A" dirty="0"/>
              <a:t>Étudiantes et étudiants collégiaux </a:t>
            </a:r>
          </a:p>
          <a:p>
            <a:r>
              <a:rPr lang="fr-CA" dirty="0"/>
              <a:t>Sciences de la nature</a:t>
            </a:r>
          </a:p>
        </p:txBody>
      </p:sp>
      <p:sp>
        <p:nvSpPr>
          <p:cNvPr id="22" name="Flèche : demi-tour 21">
            <a:extLst>
              <a:ext uri="{FF2B5EF4-FFF2-40B4-BE49-F238E27FC236}">
                <a16:creationId xmlns:a16="http://schemas.microsoft.com/office/drawing/2014/main" id="{BA3CF67E-42E6-47A5-AEE2-C366E79BAE01}"/>
              </a:ext>
            </a:extLst>
          </p:cNvPr>
          <p:cNvSpPr/>
          <p:nvPr/>
        </p:nvSpPr>
        <p:spPr>
          <a:xfrm flipV="1">
            <a:off x="1590952" y="3607020"/>
            <a:ext cx="3758268" cy="1204814"/>
          </a:xfrm>
          <a:prstGeom prst="uturnArrow">
            <a:avLst>
              <a:gd name="adj1" fmla="val 10336"/>
              <a:gd name="adj2" fmla="val 13163"/>
              <a:gd name="adj3" fmla="val 17341"/>
              <a:gd name="adj4" fmla="val 28331"/>
              <a:gd name="adj5" fmla="val 456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23" name="Flèche : demi-tour 22">
            <a:extLst>
              <a:ext uri="{FF2B5EF4-FFF2-40B4-BE49-F238E27FC236}">
                <a16:creationId xmlns:a16="http://schemas.microsoft.com/office/drawing/2014/main" id="{63670CC6-7640-4FCD-A3EE-FE7C38A2C972}"/>
              </a:ext>
            </a:extLst>
          </p:cNvPr>
          <p:cNvSpPr/>
          <p:nvPr/>
        </p:nvSpPr>
        <p:spPr>
          <a:xfrm flipV="1">
            <a:off x="3390860" y="3931308"/>
            <a:ext cx="3758268" cy="1204814"/>
          </a:xfrm>
          <a:prstGeom prst="uturnArrow">
            <a:avLst>
              <a:gd name="adj1" fmla="val 10336"/>
              <a:gd name="adj2" fmla="val 13163"/>
              <a:gd name="adj3" fmla="val 17341"/>
              <a:gd name="adj4" fmla="val 28331"/>
              <a:gd name="adj5" fmla="val 45672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133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DEB069-E725-406B-99FF-F758B7A86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Instruments</a:t>
            </a:r>
          </a:p>
        </p:txBody>
      </p:sp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177FE11C-C1E3-4C02-8520-7295F70445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4429040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ZoneTexte 17">
            <a:extLst>
              <a:ext uri="{FF2B5EF4-FFF2-40B4-BE49-F238E27FC236}">
                <a16:creationId xmlns:a16="http://schemas.microsoft.com/office/drawing/2014/main" id="{229A7181-B800-42FB-A585-A0E486707B5B}"/>
              </a:ext>
            </a:extLst>
          </p:cNvPr>
          <p:cNvSpPr txBox="1"/>
          <p:nvPr/>
        </p:nvSpPr>
        <p:spPr>
          <a:xfrm>
            <a:off x="6596805" y="1411972"/>
            <a:ext cx="2080470" cy="646331"/>
          </a:xfrm>
          <a:prstGeom prst="wedgeRectCallout">
            <a:avLst>
              <a:gd name="adj1" fmla="val -45157"/>
              <a:gd name="adj2" fmla="val 14978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CA" dirty="0"/>
              <a:t>« Communication orale scientifique »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DB75C5F-0E0E-4AED-A200-8F6300312998}"/>
              </a:ext>
            </a:extLst>
          </p:cNvPr>
          <p:cNvSpPr txBox="1"/>
          <p:nvPr/>
        </p:nvSpPr>
        <p:spPr>
          <a:xfrm>
            <a:off x="371475" y="626745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aseline="30000" dirty="0"/>
              <a:t>*</a:t>
            </a:r>
            <a:r>
              <a:rPr lang="fr-CA" sz="1400" dirty="0"/>
              <a:t> Adaptés de: Demir (2017), Cameron &amp; </a:t>
            </a:r>
            <a:r>
              <a:rPr lang="fr-CA" sz="1400" dirty="0" err="1"/>
              <a:t>Dickfos</a:t>
            </a:r>
            <a:r>
              <a:rPr lang="fr-CA" sz="1400" dirty="0"/>
              <a:t> (2014), Marsh (1990), </a:t>
            </a:r>
            <a:r>
              <a:rPr lang="fr-CA" sz="1400" dirty="0" err="1"/>
              <a:t>Hasni</a:t>
            </a:r>
            <a:r>
              <a:rPr lang="fr-CA" sz="1400" dirty="0"/>
              <a:t> et coll. (2015), van </a:t>
            </a:r>
            <a:r>
              <a:rPr lang="fr-CA" sz="1400" dirty="0" err="1"/>
              <a:t>Aaldereen-Smeets</a:t>
            </a:r>
            <a:r>
              <a:rPr lang="fr-CA" sz="1400" dirty="0"/>
              <a:t> et </a:t>
            </a:r>
            <a:r>
              <a:rPr lang="fr-CA" sz="1400" dirty="0" err="1"/>
              <a:t>Walma</a:t>
            </a:r>
            <a:r>
              <a:rPr lang="fr-CA" sz="1400" dirty="0"/>
              <a:t> van der </a:t>
            </a:r>
            <a:r>
              <a:rPr lang="fr-CA" sz="1400" dirty="0" err="1"/>
              <a:t>Molen</a:t>
            </a:r>
            <a:r>
              <a:rPr lang="fr-CA" sz="1400" dirty="0"/>
              <a:t> (2013) et </a:t>
            </a:r>
            <a:r>
              <a:rPr lang="fr-CA" sz="1400" dirty="0" err="1"/>
              <a:t>Simpkins</a:t>
            </a:r>
            <a:r>
              <a:rPr lang="fr-CA" sz="1400" dirty="0"/>
              <a:t>, Davis-Kean et Eccles (2006)</a:t>
            </a:r>
          </a:p>
        </p:txBody>
      </p:sp>
    </p:spTree>
    <p:extLst>
      <p:ext uri="{BB962C8B-B14F-4D97-AF65-F5344CB8AC3E}">
        <p14:creationId xmlns:p14="http://schemas.microsoft.com/office/powerpoint/2010/main" val="75730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2291812-0DB0-46E7-B4A5-1AD6BAEDE2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7326FB8-672F-42EB-B3DA-1C3751DEA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ED8708D-0443-4DA2-9CDC-D055524AB1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0977C45-A588-4F0A-8964-53DE23E9E5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one"/>
        </p:bldSub>
      </p:bldGraphic>
      <p:bldP spid="18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68F6B904-1C93-4E01-8137-511E7C1C5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Facteurs de la perception de la COS, selon mesures du PACOS</a:t>
            </a:r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5A352165-B334-4010-B4E5-CA8926459720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00812" y="1825624"/>
          <a:ext cx="7886700" cy="4746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508C1587-C90E-40E9-A89A-BD316ECDF5F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109882" y="1304795"/>
          <a:ext cx="833306" cy="5338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3306">
                  <a:extLst>
                    <a:ext uri="{9D8B030D-6E8A-4147-A177-3AD203B41FA5}">
                      <a16:colId xmlns:a16="http://schemas.microsoft.com/office/drawing/2014/main" val="1763217080"/>
                    </a:ext>
                  </a:extLst>
                </a:gridCol>
              </a:tblGrid>
              <a:tr h="533902">
                <a:tc>
                  <a:txBody>
                    <a:bodyPr/>
                    <a:lstStyle/>
                    <a:p>
                      <a:r>
                        <a:rPr lang="el-GR" sz="1200" dirty="0"/>
                        <a:t>α</a:t>
                      </a:r>
                      <a:r>
                        <a:rPr lang="fr-CA" sz="1200" dirty="0"/>
                        <a:t> de Cronbach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133278"/>
                  </a:ext>
                </a:extLst>
              </a:tr>
              <a:tr h="728334">
                <a:tc>
                  <a:txBody>
                    <a:bodyPr/>
                    <a:lstStyle/>
                    <a:p>
                      <a:r>
                        <a:rPr lang="fr-CA" dirty="0"/>
                        <a:t>0,912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160829"/>
                  </a:ext>
                </a:extLst>
              </a:tr>
              <a:tr h="847288">
                <a:tc>
                  <a:txBody>
                    <a:bodyPr/>
                    <a:lstStyle/>
                    <a:p>
                      <a:r>
                        <a:rPr lang="fr-CA" dirty="0"/>
                        <a:t>0,942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803385"/>
                  </a:ext>
                </a:extLst>
              </a:tr>
              <a:tr h="1082180">
                <a:tc>
                  <a:txBody>
                    <a:bodyPr/>
                    <a:lstStyle/>
                    <a:p>
                      <a:r>
                        <a:rPr lang="fr-CA" dirty="0"/>
                        <a:t>0,812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563337"/>
                  </a:ext>
                </a:extLst>
              </a:tr>
              <a:tr h="1199626">
                <a:tc>
                  <a:txBody>
                    <a:bodyPr/>
                    <a:lstStyle/>
                    <a:p>
                      <a:r>
                        <a:rPr lang="fr-CA" dirty="0"/>
                        <a:t>0,862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240616"/>
                  </a:ext>
                </a:extLst>
              </a:tr>
              <a:tr h="946710">
                <a:tc>
                  <a:txBody>
                    <a:bodyPr/>
                    <a:lstStyle/>
                    <a:p>
                      <a:r>
                        <a:rPr lang="fr-CA" dirty="0"/>
                        <a:t>0,828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4433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731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2567</Words>
  <Application>Microsoft Office PowerPoint</Application>
  <PresentationFormat>Affichage à l'écran (4:3)</PresentationFormat>
  <Paragraphs>672</Paragraphs>
  <Slides>26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Thème Office</vt:lpstr>
      <vt:lpstr> Communication orale en sciences : comparaison de la perception de soi et de l’habileté réelle des étudiants à l’oral</vt:lpstr>
      <vt:lpstr>Problématique et contexte théorique</vt:lpstr>
      <vt:lpstr>Présentation PowerPoint</vt:lpstr>
      <vt:lpstr>SEP : sentiment d’efficacité personnelle</vt:lpstr>
      <vt:lpstr>Objectif de la recherche complète</vt:lpstr>
      <vt:lpstr>Méthode</vt:lpstr>
      <vt:lpstr>Échantillon</vt:lpstr>
      <vt:lpstr>Instruments</vt:lpstr>
      <vt:lpstr>Facteurs de la perception de la COS, selon mesures du PACOS</vt:lpstr>
      <vt:lpstr>Observations d’exposés oraux</vt:lpstr>
      <vt:lpstr>Développement d’une grille d’évaluation/observation</vt:lpstr>
      <vt:lpstr>Aperçu sommaire de la grille ÉHCOS</vt:lpstr>
      <vt:lpstr>Résultats et discussion</vt:lpstr>
      <vt:lpstr>Répartition des étudiants selon leur perception d’eux-mêmes à l’oral</vt:lpstr>
      <vt:lpstr>Étudiants observés en exposé oral</vt:lpstr>
      <vt:lpstr>Double objectif avec la grille ÉHCOS</vt:lpstr>
      <vt:lpstr>Données d’observation avec grille ÉHCOS</vt:lpstr>
      <vt:lpstr>Scores grille ÉHCOS</vt:lpstr>
      <vt:lpstr>Corrélations r de Pearson entre facteurs PACOS / scores ÉHCOS</vt:lpstr>
      <vt:lpstr>Corrélations SEP / ÉHCOS</vt:lpstr>
      <vt:lpstr>Corrélations avec le facteur SEP « sens du spectacle »</vt:lpstr>
      <vt:lpstr>Soutenir le développement du SEP à l’oral</vt:lpstr>
      <vt:lpstr>Suites du projet</vt:lpstr>
      <vt:lpstr>Remerciements</vt:lpstr>
      <vt:lpstr>Références</vt:lpstr>
      <vt:lpstr>Références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Communication orale en sciences : comparaison de la perception de soi et de l’habileté réelle des étudiants à l’oral</dc:title>
  <dc:creator>Caroline Cormier</dc:creator>
  <cp:lastModifiedBy>Caroline Cormier</cp:lastModifiedBy>
  <cp:revision>8</cp:revision>
  <dcterms:created xsi:type="dcterms:W3CDTF">2019-05-28T00:47:14Z</dcterms:created>
  <dcterms:modified xsi:type="dcterms:W3CDTF">2019-05-28T22:35:06Z</dcterms:modified>
</cp:coreProperties>
</file>