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5" r:id="rId2"/>
    <p:sldId id="287" r:id="rId3"/>
    <p:sldId id="256" r:id="rId4"/>
    <p:sldId id="267" r:id="rId5"/>
    <p:sldId id="263" r:id="rId6"/>
    <p:sldId id="257" r:id="rId7"/>
    <p:sldId id="266" r:id="rId8"/>
    <p:sldId id="258" r:id="rId9"/>
    <p:sldId id="269" r:id="rId10"/>
    <p:sldId id="268" r:id="rId11"/>
    <p:sldId id="259" r:id="rId12"/>
    <p:sldId id="270" r:id="rId13"/>
    <p:sldId id="286" r:id="rId14"/>
    <p:sldId id="275" r:id="rId15"/>
    <p:sldId id="276" r:id="rId16"/>
    <p:sldId id="288" r:id="rId17"/>
    <p:sldId id="274" r:id="rId18"/>
    <p:sldId id="273" r:id="rId19"/>
    <p:sldId id="272" r:id="rId20"/>
    <p:sldId id="277" r:id="rId21"/>
    <p:sldId id="280" r:id="rId22"/>
    <p:sldId id="281" r:id="rId23"/>
    <p:sldId id="282" r:id="rId24"/>
    <p:sldId id="283" r:id="rId25"/>
    <p:sldId id="279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vice Informatique" initials="SI" lastIdx="1" clrIdx="0">
    <p:extLst>
      <p:ext uri="{19B8F6BF-5375-455C-9EA6-DF929625EA0E}">
        <p15:presenceInfo xmlns:p15="http://schemas.microsoft.com/office/powerpoint/2012/main" userId="Service Informatiqu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A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9383B-F8D7-49A7-8343-8275EB6BF378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1CB2B-F63A-4057-8550-5A09AB8B21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26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: Aptitude à lire et à comprendre un texte simple, à communiquer une information écrite dans la vie quotidienne. </a:t>
            </a:r>
            <a:r>
              <a:rPr lang="fr-FR" dirty="0" err="1">
                <a:effectLst/>
              </a:rPr>
              <a:t>Recomm</a:t>
            </a:r>
            <a:r>
              <a:rPr lang="fr-FR" dirty="0">
                <a:effectLst/>
              </a:rPr>
              <a:t>. </a:t>
            </a:r>
            <a:r>
              <a:rPr lang="fr-FR" dirty="0" err="1">
                <a:effectLst/>
              </a:rPr>
              <a:t>offic</a:t>
            </a:r>
            <a:r>
              <a:rPr lang="fr-FR" dirty="0">
                <a:effectLst/>
              </a:rPr>
              <a:t>. </a:t>
            </a:r>
            <a:r>
              <a:rPr lang="fr-FR" b="0" i="1" dirty="0" err="1">
                <a:effectLst/>
              </a:rPr>
              <a:t>littérisme</a:t>
            </a:r>
            <a:r>
              <a:rPr lang="fr-FR" b="0" i="1" dirty="0">
                <a:effectLst/>
              </a:rPr>
              <a:t>.</a:t>
            </a:r>
            <a:endParaRPr lang="fr-FR" dirty="0">
              <a:effectLst/>
            </a:endParaRPr>
          </a:p>
          <a:p>
            <a:r>
              <a:rPr lang="fr-FR" dirty="0">
                <a:effectLst/>
              </a:rPr>
              <a:t>© 2017 Dictionnaires Le Robert - Le Petit Robert de la langue française</a:t>
            </a:r>
          </a:p>
          <a:p>
            <a:endParaRPr lang="fr-FR" dirty="0">
              <a:effectLst/>
            </a:endParaRPr>
          </a:p>
          <a:p>
            <a:r>
              <a:rPr lang="fr-FR" dirty="0">
                <a:effectLst/>
              </a:rPr>
              <a:t>Le niveau de </a:t>
            </a:r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 à atteindre pour assurer son adaptation en société est un niveau 3 qui implique « de comprendre des textes denses ou longs de différents types et d’y réagir de manière adéquate;</a:t>
            </a:r>
            <a:r>
              <a:rPr lang="fr-FR" baseline="0" dirty="0">
                <a:effectLst/>
              </a:rPr>
              <a:t> de comprendre des structures de texte et des procédés rhétoriques; de cerner, d’interpréter ou d’évaluer une ou plusieurs informations et d’effectuer des inférences adéquates; d’effectuer des opérations comportant des étapes multiples et de choisir les données pertinentes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[...] </a:t>
            </a:r>
            <a:r>
              <a:rPr lang="fr-FR" baseline="0" dirty="0">
                <a:effectLst/>
              </a:rPr>
              <a:t> pour déterminer et formuler des réponses. »</a:t>
            </a:r>
          </a:p>
          <a:p>
            <a:r>
              <a:rPr lang="fr-FR" baseline="0" dirty="0">
                <a:effectLst/>
              </a:rPr>
              <a:t>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(«Adultes : 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Littératie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Ministère de l'Éducation et de l'Enseignement supérieur [En ligne] http://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www.education.gouv.qc.ca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/adultes/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litteratie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peica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/resultats-2012/niveau-3/ (document consulté le 15 janvier 2017).</a:t>
            </a:r>
          </a:p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52A6-B6C8-454F-8BF7-F5706FBC615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545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: Aptitude à lire et à comprendre un texte simple, à communiquer une information écrite dans la vie quotidienne. </a:t>
            </a:r>
            <a:r>
              <a:rPr lang="fr-FR" dirty="0" err="1">
                <a:effectLst/>
              </a:rPr>
              <a:t>Recomm</a:t>
            </a:r>
            <a:r>
              <a:rPr lang="fr-FR" dirty="0">
                <a:effectLst/>
              </a:rPr>
              <a:t>. </a:t>
            </a:r>
            <a:r>
              <a:rPr lang="fr-FR" dirty="0" err="1">
                <a:effectLst/>
              </a:rPr>
              <a:t>offic</a:t>
            </a:r>
            <a:r>
              <a:rPr lang="fr-FR" dirty="0">
                <a:effectLst/>
              </a:rPr>
              <a:t>. </a:t>
            </a:r>
            <a:r>
              <a:rPr lang="fr-FR" b="0" i="1" dirty="0" err="1">
                <a:effectLst/>
              </a:rPr>
              <a:t>littérisme</a:t>
            </a:r>
            <a:r>
              <a:rPr lang="fr-FR" b="0" i="1" dirty="0">
                <a:effectLst/>
              </a:rPr>
              <a:t>.</a:t>
            </a:r>
            <a:endParaRPr lang="fr-FR" dirty="0">
              <a:effectLst/>
            </a:endParaRPr>
          </a:p>
          <a:p>
            <a:r>
              <a:rPr lang="fr-FR" dirty="0">
                <a:effectLst/>
              </a:rPr>
              <a:t>© 2017 Dictionnaires Le Robert - Le Petit Robert de la langue française</a:t>
            </a:r>
          </a:p>
          <a:p>
            <a:endParaRPr lang="fr-FR" dirty="0">
              <a:effectLst/>
            </a:endParaRPr>
          </a:p>
          <a:p>
            <a:r>
              <a:rPr lang="fr-FR" dirty="0">
                <a:effectLst/>
              </a:rPr>
              <a:t>Le niveau de </a:t>
            </a:r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 à atteindre pour assurer son adaptation en société est un niveau 3 qui implique « de comprendre des textes denses ou longs de différents types et d’y réagir de manière adéquate;</a:t>
            </a:r>
            <a:r>
              <a:rPr lang="fr-FR" baseline="0" dirty="0">
                <a:effectLst/>
              </a:rPr>
              <a:t> de comprendre des structures de texte et des procédés rhétoriques; de cerner, d’interpréter ou d’évaluer une ou plusieurs informations et d’effectuer des inférences adéquates; d’effectuer des opérations comportant des étapes multiples et de choisir les données pertinentes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[...] </a:t>
            </a:r>
            <a:r>
              <a:rPr lang="fr-FR" baseline="0" dirty="0">
                <a:effectLst/>
              </a:rPr>
              <a:t> pour déterminer et formuler des réponses. »</a:t>
            </a:r>
          </a:p>
          <a:p>
            <a:r>
              <a:rPr lang="fr-FR" baseline="0" dirty="0">
                <a:effectLst/>
              </a:rPr>
              <a:t>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(«Adultes : 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Littératie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Ministère de l'Éducation et de l'Enseignement supérieur [En ligne] http://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www.education.gouv.qc.ca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/adultes/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litteratie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peica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/resultats-2012/niveau-3/ (document consulté le 15 janvier 2017).</a:t>
            </a:r>
          </a:p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52A6-B6C8-454F-8BF7-F5706FBC615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51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: Aptitude à lire et à comprendre un texte simple, à communiquer une information écrite dans la vie quotidienne. </a:t>
            </a:r>
            <a:r>
              <a:rPr lang="fr-FR" dirty="0" err="1">
                <a:effectLst/>
              </a:rPr>
              <a:t>Recomm</a:t>
            </a:r>
            <a:r>
              <a:rPr lang="fr-FR" dirty="0">
                <a:effectLst/>
              </a:rPr>
              <a:t>. </a:t>
            </a:r>
            <a:r>
              <a:rPr lang="fr-FR" dirty="0" err="1">
                <a:effectLst/>
              </a:rPr>
              <a:t>offic</a:t>
            </a:r>
            <a:r>
              <a:rPr lang="fr-FR" dirty="0">
                <a:effectLst/>
              </a:rPr>
              <a:t>. </a:t>
            </a:r>
            <a:r>
              <a:rPr lang="fr-FR" b="0" i="1" dirty="0" err="1">
                <a:effectLst/>
              </a:rPr>
              <a:t>littérisme</a:t>
            </a:r>
            <a:r>
              <a:rPr lang="fr-FR" b="0" i="1" dirty="0">
                <a:effectLst/>
              </a:rPr>
              <a:t>.</a:t>
            </a:r>
            <a:endParaRPr lang="fr-FR" dirty="0">
              <a:effectLst/>
            </a:endParaRPr>
          </a:p>
          <a:p>
            <a:r>
              <a:rPr lang="fr-FR" dirty="0">
                <a:effectLst/>
              </a:rPr>
              <a:t>© 2017 Dictionnaires Le Robert - Le Petit Robert de la langue française</a:t>
            </a:r>
          </a:p>
          <a:p>
            <a:endParaRPr lang="fr-FR" dirty="0">
              <a:effectLst/>
            </a:endParaRPr>
          </a:p>
          <a:p>
            <a:r>
              <a:rPr lang="fr-FR" dirty="0">
                <a:effectLst/>
              </a:rPr>
              <a:t>Le niveau de </a:t>
            </a:r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 à atteindre pour assurer son adaptation en société est un niveau 3 qui implique « de comprendre des textes denses ou longs de différents types et d’y réagir de manière adéquate;</a:t>
            </a:r>
            <a:r>
              <a:rPr lang="fr-FR" baseline="0" dirty="0">
                <a:effectLst/>
              </a:rPr>
              <a:t> de comprendre des structures de texte et des procédés rhétoriques; de cerner, d’interpréter ou d’évaluer une ou plusieurs informations et d’effectuer des inférences adéquates; d’effectuer des opérations comportant des étapes multiples et de choisir les données pertinentes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[...] </a:t>
            </a:r>
            <a:r>
              <a:rPr lang="fr-FR" baseline="0" dirty="0">
                <a:effectLst/>
              </a:rPr>
              <a:t> pour déterminer et formuler des réponses. »</a:t>
            </a:r>
          </a:p>
          <a:p>
            <a:r>
              <a:rPr lang="fr-FR" baseline="0" dirty="0">
                <a:effectLst/>
              </a:rPr>
              <a:t>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(«Adultes : 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Littératie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Ministère de l'Éducation et de l'Enseignement supérieur [En ligne] http://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www.education.gouv.qc.ca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/adultes/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litteratie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peica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/resultats-2012/niveau-3/ (document consulté le 15 janvier 2017).</a:t>
            </a:r>
          </a:p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52A6-B6C8-454F-8BF7-F5706FBC6152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14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: Aptitude à lire et à comprendre un texte simple, à communiquer une information écrite dans la vie quotidienne. </a:t>
            </a:r>
            <a:r>
              <a:rPr lang="fr-FR" dirty="0" err="1">
                <a:effectLst/>
              </a:rPr>
              <a:t>Recomm</a:t>
            </a:r>
            <a:r>
              <a:rPr lang="fr-FR" dirty="0">
                <a:effectLst/>
              </a:rPr>
              <a:t>. </a:t>
            </a:r>
            <a:r>
              <a:rPr lang="fr-FR" dirty="0" err="1">
                <a:effectLst/>
              </a:rPr>
              <a:t>offic</a:t>
            </a:r>
            <a:r>
              <a:rPr lang="fr-FR" dirty="0">
                <a:effectLst/>
              </a:rPr>
              <a:t>. </a:t>
            </a:r>
            <a:r>
              <a:rPr lang="fr-FR" b="0" i="1" dirty="0" err="1">
                <a:effectLst/>
              </a:rPr>
              <a:t>littérisme</a:t>
            </a:r>
            <a:r>
              <a:rPr lang="fr-FR" b="0" i="1" dirty="0">
                <a:effectLst/>
              </a:rPr>
              <a:t>.</a:t>
            </a:r>
            <a:endParaRPr lang="fr-FR" dirty="0">
              <a:effectLst/>
            </a:endParaRPr>
          </a:p>
          <a:p>
            <a:r>
              <a:rPr lang="fr-FR" dirty="0">
                <a:effectLst/>
              </a:rPr>
              <a:t>© 2017 Dictionnaires Le Robert - Le Petit Robert de la langue française</a:t>
            </a:r>
          </a:p>
          <a:p>
            <a:endParaRPr lang="fr-FR" dirty="0">
              <a:effectLst/>
            </a:endParaRPr>
          </a:p>
          <a:p>
            <a:r>
              <a:rPr lang="fr-FR" dirty="0">
                <a:effectLst/>
              </a:rPr>
              <a:t>Le niveau de </a:t>
            </a:r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 à atteindre pour assurer son adaptation en société est un niveau 3 qui implique « de comprendre des textes denses ou longs de différents types et d’y réagir de manière adéquate;</a:t>
            </a:r>
            <a:r>
              <a:rPr lang="fr-FR" baseline="0" dirty="0">
                <a:effectLst/>
              </a:rPr>
              <a:t> de comprendre des structures de texte et des procédés rhétoriques; de cerner, d’interpréter ou d’évaluer une ou plusieurs informations et d’effectuer des inférences adéquates; d’effectuer des opérations comportant des étapes multiples et de choisir les données pertinentes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[...] </a:t>
            </a:r>
            <a:r>
              <a:rPr lang="fr-FR" baseline="0" dirty="0">
                <a:effectLst/>
              </a:rPr>
              <a:t> pour déterminer et formuler des réponses. »</a:t>
            </a:r>
          </a:p>
          <a:p>
            <a:r>
              <a:rPr lang="fr-FR" baseline="0" dirty="0">
                <a:effectLst/>
              </a:rPr>
              <a:t>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(«Adultes : 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Littératie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Ministère de l'Éducation et de l'Enseignement supérieur [En ligne] http://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www.education.gouv.qc.ca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/adultes/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litteratie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peica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/resultats-2012/niveau-3/ (document consulté le 15 janvier 2017).</a:t>
            </a:r>
          </a:p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52A6-B6C8-454F-8BF7-F5706FBC615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046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: Aptitude à lire et à comprendre un texte simple, à communiquer une information écrite dans la vie quotidienne. </a:t>
            </a:r>
            <a:r>
              <a:rPr lang="fr-FR" dirty="0" err="1">
                <a:effectLst/>
              </a:rPr>
              <a:t>Recomm</a:t>
            </a:r>
            <a:r>
              <a:rPr lang="fr-FR" dirty="0">
                <a:effectLst/>
              </a:rPr>
              <a:t>. </a:t>
            </a:r>
            <a:r>
              <a:rPr lang="fr-FR" dirty="0" err="1">
                <a:effectLst/>
              </a:rPr>
              <a:t>offic</a:t>
            </a:r>
            <a:r>
              <a:rPr lang="fr-FR" dirty="0">
                <a:effectLst/>
              </a:rPr>
              <a:t>. </a:t>
            </a:r>
            <a:r>
              <a:rPr lang="fr-FR" b="0" i="1" dirty="0" err="1">
                <a:effectLst/>
              </a:rPr>
              <a:t>littérisme</a:t>
            </a:r>
            <a:r>
              <a:rPr lang="fr-FR" b="0" i="1" dirty="0">
                <a:effectLst/>
              </a:rPr>
              <a:t>.</a:t>
            </a:r>
            <a:endParaRPr lang="fr-FR" dirty="0">
              <a:effectLst/>
            </a:endParaRPr>
          </a:p>
          <a:p>
            <a:r>
              <a:rPr lang="fr-FR" dirty="0">
                <a:effectLst/>
              </a:rPr>
              <a:t>© 2017 Dictionnaires Le Robert - Le Petit Robert de la langue française</a:t>
            </a:r>
          </a:p>
          <a:p>
            <a:endParaRPr lang="fr-FR" dirty="0">
              <a:effectLst/>
            </a:endParaRPr>
          </a:p>
          <a:p>
            <a:r>
              <a:rPr lang="fr-FR" dirty="0">
                <a:effectLst/>
              </a:rPr>
              <a:t>Le niveau de </a:t>
            </a:r>
            <a:r>
              <a:rPr lang="fr-FR" dirty="0" err="1">
                <a:effectLst/>
              </a:rPr>
              <a:t>littératie</a:t>
            </a:r>
            <a:r>
              <a:rPr lang="fr-FR" dirty="0">
                <a:effectLst/>
              </a:rPr>
              <a:t> à atteindre pour assurer son adaptation en société est un niveau 3 qui implique « de comprendre des textes denses ou longs de différents types et d’y réagir de manière adéquate;</a:t>
            </a:r>
            <a:r>
              <a:rPr lang="fr-FR" baseline="0" dirty="0">
                <a:effectLst/>
              </a:rPr>
              <a:t> de comprendre des structures de texte et des procédés rhétoriques; de cerner, d’interpréter ou d’évaluer une ou plusieurs informations et d’effectuer des inférences adéquates; d’effectuer des opérations comportant des étapes multiples et de choisir les données pertinentes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[...] </a:t>
            </a:r>
            <a:r>
              <a:rPr lang="fr-FR" baseline="0" dirty="0">
                <a:effectLst/>
              </a:rPr>
              <a:t> pour déterminer et formuler des réponses. »</a:t>
            </a:r>
          </a:p>
          <a:p>
            <a:r>
              <a:rPr lang="fr-FR" baseline="0" dirty="0">
                <a:effectLst/>
              </a:rPr>
              <a:t> 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(«Adultes : 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Littératie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Ministère de l'Éducation et de l'Enseignement supérieur [En ligne] http://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www.education.gouv.qc.ca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/adultes/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references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litteratie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fr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peica</a:t>
            </a:r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/resultats-2012/niveau-3/ (document consulté le 15 janvier 2017).</a:t>
            </a:r>
          </a:p>
          <a:p>
            <a:r>
              <a:rPr lang="fr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52A6-B6C8-454F-8BF7-F5706FBC6152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13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281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054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122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855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065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263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924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152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887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91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422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53AD-FDD8-4008-9483-0FD598BEB82B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A6F7E-CAC4-435E-9729-AEA32DF84F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240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8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0" Type="http://schemas.openxmlformats.org/officeDocument/2006/relationships/image" Target="../media/image4.jpeg"/><Relationship Id="rId4" Type="http://schemas.openxmlformats.org/officeDocument/2006/relationships/tags" Target="../tags/tag9.xml"/><Relationship Id="rId9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3.xml"/><Relationship Id="rId7" Type="http://schemas.openxmlformats.org/officeDocument/2006/relationships/image" Target="../media/image2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7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10" Type="http://schemas.openxmlformats.org/officeDocument/2006/relationships/image" Target="../media/image7.jpeg"/><Relationship Id="rId4" Type="http://schemas.openxmlformats.org/officeDocument/2006/relationships/tags" Target="../tags/tag18.xml"/><Relationship Id="rId9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376362"/>
            <a:ext cx="9144000" cy="2603274"/>
          </a:xfrm>
        </p:spPr>
        <p:txBody>
          <a:bodyPr>
            <a:normAutofit/>
          </a:bodyPr>
          <a:lstStyle/>
          <a:p>
            <a:r>
              <a:rPr lang="fr-CA" sz="5400" dirty="0"/>
              <a:t>LE SENTIMENT </a:t>
            </a:r>
            <a:br>
              <a:rPr lang="fr-CA" sz="5400" dirty="0"/>
            </a:br>
            <a:r>
              <a:rPr lang="fr-CA" sz="4800" dirty="0"/>
              <a:t>DE COMPÉTENCE EN LECTURE</a:t>
            </a:r>
            <a:endParaRPr lang="fr-CA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18088"/>
            <a:ext cx="9144000" cy="1393711"/>
          </a:xfrm>
        </p:spPr>
        <p:txBody>
          <a:bodyPr>
            <a:normAutofit/>
          </a:bodyPr>
          <a:lstStyle/>
          <a:p>
            <a:r>
              <a:rPr lang="fr-CA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Apprendre à travailler le texte littéraire</a:t>
            </a:r>
          </a:p>
          <a:p>
            <a:endParaRPr lang="fr-CA" i="1" dirty="0"/>
          </a:p>
          <a:p>
            <a:r>
              <a:rPr lang="fr-CA" sz="1800" dirty="0"/>
              <a:t>Par Geneviève DUFOUR et Hélène VEILLETTE</a:t>
            </a:r>
          </a:p>
        </p:txBody>
      </p:sp>
    </p:spTree>
    <p:extLst>
      <p:ext uri="{BB962C8B-B14F-4D97-AF65-F5344CB8AC3E}">
        <p14:creationId xmlns:p14="http://schemas.microsoft.com/office/powerpoint/2010/main" val="42178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CONTEXTE EN 101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b="1" dirty="0">
                <a:solidFill>
                  <a:schemeClr val="bg1"/>
                </a:solidFill>
              </a:rPr>
              <a:t>COMMUNAUTÉ DE </a:t>
            </a:r>
            <a:r>
              <a:rPr lang="fr-CA" b="1" dirty="0" smtClean="0">
                <a:solidFill>
                  <a:schemeClr val="bg1"/>
                </a:solidFill>
              </a:rPr>
              <a:t>PRATIQUE :</a:t>
            </a:r>
            <a:endParaRPr lang="fr-CA" b="1" dirty="0">
              <a:solidFill>
                <a:schemeClr val="bg1"/>
              </a:solidFill>
            </a:endParaRPr>
          </a:p>
          <a:p>
            <a:pPr marL="363538" indent="-352425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fr-FR" dirty="0"/>
              <a:t>1 enseignante (1 session – 3 groupes</a:t>
            </a:r>
            <a:r>
              <a:rPr lang="fr-FR" dirty="0" smtClean="0"/>
              <a:t>).</a:t>
            </a:r>
            <a:endParaRPr lang="fr-FR" dirty="0"/>
          </a:p>
          <a:p>
            <a:pPr marL="0" indent="0">
              <a:buNone/>
            </a:pPr>
            <a:endParaRPr lang="fr-CA" sz="1900" dirty="0"/>
          </a:p>
          <a:p>
            <a:pPr marL="0" indent="0">
              <a:buNone/>
            </a:pPr>
            <a:r>
              <a:rPr lang="fr-CA" b="1" dirty="0">
                <a:solidFill>
                  <a:schemeClr val="bg1"/>
                </a:solidFill>
              </a:rPr>
              <a:t>DISPOSITIONS </a:t>
            </a:r>
            <a:r>
              <a:rPr lang="fr-CA" b="1" dirty="0" smtClean="0">
                <a:solidFill>
                  <a:schemeClr val="bg1"/>
                </a:solidFill>
              </a:rPr>
              <a:t>PÉDAGOGIQUES :</a:t>
            </a:r>
            <a:endParaRPr lang="fr-FR" dirty="0">
              <a:solidFill>
                <a:schemeClr val="bg1"/>
              </a:solidFill>
            </a:endParaRPr>
          </a:p>
          <a:p>
            <a:pPr marL="363538" indent="-352425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fr-FR" dirty="0"/>
              <a:t>Bloc de 4 </a:t>
            </a:r>
            <a:r>
              <a:rPr lang="fr-FR" dirty="0" smtClean="0"/>
              <a:t>heures;</a:t>
            </a:r>
            <a:endParaRPr lang="fr-FR" dirty="0"/>
          </a:p>
          <a:p>
            <a:pPr marL="363538" indent="-352425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fr-FR" dirty="0"/>
              <a:t>Contraintes de corpus </a:t>
            </a:r>
            <a:r>
              <a:rPr lang="fr-FR" sz="1800" dirty="0"/>
              <a:t>(littérature française du Moyen Âge à 1850, 2 genres</a:t>
            </a:r>
            <a:r>
              <a:rPr lang="fr-FR" sz="1800" dirty="0" smtClean="0"/>
              <a:t>);</a:t>
            </a:r>
            <a:endParaRPr lang="fr-FR" sz="1800" dirty="0"/>
          </a:p>
          <a:p>
            <a:pPr marL="363538" indent="-352425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fr-FR" sz="2800" dirty="0"/>
              <a:t>Textes brefs en début de </a:t>
            </a:r>
            <a:r>
              <a:rPr lang="fr-FR" sz="2800" dirty="0" smtClean="0"/>
              <a:t>session.</a:t>
            </a:r>
            <a:endParaRPr lang="fr-FR" sz="2800" dirty="0">
              <a:solidFill>
                <a:srgbClr val="333333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6217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ACTIVITÉS PÉDAGOGIQUES</a:t>
            </a:r>
          </a:p>
        </p:txBody>
      </p:sp>
    </p:spTree>
    <p:extLst>
      <p:ext uri="{BB962C8B-B14F-4D97-AF65-F5344CB8AC3E}">
        <p14:creationId xmlns:p14="http://schemas.microsoft.com/office/powerpoint/2010/main" val="3690360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ACTIVITÉS EXPÉRIMENTÉES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b="1" dirty="0">
                <a:solidFill>
                  <a:schemeClr val="bg1"/>
                </a:solidFill>
              </a:rPr>
              <a:t>TOUTE LA COMMUNAUTÉ DE </a:t>
            </a:r>
            <a:r>
              <a:rPr lang="fr-CA" b="1" dirty="0" smtClean="0">
                <a:solidFill>
                  <a:schemeClr val="bg1"/>
                </a:solidFill>
              </a:rPr>
              <a:t>PRATIQUE :</a:t>
            </a:r>
            <a:endParaRPr lang="fr-C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b="1" dirty="0"/>
          </a:p>
          <a:p>
            <a:pPr>
              <a:lnSpc>
                <a:spcPct val="100000"/>
              </a:lnSpc>
            </a:pPr>
            <a:r>
              <a:rPr lang="fr-CA" dirty="0"/>
              <a:t>Activités de prédiction de </a:t>
            </a:r>
            <a:r>
              <a:rPr lang="fr-CA" dirty="0" smtClean="0"/>
              <a:t>lecture;</a:t>
            </a:r>
            <a:endParaRPr lang="fr-CA" dirty="0"/>
          </a:p>
          <a:p>
            <a:pPr>
              <a:lnSpc>
                <a:spcPct val="100000"/>
              </a:lnSpc>
            </a:pPr>
            <a:r>
              <a:rPr lang="fr-CA" dirty="0"/>
              <a:t>Segmentation des types </a:t>
            </a:r>
            <a:r>
              <a:rPr lang="fr-CA" dirty="0" smtClean="0"/>
              <a:t>d’annotation; </a:t>
            </a:r>
            <a:endParaRPr lang="fr-CA" dirty="0"/>
          </a:p>
          <a:p>
            <a:pPr>
              <a:lnSpc>
                <a:spcPct val="100000"/>
              </a:lnSpc>
            </a:pPr>
            <a:r>
              <a:rPr lang="fr-CA" dirty="0"/>
              <a:t>Grille de correction modifiée en fonction de </a:t>
            </a:r>
            <a:r>
              <a:rPr lang="fr-CA" dirty="0" smtClean="0"/>
              <a:t>l’annotation;</a:t>
            </a:r>
            <a:endParaRPr lang="fr-CA" dirty="0"/>
          </a:p>
          <a:p>
            <a:pPr>
              <a:lnSpc>
                <a:spcPct val="100000"/>
              </a:lnSpc>
            </a:pPr>
            <a:r>
              <a:rPr lang="fr-CA" dirty="0"/>
              <a:t>Rencontres d’équipe de </a:t>
            </a:r>
            <a:r>
              <a:rPr lang="fr-CA" dirty="0" smtClean="0"/>
              <a:t>profs.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426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9C2E1B-084B-5143-B99C-0870425B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ACTIVITÉS EXPÉRIMENTÉES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82FA80-3818-3346-8B95-D94A7DDB0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74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sz="3000" b="1" dirty="0">
                <a:solidFill>
                  <a:schemeClr val="bg1"/>
                </a:solidFill>
              </a:rPr>
              <a:t>CERTAINES ENSEIGNANTES :</a:t>
            </a:r>
          </a:p>
          <a:p>
            <a:pPr>
              <a:lnSpc>
                <a:spcPct val="110000"/>
              </a:lnSpc>
            </a:pPr>
            <a:r>
              <a:rPr lang="fr-CA" sz="3000" dirty="0"/>
              <a:t>Présentation du concept de </a:t>
            </a:r>
            <a:r>
              <a:rPr lang="fr-CA" sz="3000" dirty="0" err="1" smtClean="0"/>
              <a:t>littératie</a:t>
            </a:r>
            <a:r>
              <a:rPr lang="fr-CA" sz="3000" dirty="0" smtClean="0"/>
              <a:t>;</a:t>
            </a:r>
            <a:endParaRPr lang="fr-CA" sz="3000" dirty="0"/>
          </a:p>
          <a:p>
            <a:pPr>
              <a:lnSpc>
                <a:spcPct val="110000"/>
              </a:lnSpc>
            </a:pPr>
            <a:r>
              <a:rPr lang="fr-CA" sz="3000" dirty="0"/>
              <a:t>Modélisation de </a:t>
            </a:r>
            <a:r>
              <a:rPr lang="fr-CA" sz="3000" dirty="0" smtClean="0"/>
              <a:t>lecture;</a:t>
            </a:r>
            <a:endParaRPr lang="fr-CA" sz="3000" dirty="0"/>
          </a:p>
          <a:p>
            <a:pPr>
              <a:lnSpc>
                <a:spcPct val="110000"/>
              </a:lnSpc>
            </a:pPr>
            <a:r>
              <a:rPr lang="fr-CA" sz="3000" dirty="0"/>
              <a:t>Présentation et exemplification des stratégies de </a:t>
            </a:r>
            <a:r>
              <a:rPr lang="fr-CA" sz="3000" dirty="0" smtClean="0"/>
              <a:t>lecture;</a:t>
            </a:r>
            <a:endParaRPr lang="fr-CA" sz="3000" dirty="0"/>
          </a:p>
          <a:p>
            <a:pPr>
              <a:lnSpc>
                <a:spcPct val="110000"/>
              </a:lnSpc>
            </a:pPr>
            <a:r>
              <a:rPr lang="fr-CA" sz="3000" dirty="0"/>
              <a:t>Rencontres individuelles de bilan de </a:t>
            </a:r>
            <a:r>
              <a:rPr lang="fr-CA" sz="3000" dirty="0" smtClean="0"/>
              <a:t>lecture.</a:t>
            </a:r>
            <a:endParaRPr lang="fr-CA" sz="3000" dirty="0"/>
          </a:p>
          <a:p>
            <a:endParaRPr lang="fr-CA" dirty="0"/>
          </a:p>
          <a:p>
            <a:pPr marL="0" indent="0">
              <a:buNone/>
            </a:pPr>
            <a:r>
              <a:rPr lang="fr-CA" b="1" dirty="0">
                <a:solidFill>
                  <a:schemeClr val="bg1"/>
                </a:solidFill>
              </a:rPr>
              <a:t>EN 101 </a:t>
            </a:r>
            <a:r>
              <a:rPr lang="fr-CA" i="1" dirty="0">
                <a:solidFill>
                  <a:schemeClr val="bg1"/>
                </a:solidFill>
              </a:rPr>
              <a:t>(uniquement)</a:t>
            </a:r>
            <a:r>
              <a:rPr lang="fr-CA" b="1" dirty="0">
                <a:solidFill>
                  <a:schemeClr val="bg1"/>
                </a:solidFill>
              </a:rPr>
              <a:t> :</a:t>
            </a:r>
          </a:p>
          <a:p>
            <a:pPr>
              <a:lnSpc>
                <a:spcPct val="110000"/>
              </a:lnSpc>
            </a:pPr>
            <a:r>
              <a:rPr lang="fr-CA" sz="2600" dirty="0"/>
              <a:t>Annotation </a:t>
            </a:r>
            <a:r>
              <a:rPr lang="fr-CA" sz="2600" dirty="0" smtClean="0"/>
              <a:t>personnelle;</a:t>
            </a:r>
            <a:endParaRPr lang="fr-CA" sz="2600" dirty="0"/>
          </a:p>
          <a:p>
            <a:pPr>
              <a:lnSpc>
                <a:spcPct val="110000"/>
              </a:lnSpc>
            </a:pPr>
            <a:r>
              <a:rPr lang="fr-CA" sz="2600" dirty="0"/>
              <a:t>Cahiers de </a:t>
            </a:r>
            <a:r>
              <a:rPr lang="fr-CA" sz="2600" dirty="0" smtClean="0"/>
              <a:t>lecture;</a:t>
            </a:r>
            <a:endParaRPr lang="fr-CA" sz="2600" dirty="0"/>
          </a:p>
          <a:p>
            <a:pPr>
              <a:lnSpc>
                <a:spcPct val="110000"/>
              </a:lnSpc>
            </a:pPr>
            <a:r>
              <a:rPr lang="fr-CA" sz="2600" dirty="0"/>
              <a:t>Cercles de </a:t>
            </a:r>
            <a:r>
              <a:rPr lang="fr-CA" sz="2600" dirty="0" smtClean="0"/>
              <a:t>lecture.</a:t>
            </a:r>
            <a:endParaRPr lang="fr-CA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228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BILAN </a:t>
            </a:r>
            <a:b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DES EXPÉRIMENTATIONS</a:t>
            </a:r>
          </a:p>
        </p:txBody>
      </p:sp>
    </p:spTree>
    <p:extLst>
      <p:ext uri="{BB962C8B-B14F-4D97-AF65-F5344CB8AC3E}">
        <p14:creationId xmlns:p14="http://schemas.microsoft.com/office/powerpoint/2010/main" val="2435034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526904"/>
          </a:xfrm>
        </p:spPr>
        <p:txBody>
          <a:bodyPr>
            <a:normAutofit/>
          </a:bodyPr>
          <a:lstStyle/>
          <a:p>
            <a:r>
              <a:rPr lang="fr-CA" sz="3600" dirty="0"/>
              <a:t>SONDAGE ÉTUDIANT[E]S</a:t>
            </a:r>
            <a:br>
              <a:rPr lang="fr-CA" sz="3600" dirty="0"/>
            </a:br>
            <a:r>
              <a:rPr lang="fr-CA" sz="3600" b="1" i="1" dirty="0" smtClean="0">
                <a:solidFill>
                  <a:schemeClr val="bg1"/>
                </a:solidFill>
              </a:rPr>
              <a:t>Méthodes :</a:t>
            </a:r>
            <a:endParaRPr lang="fr-CA" sz="3600" b="1" i="1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2408663"/>
            <a:ext cx="10515600" cy="37683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fr-CA" sz="3600" dirty="0"/>
              <a:t>Exercice bilan de fin de </a:t>
            </a:r>
            <a:r>
              <a:rPr lang="fr-CA" sz="3600" dirty="0" smtClean="0"/>
              <a:t>session;</a:t>
            </a:r>
            <a:endParaRPr lang="fr-CA" sz="3600" dirty="0"/>
          </a:p>
          <a:p>
            <a:pPr>
              <a:lnSpc>
                <a:spcPct val="100000"/>
              </a:lnSpc>
            </a:pPr>
            <a:r>
              <a:rPr lang="fr-CA" sz="3600" dirty="0"/>
              <a:t>Exercice de lecture catastrophe et évaluation </a:t>
            </a:r>
            <a:r>
              <a:rPr lang="fr-CA" sz="3600" dirty="0" smtClean="0"/>
              <a:t>métacognitive.</a:t>
            </a:r>
            <a:endParaRPr lang="fr-CA" sz="3600" dirty="0"/>
          </a:p>
          <a:p>
            <a:pPr>
              <a:lnSpc>
                <a:spcPct val="100000"/>
              </a:lnSpc>
            </a:pPr>
            <a:endParaRPr lang="fr-CA" sz="2400" dirty="0"/>
          </a:p>
          <a:p>
            <a:pPr marL="0" indent="0">
              <a:lnSpc>
                <a:spcPct val="100000"/>
              </a:lnSpc>
              <a:buNone/>
            </a:pPr>
            <a:r>
              <a:rPr lang="fr-CA" sz="2400" dirty="0"/>
              <a:t>_________________________________________________________________________________</a:t>
            </a:r>
          </a:p>
          <a:p>
            <a:pPr>
              <a:lnSpc>
                <a:spcPct val="100000"/>
              </a:lnSpc>
            </a:pPr>
            <a:endParaRPr lang="fr-CA" sz="2400" dirty="0"/>
          </a:p>
          <a:p>
            <a:pPr marL="0" indent="0">
              <a:lnSpc>
                <a:spcPct val="100000"/>
              </a:lnSpc>
              <a:buNone/>
            </a:pPr>
            <a:r>
              <a:rPr lang="fr-CA" sz="5100" dirty="0"/>
              <a:t>SONDAGE ENSEIGNANTES</a:t>
            </a:r>
            <a:br>
              <a:rPr lang="fr-CA" sz="5100" dirty="0"/>
            </a:br>
            <a:r>
              <a:rPr lang="fr-CA" sz="5100" b="1" i="1" dirty="0" smtClean="0">
                <a:solidFill>
                  <a:schemeClr val="bg1"/>
                </a:solidFill>
              </a:rPr>
              <a:t>Méthodes :</a:t>
            </a:r>
            <a:endParaRPr lang="fr-CA" sz="5100" b="1" i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fr-CA" sz="3600" b="1" i="1" dirty="0"/>
          </a:p>
          <a:p>
            <a:pPr>
              <a:lnSpc>
                <a:spcPct val="100000"/>
              </a:lnSpc>
            </a:pPr>
            <a:r>
              <a:rPr lang="fr-CA" sz="4000" dirty="0"/>
              <a:t>Rencontres </a:t>
            </a:r>
            <a:r>
              <a:rPr lang="fr-CA" sz="4000" dirty="0" smtClean="0"/>
              <a:t>d’équipe.</a:t>
            </a:r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266570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CA" sz="4000" dirty="0">
                <a:solidFill>
                  <a:schemeClr val="bg1"/>
                </a:solidFill>
              </a:rPr>
              <a:t>RÉSULTATS DES PROJETS</a:t>
            </a:r>
            <a:endParaRPr lang="en-US" sz="4000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44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IMPACTS DE L’EXPÉRIMENTATION </a:t>
            </a:r>
            <a:br>
              <a:rPr lang="fr-CA" dirty="0"/>
            </a:br>
            <a:r>
              <a:rPr lang="fr-CA" sz="4000" b="1" dirty="0"/>
              <a:t>EN RENFORCEMENT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4"/>
            <a:ext cx="10748749" cy="490272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3800" b="1" dirty="0">
                <a:solidFill>
                  <a:schemeClr val="bg1"/>
                </a:solidFill>
              </a:rPr>
              <a:t>SUR </a:t>
            </a:r>
            <a:r>
              <a:rPr lang="fr-FR" sz="3800" b="1">
                <a:solidFill>
                  <a:schemeClr val="bg1"/>
                </a:solidFill>
              </a:rPr>
              <a:t>LES </a:t>
            </a:r>
            <a:r>
              <a:rPr lang="fr-FR" sz="3800" b="1" smtClean="0">
                <a:solidFill>
                  <a:schemeClr val="bg1"/>
                </a:solidFill>
              </a:rPr>
              <a:t>ÉTUDIANT[E]S </a:t>
            </a:r>
            <a:r>
              <a:rPr lang="fr-FR" sz="3800" b="1" dirty="0" smtClean="0">
                <a:solidFill>
                  <a:schemeClr val="bg1"/>
                </a:solidFill>
              </a:rPr>
              <a:t>:</a:t>
            </a:r>
            <a:endParaRPr lang="fr-FR" sz="3800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fr-FR" sz="4200" dirty="0"/>
              <a:t>Respect des étapes de </a:t>
            </a:r>
            <a:r>
              <a:rPr lang="fr-FR" sz="4200" dirty="0" smtClean="0"/>
              <a:t>l’analyse;</a:t>
            </a:r>
            <a:endParaRPr lang="fr-FR" sz="4200" dirty="0"/>
          </a:p>
          <a:p>
            <a:pPr>
              <a:lnSpc>
                <a:spcPct val="120000"/>
              </a:lnSpc>
            </a:pPr>
            <a:r>
              <a:rPr lang="fr-FR" sz="4200" dirty="0"/>
              <a:t>Présence de toutes les composantes de </a:t>
            </a:r>
            <a:r>
              <a:rPr lang="fr-FR" sz="4200" dirty="0" smtClean="0"/>
              <a:t>l’analyse;</a:t>
            </a:r>
            <a:endParaRPr lang="fr-FR" sz="4200" dirty="0"/>
          </a:p>
          <a:p>
            <a:pPr>
              <a:lnSpc>
                <a:spcPct val="120000"/>
              </a:lnSpc>
            </a:pPr>
            <a:r>
              <a:rPr lang="fr-FR" sz="4200" dirty="0"/>
              <a:t>Qualité des idées et des </a:t>
            </a:r>
            <a:r>
              <a:rPr lang="fr-FR" sz="4200" dirty="0" smtClean="0"/>
              <a:t>explications;</a:t>
            </a:r>
            <a:endParaRPr lang="fr-FR" sz="4200" dirty="0"/>
          </a:p>
          <a:p>
            <a:pPr>
              <a:lnSpc>
                <a:spcPct val="120000"/>
              </a:lnSpc>
            </a:pPr>
            <a:r>
              <a:rPr lang="fr-FR" sz="4200" dirty="0"/>
              <a:t>Sentiment de familiarité avec les </a:t>
            </a:r>
            <a:r>
              <a:rPr lang="fr-FR" sz="4200" dirty="0" smtClean="0"/>
              <a:t>œuvres;</a:t>
            </a:r>
            <a:endParaRPr lang="fr-FR" sz="4200" dirty="0"/>
          </a:p>
          <a:p>
            <a:pPr>
              <a:lnSpc>
                <a:spcPct val="120000"/>
              </a:lnSpc>
            </a:pPr>
            <a:r>
              <a:rPr lang="fr-FR" sz="4200" dirty="0"/>
              <a:t>Engagement dans la </a:t>
            </a:r>
            <a:r>
              <a:rPr lang="fr-FR" sz="4200" dirty="0" smtClean="0"/>
              <a:t>lecture.</a:t>
            </a:r>
            <a:endParaRPr lang="fr-FR" sz="4200" dirty="0"/>
          </a:p>
          <a:p>
            <a:pPr marL="0" indent="0">
              <a:lnSpc>
                <a:spcPct val="120000"/>
              </a:lnSpc>
              <a:buNone/>
            </a:pPr>
            <a:endParaRPr lang="fr-FR" i="1" dirty="0"/>
          </a:p>
          <a:p>
            <a:pPr marL="0" indent="0">
              <a:lnSpc>
                <a:spcPct val="120000"/>
              </a:lnSpc>
              <a:buNone/>
            </a:pPr>
            <a:r>
              <a:rPr lang="fr-CA" sz="3800" b="1" dirty="0">
                <a:solidFill>
                  <a:schemeClr val="bg1"/>
                </a:solidFill>
              </a:rPr>
              <a:t>SUR LES </a:t>
            </a:r>
            <a:r>
              <a:rPr lang="fr-CA" sz="3800" b="1" dirty="0" smtClean="0">
                <a:solidFill>
                  <a:schemeClr val="bg1"/>
                </a:solidFill>
              </a:rPr>
              <a:t>ENSEIGNANTES :</a:t>
            </a:r>
            <a:endParaRPr lang="fr-CA" sz="3800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fr-FR" sz="4200" dirty="0"/>
              <a:t>Changement de perception du rôle de l’enseignante dans le processus de </a:t>
            </a:r>
            <a:r>
              <a:rPr lang="fr-FR" sz="4200" dirty="0" smtClean="0"/>
              <a:t>lecture;</a:t>
            </a:r>
            <a:endParaRPr lang="fr-FR" sz="4200" dirty="0"/>
          </a:p>
          <a:p>
            <a:pPr>
              <a:lnSpc>
                <a:spcPct val="120000"/>
              </a:lnSpc>
            </a:pPr>
            <a:r>
              <a:rPr lang="fr-FR" sz="4200" dirty="0"/>
              <a:t>Perception tangible du lien entre stratégies de lecture et analyse </a:t>
            </a:r>
            <a:r>
              <a:rPr lang="fr-FR" sz="4200" dirty="0" smtClean="0"/>
              <a:t>littéraire;</a:t>
            </a:r>
            <a:endParaRPr lang="fr-FR" sz="4200" dirty="0"/>
          </a:p>
          <a:p>
            <a:pPr>
              <a:lnSpc>
                <a:spcPct val="120000"/>
              </a:lnSpc>
            </a:pPr>
            <a:r>
              <a:rPr lang="fr-FR" sz="4200" dirty="0"/>
              <a:t>Boîte à outils (méthodes et exercices du projet</a:t>
            </a:r>
            <a:r>
              <a:rPr lang="fr-FR" sz="4200" dirty="0" smtClean="0"/>
              <a:t>).</a:t>
            </a:r>
            <a:endParaRPr lang="fr-CA" sz="4200" dirty="0"/>
          </a:p>
        </p:txBody>
      </p:sp>
    </p:spTree>
    <p:extLst>
      <p:ext uri="{BB962C8B-B14F-4D97-AF65-F5344CB8AC3E}">
        <p14:creationId xmlns:p14="http://schemas.microsoft.com/office/powerpoint/2010/main" val="203439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IMPACTS DE L’EXPÉRIMENTATION </a:t>
            </a:r>
            <a:br>
              <a:rPr lang="fr-CA" sz="4000" dirty="0"/>
            </a:br>
            <a:r>
              <a:rPr lang="fr-CA" sz="3600" b="1" dirty="0"/>
              <a:t>EN 101: LE CAHIER DE LECTURE</a:t>
            </a:r>
            <a:endParaRPr lang="fr-CA" sz="40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b="1" dirty="0">
                <a:solidFill>
                  <a:schemeClr val="bg1"/>
                </a:solidFill>
              </a:rPr>
              <a:t>SUR LE PLAN MÉTACOGNITIF </a:t>
            </a:r>
            <a:r>
              <a:rPr lang="fr-FR" sz="2400" b="1" dirty="0" smtClean="0">
                <a:solidFill>
                  <a:schemeClr val="bg1"/>
                </a:solidFill>
              </a:rPr>
              <a:t>:</a:t>
            </a:r>
            <a:endParaRPr lang="fr-FR" sz="2400" b="1" dirty="0">
              <a:solidFill>
                <a:schemeClr val="bg1"/>
              </a:solidFill>
            </a:endParaRPr>
          </a:p>
          <a:p>
            <a:r>
              <a:rPr lang="fr-FR" sz="2400" dirty="0"/>
              <a:t>Acquisition d’une méthode de travail  </a:t>
            </a:r>
            <a:r>
              <a:rPr lang="fr-FR" sz="2400" dirty="0" smtClean="0"/>
              <a:t>structurée.</a:t>
            </a:r>
            <a:endParaRPr lang="fr-FR" sz="2400" dirty="0"/>
          </a:p>
          <a:p>
            <a:endParaRPr lang="fr-FR" sz="3600" dirty="0"/>
          </a:p>
          <a:p>
            <a:pPr marL="0" indent="0">
              <a:buNone/>
            </a:pPr>
            <a:r>
              <a:rPr lang="fr-FR" sz="2400" b="1" dirty="0">
                <a:solidFill>
                  <a:schemeClr val="bg1"/>
                </a:solidFill>
              </a:rPr>
              <a:t>SUR LE PLAN COGNITIF ET AFFECTIF </a:t>
            </a:r>
            <a:r>
              <a:rPr lang="fr-FR" sz="2400" b="1" dirty="0" smtClean="0">
                <a:solidFill>
                  <a:schemeClr val="bg1"/>
                </a:solidFill>
              </a:rPr>
              <a:t>:</a:t>
            </a:r>
            <a:endParaRPr lang="fr-FR" sz="2400" b="1" dirty="0">
              <a:solidFill>
                <a:schemeClr val="bg1"/>
              </a:solidFill>
            </a:endParaRPr>
          </a:p>
          <a:p>
            <a:r>
              <a:rPr lang="fr-FR" sz="2400" dirty="0"/>
              <a:t>Implication active dans le travail de </a:t>
            </a:r>
            <a:r>
              <a:rPr lang="fr-FR" sz="2400" dirty="0" smtClean="0"/>
              <a:t>lecture;</a:t>
            </a:r>
            <a:endParaRPr lang="fr-FR" sz="2400" dirty="0"/>
          </a:p>
          <a:p>
            <a:r>
              <a:rPr lang="fr-FR" sz="2400" dirty="0"/>
              <a:t>Réflexion lors de la </a:t>
            </a:r>
            <a:r>
              <a:rPr lang="fr-FR" sz="2400" dirty="0" smtClean="0"/>
              <a:t>lecture.</a:t>
            </a:r>
            <a:endParaRPr lang="fr-FR" sz="2400" dirty="0"/>
          </a:p>
          <a:p>
            <a:pPr marL="1828800" lvl="4" indent="0">
              <a:buNone/>
            </a:pPr>
            <a:endParaRPr lang="fr-FR" sz="2600" dirty="0"/>
          </a:p>
          <a:p>
            <a:pPr lvl="4">
              <a:buFont typeface="Wingdings" panose="05000000000000000000" pitchFamily="2" charset="2"/>
              <a:buChar char="Ø"/>
            </a:pPr>
            <a:endParaRPr lang="fr-FR" sz="2600" dirty="0"/>
          </a:p>
          <a:p>
            <a:endParaRPr lang="fr-FR" sz="2600" dirty="0"/>
          </a:p>
          <a:p>
            <a:pPr marL="22860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pPr marL="914400" lvl="2" indent="0">
              <a:buNone/>
            </a:pPr>
            <a:endParaRPr lang="fr-FR" sz="2500" dirty="0"/>
          </a:p>
          <a:p>
            <a:pPr lvl="4">
              <a:buFont typeface="Wingdings" panose="05000000000000000000" pitchFamily="2" charset="2"/>
              <a:buChar char="Ø"/>
            </a:pPr>
            <a:endParaRPr lang="fr-FR" sz="2600" dirty="0"/>
          </a:p>
          <a:p>
            <a:pPr lvl="4">
              <a:buFont typeface="Wingdings" panose="05000000000000000000" pitchFamily="2" charset="2"/>
              <a:buChar char="Ø"/>
            </a:pPr>
            <a:endParaRPr lang="fr-FR" sz="2600" dirty="0"/>
          </a:p>
          <a:p>
            <a:endParaRPr lang="fr-FR" sz="2600" dirty="0"/>
          </a:p>
          <a:p>
            <a:pPr marL="22860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pPr lvl="1"/>
            <a:endParaRPr lang="fr-FR" sz="2600" dirty="0"/>
          </a:p>
          <a:p>
            <a:endParaRPr lang="fr-FR" dirty="0"/>
          </a:p>
          <a:p>
            <a:pPr lvl="1"/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pPr lvl="1"/>
            <a:endParaRPr lang="fr-FR" sz="2600" dirty="0"/>
          </a:p>
          <a:p>
            <a:endParaRPr lang="fr-FR" dirty="0"/>
          </a:p>
          <a:p>
            <a:pPr lvl="1"/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53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IMPACTS DE L’EXPÉRIMENTATION </a:t>
            </a:r>
            <a:br>
              <a:rPr lang="fr-CA" dirty="0"/>
            </a:br>
            <a:r>
              <a:rPr lang="fr-CA" sz="4000" b="1" dirty="0"/>
              <a:t>EN 101: LE CERCLE DE LECTURE</a:t>
            </a:r>
            <a:endParaRPr lang="fr-CA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SUR LE PLAN COGNITIF </a:t>
            </a:r>
            <a:r>
              <a:rPr lang="fr-FR" b="1" dirty="0" smtClean="0">
                <a:solidFill>
                  <a:schemeClr val="bg1"/>
                </a:solidFill>
              </a:rPr>
              <a:t>: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fr-FR" sz="2500" dirty="0"/>
              <a:t>Compréhension de lecture </a:t>
            </a:r>
            <a:r>
              <a:rPr lang="fr-FR" sz="2500" dirty="0" smtClean="0"/>
              <a:t>validée;</a:t>
            </a:r>
            <a:endParaRPr lang="fr-FR" sz="2500" dirty="0"/>
          </a:p>
          <a:p>
            <a:r>
              <a:rPr lang="fr-FR" sz="2300" dirty="0"/>
              <a:t>Pression par les pairs favorisant l’implication </a:t>
            </a:r>
            <a:r>
              <a:rPr lang="fr-FR" sz="2300" dirty="0" smtClean="0"/>
              <a:t>active;</a:t>
            </a:r>
            <a:endParaRPr lang="fr-FR" sz="2300" dirty="0"/>
          </a:p>
          <a:p>
            <a:r>
              <a:rPr lang="fr-FR" sz="2500" dirty="0"/>
              <a:t>Préparation à l’évaluation </a:t>
            </a:r>
            <a:r>
              <a:rPr lang="fr-FR" sz="2500" dirty="0" smtClean="0"/>
              <a:t>sommative.</a:t>
            </a:r>
            <a:endParaRPr lang="fr-FR" sz="2600" dirty="0"/>
          </a:p>
          <a:p>
            <a:endParaRPr lang="fr-FR" sz="2700" dirty="0"/>
          </a:p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SUR LE PLAN AFFECTIF :</a:t>
            </a:r>
          </a:p>
          <a:p>
            <a:r>
              <a:rPr lang="fr-FR" sz="2400" dirty="0"/>
              <a:t>Motivation à effectuer les </a:t>
            </a:r>
            <a:r>
              <a:rPr lang="fr-FR" sz="2400" dirty="0" smtClean="0"/>
              <a:t>tâches;</a:t>
            </a:r>
            <a:endParaRPr lang="fr-FR" sz="2400" dirty="0"/>
          </a:p>
          <a:p>
            <a:r>
              <a:rPr lang="fr-FR" sz="2400" dirty="0"/>
              <a:t>Socialisation </a:t>
            </a:r>
            <a:r>
              <a:rPr lang="fr-FR" sz="2400" dirty="0" smtClean="0"/>
              <a:t>favorisée;</a:t>
            </a:r>
            <a:endParaRPr lang="fr-FR" sz="2400" dirty="0"/>
          </a:p>
          <a:p>
            <a:r>
              <a:rPr lang="fr-FR" sz="2400" dirty="0"/>
              <a:t>Anxiété </a:t>
            </a:r>
            <a:r>
              <a:rPr lang="fr-FR" sz="2400" dirty="0" smtClean="0"/>
              <a:t>apaisée.</a:t>
            </a:r>
            <a:endParaRPr lang="fr-FR" sz="2400" dirty="0"/>
          </a:p>
          <a:p>
            <a:pPr lvl="1"/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pPr lvl="1"/>
            <a:endParaRPr lang="fr-FR" sz="2600" dirty="0"/>
          </a:p>
          <a:p>
            <a:endParaRPr lang="fr-FR" dirty="0"/>
          </a:p>
          <a:p>
            <a:pPr lvl="1"/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pPr lvl="1"/>
            <a:endParaRPr lang="fr-FR" sz="2600" dirty="0"/>
          </a:p>
          <a:p>
            <a:endParaRPr lang="fr-FR" dirty="0"/>
          </a:p>
          <a:p>
            <a:pPr lvl="1"/>
            <a:endParaRPr lang="fr-FR" sz="2600" dirty="0"/>
          </a:p>
          <a:p>
            <a:pPr marL="228600" lvl="1" indent="0">
              <a:buNone/>
            </a:pPr>
            <a:endParaRPr lang="fr-FR" sz="2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7101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Présentation brève des projets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Rôles des conférencières dans les </a:t>
            </a:r>
            <a:r>
              <a:rPr lang="fr-CA" sz="2400" dirty="0" smtClean="0"/>
              <a:t>projets;</a:t>
            </a:r>
            <a:endParaRPr lang="fr-CA" sz="2400" dirty="0"/>
          </a:p>
          <a:p>
            <a:r>
              <a:rPr lang="fr-CA" sz="2400" dirty="0"/>
              <a:t>Domaines d’expérimentation : </a:t>
            </a:r>
            <a:r>
              <a:rPr lang="fr-CA" sz="2400" dirty="0" smtClean="0"/>
              <a:t>renforcement </a:t>
            </a:r>
            <a:r>
              <a:rPr lang="fr-CA" sz="2400" dirty="0"/>
              <a:t>et </a:t>
            </a:r>
            <a:r>
              <a:rPr lang="fr-CA" sz="2400" dirty="0" smtClean="0"/>
              <a:t>littérature 101.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83544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Annexe</a:t>
            </a:r>
          </a:p>
        </p:txBody>
      </p:sp>
    </p:spTree>
    <p:extLst>
      <p:ext uri="{BB962C8B-B14F-4D97-AF65-F5344CB8AC3E}">
        <p14:creationId xmlns:p14="http://schemas.microsoft.com/office/powerpoint/2010/main" val="37969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309262"/>
            <a:ext cx="6508377" cy="1260231"/>
          </a:xfrm>
        </p:spPr>
        <p:txBody>
          <a:bodyPr/>
          <a:lstStyle/>
          <a:p>
            <a:r>
              <a:rPr lang="fr-FR" dirty="0"/>
              <a:t>Annotation personnelle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81046" y="2040960"/>
            <a:ext cx="8694171" cy="4444755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fr-FR" sz="2600" dirty="0"/>
          </a:p>
          <a:p>
            <a:pPr marL="228600" lvl="1" indent="0">
              <a:buNone/>
            </a:pPr>
            <a:endParaRPr lang="fr-FR" sz="2800" dirty="0"/>
          </a:p>
          <a:p>
            <a:pPr lvl="1"/>
            <a:endParaRPr lang="fr-FR" sz="2800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8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070" y="1816912"/>
            <a:ext cx="7104762" cy="4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309262"/>
            <a:ext cx="6508377" cy="1260231"/>
          </a:xfrm>
        </p:spPr>
        <p:txBody>
          <a:bodyPr>
            <a:normAutofit fontScale="90000"/>
          </a:bodyPr>
          <a:lstStyle/>
          <a:p>
            <a:r>
              <a:rPr lang="fr-FR" dirty="0"/>
              <a:t>Exemple d’annotation analytique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81046" y="2040960"/>
            <a:ext cx="8694171" cy="4444755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fr-FR" sz="2800" dirty="0"/>
          </a:p>
          <a:p>
            <a:pPr lvl="1"/>
            <a:endParaRPr lang="fr-FR" sz="2800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8"/>
            <a:endParaRPr lang="fr-FR" dirty="0"/>
          </a:p>
        </p:txBody>
      </p:sp>
      <p:pic>
        <p:nvPicPr>
          <p:cNvPr id="4" name="Image 3" descr="read-3253474__340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744" y="302365"/>
            <a:ext cx="1542269" cy="156763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045" y="1569491"/>
            <a:ext cx="7953050" cy="51315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4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309262"/>
            <a:ext cx="6508377" cy="823503"/>
          </a:xfrm>
        </p:spPr>
        <p:txBody>
          <a:bodyPr/>
          <a:lstStyle/>
          <a:p>
            <a:r>
              <a:rPr lang="fr-FR" dirty="0"/>
              <a:t>Annotation analytique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81046" y="2040960"/>
            <a:ext cx="8694171" cy="4444755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fr-FR" sz="2800" dirty="0"/>
          </a:p>
          <a:p>
            <a:pPr lvl="1"/>
            <a:endParaRPr lang="fr-FR" sz="2800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8"/>
            <a:endParaRPr lang="fr-FR" dirty="0"/>
          </a:p>
        </p:txBody>
      </p:sp>
      <p:pic>
        <p:nvPicPr>
          <p:cNvPr id="4" name="Image 3" descr="read-3253474__340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744" y="302365"/>
            <a:ext cx="1542269" cy="156763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1132765"/>
            <a:ext cx="7175668" cy="568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309262"/>
            <a:ext cx="6508377" cy="1260231"/>
          </a:xfrm>
        </p:spPr>
        <p:txBody>
          <a:bodyPr>
            <a:normAutofit fontScale="90000"/>
          </a:bodyPr>
          <a:lstStyle/>
          <a:p>
            <a:r>
              <a:rPr lang="fr-FR" dirty="0"/>
              <a:t>Exemples d’exercice de prédiction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81046" y="2040960"/>
            <a:ext cx="8694171" cy="4444755"/>
          </a:xfrm>
        </p:spPr>
        <p:txBody>
          <a:bodyPr>
            <a:normAutofit/>
          </a:bodyPr>
          <a:lstStyle/>
          <a:p>
            <a:pPr lvl="1"/>
            <a:endParaRPr lang="fr-FR" sz="2600" dirty="0"/>
          </a:p>
          <a:p>
            <a:pPr marL="228600" lvl="1" indent="0">
              <a:buNone/>
            </a:pPr>
            <a:endParaRPr lang="fr-FR" sz="2800" dirty="0"/>
          </a:p>
          <a:p>
            <a:pPr lvl="1"/>
            <a:endParaRPr lang="fr-FR" sz="2800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8"/>
            <a:endParaRPr lang="fr-FR" dirty="0"/>
          </a:p>
        </p:txBody>
      </p:sp>
      <p:pic>
        <p:nvPicPr>
          <p:cNvPr id="4" name="Image 3" descr="read-3253474__340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744" y="302365"/>
            <a:ext cx="1542269" cy="156763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83" y="1600428"/>
            <a:ext cx="7981865" cy="525757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31" y="-21336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302365"/>
            <a:ext cx="6508377" cy="704511"/>
          </a:xfrm>
        </p:spPr>
        <p:txBody>
          <a:bodyPr/>
          <a:lstStyle/>
          <a:p>
            <a:r>
              <a:rPr lang="fr-FR" sz="3200" dirty="0"/>
              <a:t>Exemple de grille de correction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90520" y="1863251"/>
            <a:ext cx="8533492" cy="4421734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fr-CA" dirty="0"/>
          </a:p>
          <a:p>
            <a:pPr marL="228600" lvl="1" indent="0">
              <a:buNone/>
            </a:pPr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054" y="1006876"/>
            <a:ext cx="7066667" cy="4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RÉFLEXION EN AMONT</a:t>
            </a:r>
          </a:p>
        </p:txBody>
      </p:sp>
    </p:spTree>
    <p:extLst>
      <p:ext uri="{BB962C8B-B14F-4D97-AF65-F5344CB8AC3E}">
        <p14:creationId xmlns:p14="http://schemas.microsoft.com/office/powerpoint/2010/main" val="3043754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C3AFCC"/>
          </a:solidFill>
        </p:spPr>
        <p:txBody>
          <a:bodyPr/>
          <a:lstStyle/>
          <a:p>
            <a:r>
              <a:rPr lang="fr-CA" dirty="0"/>
              <a:t>PROBLÈMES DE DÉPART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44336"/>
            <a:ext cx="10998200" cy="52739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b="1" dirty="0">
                <a:solidFill>
                  <a:schemeClr val="bg1"/>
                </a:solidFill>
              </a:rPr>
              <a:t>EN </a:t>
            </a:r>
            <a:r>
              <a:rPr lang="fr-CA" b="1" dirty="0" smtClean="0">
                <a:solidFill>
                  <a:schemeClr val="bg1"/>
                </a:solidFill>
              </a:rPr>
              <a:t>RENFORCEMENT :</a:t>
            </a:r>
            <a:endParaRPr lang="fr-CA" dirty="0">
              <a:solidFill>
                <a:schemeClr val="bg1"/>
              </a:solidFill>
            </a:endParaRPr>
          </a:p>
          <a:p>
            <a:r>
              <a:rPr lang="fr-FR" dirty="0"/>
              <a:t>Perception négative de la </a:t>
            </a:r>
            <a:r>
              <a:rPr lang="fr-FR" dirty="0" smtClean="0"/>
              <a:t>lecture;</a:t>
            </a:r>
            <a:endParaRPr lang="fr-FR" dirty="0"/>
          </a:p>
          <a:p>
            <a:r>
              <a:rPr lang="fr-CA" dirty="0"/>
              <a:t>Difficultés de rétention des </a:t>
            </a:r>
            <a:r>
              <a:rPr lang="fr-CA" dirty="0" smtClean="0"/>
              <a:t>informations;</a:t>
            </a:r>
            <a:endParaRPr lang="fr-CA" dirty="0"/>
          </a:p>
          <a:p>
            <a:r>
              <a:rPr lang="fr-CA" dirty="0"/>
              <a:t>Difficulté à discriminer les informations des </a:t>
            </a:r>
            <a:r>
              <a:rPr lang="fr-CA" dirty="0" smtClean="0"/>
              <a:t>textes;</a:t>
            </a:r>
            <a:endParaRPr lang="fr-CA" dirty="0"/>
          </a:p>
          <a:p>
            <a:r>
              <a:rPr lang="fr-FR" dirty="0"/>
              <a:t>Difficulté à structurer les idées de l’analyse </a:t>
            </a:r>
            <a:r>
              <a:rPr lang="fr-FR" dirty="0" smtClean="0"/>
              <a:t>littéraire.</a:t>
            </a:r>
            <a:endParaRPr lang="fr-FR" dirty="0"/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CA" b="1" dirty="0">
                <a:solidFill>
                  <a:schemeClr val="bg1"/>
                </a:solidFill>
              </a:rPr>
              <a:t>EN FRANÇAIS </a:t>
            </a:r>
            <a:r>
              <a:rPr lang="fr-CA" b="1" dirty="0" smtClean="0">
                <a:solidFill>
                  <a:schemeClr val="bg1"/>
                </a:solidFill>
              </a:rPr>
              <a:t>101 :</a:t>
            </a:r>
            <a:endParaRPr lang="fr-CA" b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CA" dirty="0"/>
              <a:t>Contournement des lectures </a:t>
            </a:r>
            <a:r>
              <a:rPr lang="fr-CA" dirty="0" smtClean="0"/>
              <a:t>obligatoires; </a:t>
            </a:r>
            <a:endParaRPr lang="fr-CA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CA" dirty="0"/>
              <a:t>Absence de sentiment de satisfaction par rapport à la </a:t>
            </a:r>
            <a:r>
              <a:rPr lang="fr-CA" dirty="0" smtClean="0"/>
              <a:t>lecture;</a:t>
            </a:r>
            <a:endParaRPr lang="fr-CA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CA" dirty="0"/>
              <a:t>Difficultés de rétention des informations en situation de </a:t>
            </a:r>
            <a:r>
              <a:rPr lang="fr-CA" dirty="0" smtClean="0"/>
              <a:t>lecture;</a:t>
            </a:r>
            <a:endParaRPr lang="fr-CA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CA" dirty="0"/>
              <a:t>Difficulté à structurer les idées de l’analyse </a:t>
            </a:r>
            <a:r>
              <a:rPr lang="fr-CA" dirty="0" smtClean="0"/>
              <a:t>littéraire.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625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fr-CA" dirty="0"/>
              <a:t>TRAVAUX INSPIRANTS </a:t>
            </a:r>
            <a:br>
              <a:rPr lang="fr-CA" dirty="0"/>
            </a:br>
            <a:r>
              <a:rPr lang="fr-CA" sz="2400" dirty="0"/>
              <a:t>(mention)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Catherine </a:t>
            </a:r>
            <a:r>
              <a:rPr lang="fr-CA" dirty="0" err="1" smtClean="0"/>
              <a:t>Bélec</a:t>
            </a:r>
            <a:r>
              <a:rPr lang="fr-CA" dirty="0" smtClean="0"/>
              <a:t>;</a:t>
            </a:r>
            <a:endParaRPr lang="fr-CA" dirty="0"/>
          </a:p>
          <a:p>
            <a:r>
              <a:rPr lang="fr-CA" dirty="0"/>
              <a:t>Éric </a:t>
            </a:r>
            <a:r>
              <a:rPr lang="fr-CA" dirty="0" err="1" smtClean="0"/>
              <a:t>Falardeau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728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OBJECTIFS DES PROJETS</a:t>
            </a:r>
          </a:p>
        </p:txBody>
      </p:sp>
    </p:spTree>
    <p:extLst>
      <p:ext uri="{BB962C8B-B14F-4D97-AF65-F5344CB8AC3E}">
        <p14:creationId xmlns:p14="http://schemas.microsoft.com/office/powerpoint/2010/main" val="3270538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/>
              <a:t>OBJECTIFS DES PROJETS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POUR LES </a:t>
            </a:r>
            <a:r>
              <a:rPr lang="fr-FR" b="1" dirty="0" smtClean="0">
                <a:solidFill>
                  <a:schemeClr val="bg1"/>
                </a:solidFill>
              </a:rPr>
              <a:t>ÉTUDIANT[E]S :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fr-FR" dirty="0"/>
              <a:t>Favoriser la transition </a:t>
            </a:r>
            <a:r>
              <a:rPr lang="fr-FR" dirty="0" smtClean="0"/>
              <a:t>secondaire-collégial;</a:t>
            </a:r>
            <a:endParaRPr lang="fr-FR" dirty="0"/>
          </a:p>
          <a:p>
            <a:r>
              <a:rPr lang="fr-FR" dirty="0"/>
              <a:t>Améliorer la </a:t>
            </a:r>
            <a:r>
              <a:rPr lang="fr-FR" dirty="0" err="1" smtClean="0"/>
              <a:t>littératie</a:t>
            </a:r>
            <a:r>
              <a:rPr lang="fr-FR" dirty="0" smtClean="0"/>
              <a:t>.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POUR LES </a:t>
            </a:r>
            <a:r>
              <a:rPr lang="fr-FR" b="1" dirty="0" smtClean="0">
                <a:solidFill>
                  <a:schemeClr val="bg1"/>
                </a:solidFill>
              </a:rPr>
              <a:t>ENSEIGNANT[E]S :</a:t>
            </a:r>
            <a:endParaRPr lang="fr-FR" b="1" dirty="0">
              <a:solidFill>
                <a:schemeClr val="bg1"/>
              </a:solidFill>
            </a:endParaRPr>
          </a:p>
          <a:p>
            <a:pPr lvl="0"/>
            <a:r>
              <a:rPr lang="fr-CA" dirty="0"/>
              <a:t>Soutenir une équipe de </a:t>
            </a:r>
            <a:r>
              <a:rPr lang="fr-CA" dirty="0" smtClean="0"/>
              <a:t>travail;</a:t>
            </a:r>
            <a:endParaRPr lang="fr-CA" dirty="0"/>
          </a:p>
          <a:p>
            <a:pPr lvl="0"/>
            <a:r>
              <a:rPr lang="fr-FR" dirty="0"/>
              <a:t>Rendre les </a:t>
            </a:r>
            <a:r>
              <a:rPr lang="fr-FR" dirty="0" smtClean="0"/>
              <a:t>étudiant[e]s </a:t>
            </a:r>
            <a:r>
              <a:rPr lang="fr-FR" dirty="0"/>
              <a:t>plus autonomes dans leurs </a:t>
            </a:r>
            <a:r>
              <a:rPr lang="fr-FR" dirty="0" smtClean="0"/>
              <a:t>lectures;</a:t>
            </a:r>
            <a:endParaRPr lang="fr-CA" dirty="0"/>
          </a:p>
          <a:p>
            <a:pPr lvl="0"/>
            <a:r>
              <a:rPr lang="fr-CA" dirty="0"/>
              <a:t>Développer des outils concrets pour les </a:t>
            </a:r>
            <a:r>
              <a:rPr lang="fr-CA" dirty="0" smtClean="0"/>
              <a:t>enseignant[e]s.</a:t>
            </a:r>
            <a:endParaRPr lang="fr-CA" dirty="0"/>
          </a:p>
          <a:p>
            <a:pPr lvl="0"/>
            <a:endParaRPr lang="fr-CA" dirty="0"/>
          </a:p>
          <a:p>
            <a:endParaRPr lang="fr-FR" dirty="0"/>
          </a:p>
          <a:p>
            <a:pPr lvl="8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60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CONTEXTE </a:t>
            </a:r>
            <a:br>
              <a:rPr lang="en-US" sz="4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DE RÉALISATION DES PROJETS</a:t>
            </a:r>
          </a:p>
        </p:txBody>
      </p:sp>
    </p:spTree>
    <p:extLst>
      <p:ext uri="{BB962C8B-B14F-4D97-AF65-F5344CB8AC3E}">
        <p14:creationId xmlns:p14="http://schemas.microsoft.com/office/powerpoint/2010/main" val="3745722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CONTEXTE EN RENFORCEMENT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3605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b="1" dirty="0">
                <a:solidFill>
                  <a:schemeClr val="bg1"/>
                </a:solidFill>
              </a:rPr>
              <a:t>COMMUNAUTÉ DE </a:t>
            </a:r>
            <a:r>
              <a:rPr lang="fr-CA" b="1" dirty="0" smtClean="0">
                <a:solidFill>
                  <a:schemeClr val="bg1"/>
                </a:solidFill>
              </a:rPr>
              <a:t>PRATIQUE :</a:t>
            </a:r>
            <a:endParaRPr lang="fr-CA" b="1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</a:pPr>
            <a:r>
              <a:rPr lang="fr-CA" dirty="0"/>
              <a:t>1 responsable avec allocation (automne 2016 et hiver 2017</a:t>
            </a:r>
            <a:r>
              <a:rPr lang="fr-CA" dirty="0" smtClean="0"/>
              <a:t>);</a:t>
            </a:r>
            <a:endParaRPr lang="fr-CA" dirty="0"/>
          </a:p>
          <a:p>
            <a:pPr lvl="1">
              <a:lnSpc>
                <a:spcPct val="110000"/>
              </a:lnSpc>
            </a:pPr>
            <a:r>
              <a:rPr lang="fr-CA" dirty="0"/>
              <a:t>4 enseignantes (automne 2016</a:t>
            </a:r>
            <a:r>
              <a:rPr lang="fr-CA" dirty="0" smtClean="0"/>
              <a:t>);</a:t>
            </a:r>
            <a:endParaRPr lang="fr-CA" dirty="0"/>
          </a:p>
          <a:p>
            <a:pPr lvl="1">
              <a:lnSpc>
                <a:spcPct val="110000"/>
              </a:lnSpc>
            </a:pPr>
            <a:r>
              <a:rPr lang="fr-CA" dirty="0"/>
              <a:t>2 enseignantes (hiver 2017</a:t>
            </a:r>
            <a:r>
              <a:rPr lang="fr-CA" dirty="0" smtClean="0"/>
              <a:t>).</a:t>
            </a:r>
            <a:endParaRPr lang="fr-CA" dirty="0"/>
          </a:p>
          <a:p>
            <a:pPr marL="0" indent="0">
              <a:buNone/>
            </a:pPr>
            <a:endParaRPr lang="fr-CA" sz="1900" dirty="0"/>
          </a:p>
          <a:p>
            <a:pPr marL="0" indent="0">
              <a:buNone/>
            </a:pPr>
            <a:r>
              <a:rPr lang="fr-CA" b="1" dirty="0">
                <a:solidFill>
                  <a:schemeClr val="bg1"/>
                </a:solidFill>
              </a:rPr>
              <a:t>DISPOSITIONS </a:t>
            </a:r>
            <a:r>
              <a:rPr lang="fr-CA" b="1" dirty="0" smtClean="0">
                <a:solidFill>
                  <a:schemeClr val="bg1"/>
                </a:solidFill>
              </a:rPr>
              <a:t>PÉDAGOGIQUES :</a:t>
            </a:r>
            <a:endParaRPr lang="fr-CA" b="1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r>
              <a:rPr lang="fr-CA" dirty="0"/>
              <a:t>Alternance classe sèche et laboratoire </a:t>
            </a:r>
            <a:r>
              <a:rPr lang="fr-CA" dirty="0" smtClean="0"/>
              <a:t>informatique;</a:t>
            </a:r>
            <a:endParaRPr lang="fr-CA" dirty="0"/>
          </a:p>
          <a:p>
            <a:pPr lvl="1">
              <a:lnSpc>
                <a:spcPct val="100000"/>
              </a:lnSpc>
            </a:pPr>
            <a:r>
              <a:rPr lang="fr-CA" dirty="0"/>
              <a:t>Blocs de 2 </a:t>
            </a:r>
            <a:r>
              <a:rPr lang="fr-CA" dirty="0" smtClean="0"/>
              <a:t>heures;</a:t>
            </a:r>
            <a:endParaRPr lang="fr-CA" dirty="0"/>
          </a:p>
          <a:p>
            <a:pPr lvl="1">
              <a:lnSpc>
                <a:spcPct val="100000"/>
              </a:lnSpc>
            </a:pPr>
            <a:r>
              <a:rPr lang="fr-FR" dirty="0"/>
              <a:t>Textes brefs en début de </a:t>
            </a:r>
            <a:r>
              <a:rPr lang="fr-FR" dirty="0" smtClean="0"/>
              <a:t>session;</a:t>
            </a:r>
            <a:endParaRPr lang="fr-CA" dirty="0"/>
          </a:p>
          <a:p>
            <a:pPr lvl="1">
              <a:lnSpc>
                <a:spcPct val="100000"/>
              </a:lnSpc>
            </a:pPr>
            <a:r>
              <a:rPr lang="fr-CA" dirty="0"/>
              <a:t>Contraintes du plan-cadre : bases de l’analyse </a:t>
            </a:r>
            <a:r>
              <a:rPr lang="fr-CA" dirty="0" smtClean="0"/>
              <a:t>littéraire.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5214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Personnalisée 1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2A2415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1333</Words>
  <Application>Microsoft Office PowerPoint</Application>
  <PresentationFormat>Grand écran</PresentationFormat>
  <Paragraphs>221</Paragraphs>
  <Slides>25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</vt:lpstr>
      <vt:lpstr>Thème Office</vt:lpstr>
      <vt:lpstr>LE SENTIMENT  DE COMPÉTENCE EN LECTURE</vt:lpstr>
      <vt:lpstr>Présentation brève des projets</vt:lpstr>
      <vt:lpstr>RÉFLEXION EN AMONT</vt:lpstr>
      <vt:lpstr>PROBLÈMES DE DÉPART</vt:lpstr>
      <vt:lpstr>TRAVAUX INSPIRANTS  (mention)</vt:lpstr>
      <vt:lpstr>OBJECTIFS DES PROJETS</vt:lpstr>
      <vt:lpstr>OBJECTIFS DES PROJETS </vt:lpstr>
      <vt:lpstr>CONTEXTE  DE RÉALISATION DES PROJETS</vt:lpstr>
      <vt:lpstr>CONTEXTE EN RENFORCEMENT</vt:lpstr>
      <vt:lpstr>CONTEXTE EN 101</vt:lpstr>
      <vt:lpstr>ACTIVITÉS PÉDAGOGIQUES</vt:lpstr>
      <vt:lpstr>ACTIVITÉS EXPÉRIMENTÉES</vt:lpstr>
      <vt:lpstr>ACTIVITÉS EXPÉRIMENTÉES</vt:lpstr>
      <vt:lpstr>BILAN  DES EXPÉRIMENTATIONS</vt:lpstr>
      <vt:lpstr>SONDAGE ÉTUDIANT[E]S Méthodes :</vt:lpstr>
      <vt:lpstr>RÉSULTATS DES PROJETS</vt:lpstr>
      <vt:lpstr>IMPACTS DE L’EXPÉRIMENTATION  EN RENFORCEMENT</vt:lpstr>
      <vt:lpstr>IMPACTS DE L’EXPÉRIMENTATION  EN 101: LE CAHIER DE LECTURE</vt:lpstr>
      <vt:lpstr>IMPACTS DE L’EXPÉRIMENTATION  EN 101: LE CERCLE DE LECTURE</vt:lpstr>
      <vt:lpstr>Annexe</vt:lpstr>
      <vt:lpstr>Annotation personnelle</vt:lpstr>
      <vt:lpstr>Exemple d’annotation analytique</vt:lpstr>
      <vt:lpstr>Annotation analytique</vt:lpstr>
      <vt:lpstr>Exemples d’exercice de prédiction </vt:lpstr>
      <vt:lpstr>Exemple de grille de correction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SENTIMENT  DE COMPÉTENCE EN LECTURE</dc:title>
  <dc:creator>Geneviève Dufour</dc:creator>
  <cp:lastModifiedBy>Veillette, Hélène</cp:lastModifiedBy>
  <cp:revision>31</cp:revision>
  <dcterms:created xsi:type="dcterms:W3CDTF">2019-05-21T22:54:14Z</dcterms:created>
  <dcterms:modified xsi:type="dcterms:W3CDTF">2019-06-13T19:14:50Z</dcterms:modified>
</cp:coreProperties>
</file>