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39" r:id="rId1"/>
  </p:sldMasterIdLst>
  <p:notesMasterIdLst>
    <p:notesMasterId r:id="rId35"/>
  </p:notesMasterIdLst>
  <p:handoutMasterIdLst>
    <p:handoutMasterId r:id="rId36"/>
  </p:handoutMasterIdLst>
  <p:sldIdLst>
    <p:sldId id="442" r:id="rId2"/>
    <p:sldId id="271" r:id="rId3"/>
    <p:sldId id="362" r:id="rId4"/>
    <p:sldId id="453" r:id="rId5"/>
    <p:sldId id="454" r:id="rId6"/>
    <p:sldId id="363" r:id="rId7"/>
    <p:sldId id="444" r:id="rId8"/>
    <p:sldId id="485" r:id="rId9"/>
    <p:sldId id="451" r:id="rId10"/>
    <p:sldId id="459" r:id="rId11"/>
    <p:sldId id="383" r:id="rId12"/>
    <p:sldId id="460" r:id="rId13"/>
    <p:sldId id="455" r:id="rId14"/>
    <p:sldId id="414" r:id="rId15"/>
    <p:sldId id="449" r:id="rId16"/>
    <p:sldId id="477" r:id="rId17"/>
    <p:sldId id="452" r:id="rId18"/>
    <p:sldId id="478" r:id="rId19"/>
    <p:sldId id="463" r:id="rId20"/>
    <p:sldId id="464" r:id="rId21"/>
    <p:sldId id="465" r:id="rId22"/>
    <p:sldId id="467" r:id="rId23"/>
    <p:sldId id="466" r:id="rId24"/>
    <p:sldId id="469" r:id="rId25"/>
    <p:sldId id="470" r:id="rId26"/>
    <p:sldId id="471" r:id="rId27"/>
    <p:sldId id="472" r:id="rId28"/>
    <p:sldId id="474" r:id="rId29"/>
    <p:sldId id="475" r:id="rId30"/>
    <p:sldId id="480" r:id="rId31"/>
    <p:sldId id="458" r:id="rId32"/>
    <p:sldId id="479" r:id="rId33"/>
    <p:sldId id="484" r:id="rId34"/>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Élisabeth Tremblay" initials="ÉT" lastIdx="1" clrIdx="0">
    <p:extLst>
      <p:ext uri="{19B8F6BF-5375-455C-9EA6-DF929625EA0E}">
        <p15:presenceInfo xmlns:p15="http://schemas.microsoft.com/office/powerpoint/2012/main" userId="S-1-5-21-368191237-1331908474-697575874-17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2B300"/>
    <a:srgbClr val="FF99CC"/>
    <a:srgbClr val="CCFFCC"/>
    <a:srgbClr val="F8F200"/>
    <a:srgbClr val="FCF600"/>
    <a:srgbClr val="FFFF99"/>
    <a:srgbClr val="B9E8FF"/>
    <a:srgbClr val="B9FFB9"/>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49" autoAdjust="0"/>
    <p:restoredTop sz="94007" autoAdjust="0"/>
  </p:normalViewPr>
  <p:slideViewPr>
    <p:cSldViewPr snapToGrid="0">
      <p:cViewPr varScale="1">
        <p:scale>
          <a:sx n="79" d="100"/>
          <a:sy n="79" d="100"/>
        </p:scale>
        <p:origin x="792" y="67"/>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9F674A-AF37-40D9-A44B-E2B23FE39AC7}" type="doc">
      <dgm:prSet loTypeId="urn:microsoft.com/office/officeart/2005/8/layout/radial5" loCatId="relationship" qsTypeId="urn:microsoft.com/office/officeart/2005/8/quickstyle/simple1" qsCatId="simple" csTypeId="urn:microsoft.com/office/officeart/2005/8/colors/colorful1#1" csCatId="colorful" phldr="1"/>
      <dgm:spPr/>
      <dgm:t>
        <a:bodyPr/>
        <a:lstStyle/>
        <a:p>
          <a:endParaRPr lang="fr-CA"/>
        </a:p>
      </dgm:t>
    </dgm:pt>
    <dgm:pt modelId="{461CE57B-7810-4CFD-A88B-4FC3B3987E97}">
      <dgm:prSet phldrT="[Texte]"/>
      <dgm:spPr/>
      <dgm:t>
        <a:bodyPr/>
        <a:lstStyle/>
        <a:p>
          <a:r>
            <a:rPr lang="fr-CA" b="1" dirty="0" smtClean="0">
              <a:solidFill>
                <a:schemeClr val="bg1"/>
              </a:solidFill>
              <a:effectLst>
                <a:outerShdw blurRad="38100" dist="38100" dir="2700000" algn="tl">
                  <a:srgbClr val="000000">
                    <a:alpha val="43137"/>
                  </a:srgbClr>
                </a:outerShdw>
              </a:effectLst>
            </a:rPr>
            <a:t>La maitrise de la langue </a:t>
          </a:r>
          <a:endParaRPr lang="fr-CA" b="1" dirty="0"/>
        </a:p>
      </dgm:t>
    </dgm:pt>
    <dgm:pt modelId="{0BFD8B84-D6CC-475F-A411-F21134D4CDC2}" type="parTrans" cxnId="{F78C26BF-D0E8-4A87-B8E2-38CBF5D02744}">
      <dgm:prSet/>
      <dgm:spPr/>
      <dgm:t>
        <a:bodyPr/>
        <a:lstStyle/>
        <a:p>
          <a:endParaRPr lang="fr-CA"/>
        </a:p>
      </dgm:t>
    </dgm:pt>
    <dgm:pt modelId="{491FF348-4AF0-4973-8EC7-77BD669B9F32}" type="sibTrans" cxnId="{F78C26BF-D0E8-4A87-B8E2-38CBF5D02744}">
      <dgm:prSet/>
      <dgm:spPr/>
      <dgm:t>
        <a:bodyPr/>
        <a:lstStyle/>
        <a:p>
          <a:endParaRPr lang="fr-CA"/>
        </a:p>
      </dgm:t>
    </dgm:pt>
    <dgm:pt modelId="{165650E5-6AB2-48B5-93BB-9EFC425BF410}">
      <dgm:prSet phldrT="[Texte]" custT="1"/>
      <dgm:spPr>
        <a:solidFill>
          <a:srgbClr val="92D050"/>
        </a:solidFill>
      </dgm:spPr>
      <dgm:t>
        <a:bodyPr/>
        <a:lstStyle/>
        <a:p>
          <a:r>
            <a:rPr lang="fr-CA" sz="1400" b="0" dirty="0" smtClean="0">
              <a:solidFill>
                <a:schemeClr val="bg1"/>
              </a:solidFill>
              <a:effectLst>
                <a:outerShdw blurRad="38100" dist="38100" dir="2700000" algn="tl">
                  <a:srgbClr val="000000">
                    <a:alpha val="43137"/>
                  </a:srgbClr>
                </a:outerShdw>
              </a:effectLst>
            </a:rPr>
            <a:t> </a:t>
          </a:r>
          <a:r>
            <a:rPr lang="fr-CA" sz="1400" b="1" u="none" dirty="0" smtClean="0">
              <a:solidFill>
                <a:schemeClr val="bg1"/>
              </a:solidFill>
              <a:effectLst>
                <a:outerShdw blurRad="38100" dist="38100" dir="2700000" algn="tl">
                  <a:srgbClr val="000000">
                    <a:alpha val="43137"/>
                  </a:srgbClr>
                </a:outerShdw>
              </a:effectLst>
            </a:rPr>
            <a:t>vocabulaire</a:t>
          </a:r>
          <a:endParaRPr lang="fr-CA" sz="1400" b="1" u="none" dirty="0">
            <a:solidFill>
              <a:schemeClr val="bg1"/>
            </a:solidFill>
            <a:effectLst>
              <a:outerShdw blurRad="38100" dist="38100" dir="2700000" algn="tl">
                <a:srgbClr val="000000">
                  <a:alpha val="43137"/>
                </a:srgbClr>
              </a:outerShdw>
            </a:effectLst>
          </a:endParaRPr>
        </a:p>
      </dgm:t>
    </dgm:pt>
    <dgm:pt modelId="{8E2283B4-BA9C-459E-B2F8-6DA804B61C12}" type="parTrans" cxnId="{61F4486A-68EA-44E4-8D62-D6E3A6C615A4}">
      <dgm:prSet/>
      <dgm:spPr/>
      <dgm:t>
        <a:bodyPr/>
        <a:lstStyle/>
        <a:p>
          <a:endParaRPr lang="fr-CA"/>
        </a:p>
      </dgm:t>
    </dgm:pt>
    <dgm:pt modelId="{D1BEF8B2-98B8-44A4-89EA-1DE205C8794A}" type="sibTrans" cxnId="{61F4486A-68EA-44E4-8D62-D6E3A6C615A4}">
      <dgm:prSet/>
      <dgm:spPr/>
      <dgm:t>
        <a:bodyPr/>
        <a:lstStyle/>
        <a:p>
          <a:endParaRPr lang="fr-CA"/>
        </a:p>
      </dgm:t>
    </dgm:pt>
    <dgm:pt modelId="{D665B747-3DEB-4BE5-9718-AE1F743FEB9B}">
      <dgm:prSet phldrT="[Texte]" custT="1"/>
      <dgm:spPr/>
      <dgm:t>
        <a:bodyPr/>
        <a:lstStyle/>
        <a:p>
          <a:r>
            <a:rPr lang="fr-CA" sz="1400" b="1" dirty="0" smtClean="0">
              <a:solidFill>
                <a:schemeClr val="bg1"/>
              </a:solidFill>
              <a:effectLst>
                <a:outerShdw blurRad="38100" dist="38100" dir="2700000" algn="tl">
                  <a:srgbClr val="000000">
                    <a:alpha val="43137"/>
                  </a:srgbClr>
                </a:outerShdw>
              </a:effectLst>
            </a:rPr>
            <a:t>écriture stratégies de correction</a:t>
          </a:r>
          <a:endParaRPr lang="fr-CA" sz="1400" b="1" dirty="0">
            <a:solidFill>
              <a:schemeClr val="bg1"/>
            </a:solidFill>
            <a:effectLst>
              <a:outerShdw blurRad="38100" dist="38100" dir="2700000" algn="tl">
                <a:srgbClr val="000000">
                  <a:alpha val="43137"/>
                </a:srgbClr>
              </a:outerShdw>
            </a:effectLst>
          </a:endParaRPr>
        </a:p>
      </dgm:t>
    </dgm:pt>
    <dgm:pt modelId="{69226029-C442-4A9A-A62E-F518CA400C0C}" type="parTrans" cxnId="{4404B81D-BE5D-4F69-A080-348B8B9C3198}">
      <dgm:prSet/>
      <dgm:spPr/>
      <dgm:t>
        <a:bodyPr/>
        <a:lstStyle/>
        <a:p>
          <a:endParaRPr lang="fr-CA"/>
        </a:p>
      </dgm:t>
    </dgm:pt>
    <dgm:pt modelId="{7E553B70-ED2F-43D8-9166-8B2844B5304F}" type="sibTrans" cxnId="{4404B81D-BE5D-4F69-A080-348B8B9C3198}">
      <dgm:prSet/>
      <dgm:spPr/>
      <dgm:t>
        <a:bodyPr/>
        <a:lstStyle/>
        <a:p>
          <a:endParaRPr lang="fr-CA"/>
        </a:p>
      </dgm:t>
    </dgm:pt>
    <dgm:pt modelId="{F5EC9C6B-260A-4E67-A33D-3BEB6C712C02}">
      <dgm:prSet phldrT="[Texte]" custT="1"/>
      <dgm:spPr>
        <a:solidFill>
          <a:srgbClr val="92D050"/>
        </a:solidFill>
      </dgm:spPr>
      <dgm:t>
        <a:bodyPr/>
        <a:lstStyle/>
        <a:p>
          <a:r>
            <a:rPr lang="fr-CA" sz="1400" b="1" dirty="0" smtClean="0">
              <a:solidFill>
                <a:schemeClr val="bg1"/>
              </a:solidFill>
              <a:effectLst>
                <a:outerShdw blurRad="38100" dist="38100" dir="2700000" algn="tl">
                  <a:srgbClr val="000000">
                    <a:alpha val="43137"/>
                  </a:srgbClr>
                </a:outerShdw>
              </a:effectLst>
            </a:rPr>
            <a:t> structure textuelle</a:t>
          </a:r>
          <a:endParaRPr lang="fr-CA" sz="1400" b="1" dirty="0">
            <a:solidFill>
              <a:schemeClr val="bg1"/>
            </a:solidFill>
            <a:effectLst>
              <a:outerShdw blurRad="38100" dist="38100" dir="2700000" algn="tl">
                <a:srgbClr val="000000">
                  <a:alpha val="43137"/>
                </a:srgbClr>
              </a:outerShdw>
            </a:effectLst>
          </a:endParaRPr>
        </a:p>
      </dgm:t>
    </dgm:pt>
    <dgm:pt modelId="{F231A83F-8516-4582-B9AB-EE0E9ACC03EB}" type="parTrans" cxnId="{FCB1EADD-EF5C-4E9D-9246-2C4585B2FEDA}">
      <dgm:prSet/>
      <dgm:spPr/>
      <dgm:t>
        <a:bodyPr/>
        <a:lstStyle/>
        <a:p>
          <a:endParaRPr lang="fr-CA"/>
        </a:p>
      </dgm:t>
    </dgm:pt>
    <dgm:pt modelId="{6C3C58D3-F42F-4286-A85B-D040CEFECFD1}" type="sibTrans" cxnId="{FCB1EADD-EF5C-4E9D-9246-2C4585B2FEDA}">
      <dgm:prSet/>
      <dgm:spPr/>
      <dgm:t>
        <a:bodyPr/>
        <a:lstStyle/>
        <a:p>
          <a:endParaRPr lang="fr-CA"/>
        </a:p>
      </dgm:t>
    </dgm:pt>
    <dgm:pt modelId="{40827CB4-D2E1-47E6-8CB7-BE5010D2E0D0}">
      <dgm:prSet phldrT="[Texte]" custT="1"/>
      <dgm:spPr/>
      <dgm:t>
        <a:bodyPr/>
        <a:lstStyle/>
        <a:p>
          <a:r>
            <a:rPr lang="fr-CA" sz="1400" b="1" dirty="0" smtClean="0">
              <a:solidFill>
                <a:schemeClr val="bg1"/>
              </a:solidFill>
              <a:effectLst>
                <a:outerShdw blurRad="38100" dist="38100" dir="2700000" algn="tl">
                  <a:srgbClr val="000000">
                    <a:alpha val="43137"/>
                  </a:srgbClr>
                </a:outerShdw>
              </a:effectLst>
            </a:rPr>
            <a:t>code linguistique</a:t>
          </a:r>
          <a:endParaRPr lang="fr-CA" sz="1400" b="1" dirty="0">
            <a:solidFill>
              <a:schemeClr val="bg1"/>
            </a:solidFill>
            <a:effectLst>
              <a:outerShdw blurRad="38100" dist="38100" dir="2700000" algn="tl">
                <a:srgbClr val="000000">
                  <a:alpha val="43137"/>
                </a:srgbClr>
              </a:outerShdw>
            </a:effectLst>
          </a:endParaRPr>
        </a:p>
      </dgm:t>
    </dgm:pt>
    <dgm:pt modelId="{94F494F4-70F6-4D05-87A3-683CDC7D3F5B}" type="parTrans" cxnId="{3A7E2E60-28A0-4FB8-A635-398E811F435E}">
      <dgm:prSet/>
      <dgm:spPr/>
      <dgm:t>
        <a:bodyPr/>
        <a:lstStyle/>
        <a:p>
          <a:endParaRPr lang="fr-CA"/>
        </a:p>
      </dgm:t>
    </dgm:pt>
    <dgm:pt modelId="{5D5BB4AD-26D6-46A8-9641-D0E2421F7585}" type="sibTrans" cxnId="{3A7E2E60-28A0-4FB8-A635-398E811F435E}">
      <dgm:prSet/>
      <dgm:spPr/>
      <dgm:t>
        <a:bodyPr/>
        <a:lstStyle/>
        <a:p>
          <a:endParaRPr lang="fr-CA"/>
        </a:p>
      </dgm:t>
    </dgm:pt>
    <dgm:pt modelId="{53A724FC-981F-4300-8B71-9B8CCE0C3A4E}">
      <dgm:prSet phldrT="[Texte]" custT="1"/>
      <dgm:spPr>
        <a:solidFill>
          <a:srgbClr val="92D050"/>
        </a:solidFill>
      </dgm:spPr>
      <dgm:t>
        <a:bodyPr/>
        <a:lstStyle/>
        <a:p>
          <a:pPr algn="l"/>
          <a:r>
            <a:rPr lang="fr-CA" sz="1200" b="1" dirty="0" smtClean="0">
              <a:solidFill>
                <a:schemeClr val="bg1"/>
              </a:solidFill>
              <a:effectLst>
                <a:outerShdw blurRad="38100" dist="38100" dir="2700000" algn="tl">
                  <a:srgbClr val="000000">
                    <a:alpha val="43137"/>
                  </a:srgbClr>
                </a:outerShdw>
              </a:effectLst>
            </a:rPr>
            <a:t> </a:t>
          </a:r>
          <a:r>
            <a:rPr lang="fr-CA" sz="1400" b="1" dirty="0" smtClean="0">
              <a:solidFill>
                <a:schemeClr val="bg1"/>
              </a:solidFill>
              <a:effectLst>
                <a:outerShdw blurRad="38100" dist="38100" dir="2700000" algn="tl">
                  <a:srgbClr val="000000">
                    <a:alpha val="43137"/>
                  </a:srgbClr>
                </a:outerShdw>
              </a:effectLst>
            </a:rPr>
            <a:t>lecture </a:t>
          </a:r>
          <a:r>
            <a:rPr lang="fr-CA" sz="1200" b="1" dirty="0" smtClean="0">
              <a:solidFill>
                <a:schemeClr val="bg1"/>
              </a:solidFill>
              <a:effectLst>
                <a:outerShdw blurRad="38100" dist="38100" dir="2700000" algn="tl">
                  <a:srgbClr val="000000">
                    <a:alpha val="43137"/>
                  </a:srgbClr>
                </a:outerShdw>
              </a:effectLst>
            </a:rPr>
            <a:t>décoder et comprendre</a:t>
          </a:r>
          <a:endParaRPr lang="fr-CA" sz="1200" b="1" dirty="0">
            <a:solidFill>
              <a:schemeClr val="bg1"/>
            </a:solidFill>
            <a:effectLst>
              <a:outerShdw blurRad="38100" dist="38100" dir="2700000" algn="tl">
                <a:srgbClr val="000000">
                  <a:alpha val="43137"/>
                </a:srgbClr>
              </a:outerShdw>
            </a:effectLst>
          </a:endParaRPr>
        </a:p>
      </dgm:t>
    </dgm:pt>
    <dgm:pt modelId="{26455C05-DA7E-4AAB-906A-658DFD000B7C}" type="parTrans" cxnId="{553B96D6-6934-4C9B-865E-DF8B4CC1806C}">
      <dgm:prSet/>
      <dgm:spPr/>
      <dgm:t>
        <a:bodyPr/>
        <a:lstStyle/>
        <a:p>
          <a:endParaRPr lang="fr-CA"/>
        </a:p>
      </dgm:t>
    </dgm:pt>
    <dgm:pt modelId="{AA58D646-C975-4BE9-B6E6-FE98B1483D99}" type="sibTrans" cxnId="{553B96D6-6934-4C9B-865E-DF8B4CC1806C}">
      <dgm:prSet/>
      <dgm:spPr/>
      <dgm:t>
        <a:bodyPr/>
        <a:lstStyle/>
        <a:p>
          <a:endParaRPr lang="fr-CA"/>
        </a:p>
      </dgm:t>
    </dgm:pt>
    <dgm:pt modelId="{0B4CB9BD-78DC-4017-B1C5-04FED1FCC0EA}">
      <dgm:prSet phldrT="[Texte]" custT="1"/>
      <dgm:spPr/>
      <dgm:t>
        <a:bodyPr/>
        <a:lstStyle/>
        <a:p>
          <a:r>
            <a:rPr lang="fr-CA" sz="1400" b="1" dirty="0" smtClean="0">
              <a:solidFill>
                <a:schemeClr val="bg1"/>
              </a:solidFill>
              <a:effectLst>
                <a:outerShdw blurRad="38100" dist="38100" dir="2700000" algn="tl">
                  <a:srgbClr val="000000">
                    <a:alpha val="43137"/>
                  </a:srgbClr>
                </a:outerShdw>
              </a:effectLst>
            </a:rPr>
            <a:t>cohérence et clarté du discours</a:t>
          </a:r>
          <a:endParaRPr lang="fr-CA" sz="1400" b="1" dirty="0">
            <a:solidFill>
              <a:schemeClr val="bg1"/>
            </a:solidFill>
            <a:effectLst>
              <a:outerShdw blurRad="38100" dist="38100" dir="2700000" algn="tl">
                <a:srgbClr val="000000">
                  <a:alpha val="43137"/>
                </a:srgbClr>
              </a:outerShdw>
            </a:effectLst>
          </a:endParaRPr>
        </a:p>
      </dgm:t>
    </dgm:pt>
    <dgm:pt modelId="{96FF38C1-0C9D-4240-B217-9780A9EFF0B2}" type="parTrans" cxnId="{8057410E-A816-4996-A4EB-43AC4EF923A4}">
      <dgm:prSet/>
      <dgm:spPr/>
      <dgm:t>
        <a:bodyPr/>
        <a:lstStyle/>
        <a:p>
          <a:endParaRPr lang="fr-CA"/>
        </a:p>
      </dgm:t>
    </dgm:pt>
    <dgm:pt modelId="{5D6EDCCB-EBCF-4AC0-ACB5-FFF59EF2B197}" type="sibTrans" cxnId="{8057410E-A816-4996-A4EB-43AC4EF923A4}">
      <dgm:prSet/>
      <dgm:spPr/>
      <dgm:t>
        <a:bodyPr/>
        <a:lstStyle/>
        <a:p>
          <a:endParaRPr lang="fr-CA"/>
        </a:p>
      </dgm:t>
    </dgm:pt>
    <dgm:pt modelId="{3A96E81D-1077-40A6-98CA-940414BDB052}">
      <dgm:prSet phldrT="[Texte]" custT="1"/>
      <dgm:spPr/>
      <dgm:t>
        <a:bodyPr/>
        <a:lstStyle/>
        <a:p>
          <a:r>
            <a:rPr lang="fr-CA" sz="1400" b="1" dirty="0" smtClean="0">
              <a:solidFill>
                <a:schemeClr val="bg1"/>
              </a:solidFill>
              <a:effectLst>
                <a:outerShdw blurRad="38100" dist="38100" dir="2700000" algn="tl">
                  <a:srgbClr val="000000">
                    <a:alpha val="43137"/>
                  </a:srgbClr>
                </a:outerShdw>
              </a:effectLst>
            </a:rPr>
            <a:t>expression orale</a:t>
          </a:r>
          <a:endParaRPr lang="fr-CA" sz="1400" b="1" dirty="0">
            <a:solidFill>
              <a:schemeClr val="bg1"/>
            </a:solidFill>
            <a:effectLst>
              <a:outerShdw blurRad="38100" dist="38100" dir="2700000" algn="tl">
                <a:srgbClr val="000000">
                  <a:alpha val="43137"/>
                </a:srgbClr>
              </a:outerShdw>
            </a:effectLst>
          </a:endParaRPr>
        </a:p>
      </dgm:t>
    </dgm:pt>
    <dgm:pt modelId="{B133F0E6-2274-4675-80D5-16D158C82502}" type="parTrans" cxnId="{AEFF74BE-F573-42D0-AFC2-AD936E3AD287}">
      <dgm:prSet/>
      <dgm:spPr/>
      <dgm:t>
        <a:bodyPr/>
        <a:lstStyle/>
        <a:p>
          <a:endParaRPr lang="fr-CA"/>
        </a:p>
      </dgm:t>
    </dgm:pt>
    <dgm:pt modelId="{537AADE1-1612-4FD4-9DAC-F67CC748B510}" type="sibTrans" cxnId="{AEFF74BE-F573-42D0-AFC2-AD936E3AD287}">
      <dgm:prSet/>
      <dgm:spPr/>
      <dgm:t>
        <a:bodyPr/>
        <a:lstStyle/>
        <a:p>
          <a:endParaRPr lang="fr-CA"/>
        </a:p>
      </dgm:t>
    </dgm:pt>
    <dgm:pt modelId="{F60A5DDC-4ACC-495B-8082-44E560AF1DF7}" type="pres">
      <dgm:prSet presAssocID="{BD9F674A-AF37-40D9-A44B-E2B23FE39AC7}" presName="Name0" presStyleCnt="0">
        <dgm:presLayoutVars>
          <dgm:chMax val="1"/>
          <dgm:dir/>
          <dgm:animLvl val="ctr"/>
          <dgm:resizeHandles val="exact"/>
        </dgm:presLayoutVars>
      </dgm:prSet>
      <dgm:spPr/>
      <dgm:t>
        <a:bodyPr/>
        <a:lstStyle/>
        <a:p>
          <a:endParaRPr lang="fr-CA"/>
        </a:p>
      </dgm:t>
    </dgm:pt>
    <dgm:pt modelId="{800620BA-DAD4-44C9-8271-018908A279BE}" type="pres">
      <dgm:prSet presAssocID="{461CE57B-7810-4CFD-A88B-4FC3B3987E97}" presName="centerShape" presStyleLbl="node0" presStyleIdx="0" presStyleCnt="1"/>
      <dgm:spPr/>
      <dgm:t>
        <a:bodyPr/>
        <a:lstStyle/>
        <a:p>
          <a:endParaRPr lang="fr-CA"/>
        </a:p>
      </dgm:t>
    </dgm:pt>
    <dgm:pt modelId="{45DB9BEB-8343-4E3D-8C73-FD5CF3640580}" type="pres">
      <dgm:prSet presAssocID="{8E2283B4-BA9C-459E-B2F8-6DA804B61C12}" presName="parTrans" presStyleLbl="sibTrans2D1" presStyleIdx="0" presStyleCnt="7"/>
      <dgm:spPr/>
      <dgm:t>
        <a:bodyPr/>
        <a:lstStyle/>
        <a:p>
          <a:endParaRPr lang="fr-CA"/>
        </a:p>
      </dgm:t>
    </dgm:pt>
    <dgm:pt modelId="{D5C5F992-5F7D-4549-8DEB-2537C35C2D0E}" type="pres">
      <dgm:prSet presAssocID="{8E2283B4-BA9C-459E-B2F8-6DA804B61C12}" presName="connectorText" presStyleLbl="sibTrans2D1" presStyleIdx="0" presStyleCnt="7"/>
      <dgm:spPr/>
      <dgm:t>
        <a:bodyPr/>
        <a:lstStyle/>
        <a:p>
          <a:endParaRPr lang="fr-CA"/>
        </a:p>
      </dgm:t>
    </dgm:pt>
    <dgm:pt modelId="{E9ACB761-72EE-464E-81B1-2B6E4D47137A}" type="pres">
      <dgm:prSet presAssocID="{165650E5-6AB2-48B5-93BB-9EFC425BF410}" presName="node" presStyleLbl="node1" presStyleIdx="0" presStyleCnt="7" custScaleX="143098">
        <dgm:presLayoutVars>
          <dgm:bulletEnabled val="1"/>
        </dgm:presLayoutVars>
      </dgm:prSet>
      <dgm:spPr/>
      <dgm:t>
        <a:bodyPr/>
        <a:lstStyle/>
        <a:p>
          <a:endParaRPr lang="fr-CA"/>
        </a:p>
      </dgm:t>
    </dgm:pt>
    <dgm:pt modelId="{CABFB087-3959-4BCE-82F3-A17B3F7E8116}" type="pres">
      <dgm:prSet presAssocID="{69226029-C442-4A9A-A62E-F518CA400C0C}" presName="parTrans" presStyleLbl="sibTrans2D1" presStyleIdx="1" presStyleCnt="7"/>
      <dgm:spPr/>
      <dgm:t>
        <a:bodyPr/>
        <a:lstStyle/>
        <a:p>
          <a:endParaRPr lang="fr-CA"/>
        </a:p>
      </dgm:t>
    </dgm:pt>
    <dgm:pt modelId="{4969CB72-6F5C-499B-A535-9F3D362A47AD}" type="pres">
      <dgm:prSet presAssocID="{69226029-C442-4A9A-A62E-F518CA400C0C}" presName="connectorText" presStyleLbl="sibTrans2D1" presStyleIdx="1" presStyleCnt="7"/>
      <dgm:spPr/>
      <dgm:t>
        <a:bodyPr/>
        <a:lstStyle/>
        <a:p>
          <a:endParaRPr lang="fr-CA"/>
        </a:p>
      </dgm:t>
    </dgm:pt>
    <dgm:pt modelId="{DFC823FA-FE69-4500-AEE5-BDB107C7E74E}" type="pres">
      <dgm:prSet presAssocID="{D665B747-3DEB-4BE5-9718-AE1F743FEB9B}" presName="node" presStyleLbl="node1" presStyleIdx="1" presStyleCnt="7" custScaleX="129883" custRadScaleRad="115825" custRadScaleInc="27751">
        <dgm:presLayoutVars>
          <dgm:bulletEnabled val="1"/>
        </dgm:presLayoutVars>
      </dgm:prSet>
      <dgm:spPr/>
      <dgm:t>
        <a:bodyPr/>
        <a:lstStyle/>
        <a:p>
          <a:endParaRPr lang="fr-CA"/>
        </a:p>
      </dgm:t>
    </dgm:pt>
    <dgm:pt modelId="{099CD349-4C4E-4E91-B302-800487FB32D9}" type="pres">
      <dgm:prSet presAssocID="{F231A83F-8516-4582-B9AB-EE0E9ACC03EB}" presName="parTrans" presStyleLbl="sibTrans2D1" presStyleIdx="2" presStyleCnt="7"/>
      <dgm:spPr/>
      <dgm:t>
        <a:bodyPr/>
        <a:lstStyle/>
        <a:p>
          <a:endParaRPr lang="fr-CA"/>
        </a:p>
      </dgm:t>
    </dgm:pt>
    <dgm:pt modelId="{8737700C-D5E7-4E9D-982F-F721A927AA42}" type="pres">
      <dgm:prSet presAssocID="{F231A83F-8516-4582-B9AB-EE0E9ACC03EB}" presName="connectorText" presStyleLbl="sibTrans2D1" presStyleIdx="2" presStyleCnt="7"/>
      <dgm:spPr/>
      <dgm:t>
        <a:bodyPr/>
        <a:lstStyle/>
        <a:p>
          <a:endParaRPr lang="fr-CA"/>
        </a:p>
      </dgm:t>
    </dgm:pt>
    <dgm:pt modelId="{A34A0D1F-15E7-4EB3-AB89-28BD189FF141}" type="pres">
      <dgm:prSet presAssocID="{F5EC9C6B-260A-4E67-A33D-3BEB6C712C02}" presName="node" presStyleLbl="node1" presStyleIdx="2" presStyleCnt="7" custScaleX="131531">
        <dgm:presLayoutVars>
          <dgm:bulletEnabled val="1"/>
        </dgm:presLayoutVars>
      </dgm:prSet>
      <dgm:spPr/>
      <dgm:t>
        <a:bodyPr/>
        <a:lstStyle/>
        <a:p>
          <a:endParaRPr lang="fr-CA"/>
        </a:p>
      </dgm:t>
    </dgm:pt>
    <dgm:pt modelId="{58FB24BF-6BC5-4F5D-A40B-5194242FBF29}" type="pres">
      <dgm:prSet presAssocID="{94F494F4-70F6-4D05-87A3-683CDC7D3F5B}" presName="parTrans" presStyleLbl="sibTrans2D1" presStyleIdx="3" presStyleCnt="7"/>
      <dgm:spPr/>
      <dgm:t>
        <a:bodyPr/>
        <a:lstStyle/>
        <a:p>
          <a:endParaRPr lang="fr-CA"/>
        </a:p>
      </dgm:t>
    </dgm:pt>
    <dgm:pt modelId="{6D346ABF-71C8-4E69-9927-3DCEA9723F6C}" type="pres">
      <dgm:prSet presAssocID="{94F494F4-70F6-4D05-87A3-683CDC7D3F5B}" presName="connectorText" presStyleLbl="sibTrans2D1" presStyleIdx="3" presStyleCnt="7"/>
      <dgm:spPr/>
      <dgm:t>
        <a:bodyPr/>
        <a:lstStyle/>
        <a:p>
          <a:endParaRPr lang="fr-CA"/>
        </a:p>
      </dgm:t>
    </dgm:pt>
    <dgm:pt modelId="{B6CB80C9-0DE4-4DDC-982F-846BC1C27020}" type="pres">
      <dgm:prSet presAssocID="{40827CB4-D2E1-47E6-8CB7-BE5010D2E0D0}" presName="node" presStyleLbl="node1" presStyleIdx="3" presStyleCnt="7" custScaleX="140367" custRadScaleRad="111227" custRadScaleInc="-34812">
        <dgm:presLayoutVars>
          <dgm:bulletEnabled val="1"/>
        </dgm:presLayoutVars>
      </dgm:prSet>
      <dgm:spPr/>
      <dgm:t>
        <a:bodyPr/>
        <a:lstStyle/>
        <a:p>
          <a:endParaRPr lang="fr-CA"/>
        </a:p>
      </dgm:t>
    </dgm:pt>
    <dgm:pt modelId="{6898CB09-9D68-407F-9DA4-954B6E5152CF}" type="pres">
      <dgm:prSet presAssocID="{96FF38C1-0C9D-4240-B217-9780A9EFF0B2}" presName="parTrans" presStyleLbl="sibTrans2D1" presStyleIdx="4" presStyleCnt="7"/>
      <dgm:spPr/>
      <dgm:t>
        <a:bodyPr/>
        <a:lstStyle/>
        <a:p>
          <a:endParaRPr lang="fr-CA"/>
        </a:p>
      </dgm:t>
    </dgm:pt>
    <dgm:pt modelId="{A2EFEEFA-9348-4862-8720-B0B17F026919}" type="pres">
      <dgm:prSet presAssocID="{96FF38C1-0C9D-4240-B217-9780A9EFF0B2}" presName="connectorText" presStyleLbl="sibTrans2D1" presStyleIdx="4" presStyleCnt="7"/>
      <dgm:spPr/>
      <dgm:t>
        <a:bodyPr/>
        <a:lstStyle/>
        <a:p>
          <a:endParaRPr lang="fr-CA"/>
        </a:p>
      </dgm:t>
    </dgm:pt>
    <dgm:pt modelId="{B43BCCEE-0C38-4809-814D-320482FE09BF}" type="pres">
      <dgm:prSet presAssocID="{0B4CB9BD-78DC-4017-B1C5-04FED1FCC0EA}" presName="node" presStyleLbl="node1" presStyleIdx="4" presStyleCnt="7" custScaleX="145880" custRadScaleRad="105262" custRadScaleInc="15293">
        <dgm:presLayoutVars>
          <dgm:bulletEnabled val="1"/>
        </dgm:presLayoutVars>
      </dgm:prSet>
      <dgm:spPr/>
      <dgm:t>
        <a:bodyPr/>
        <a:lstStyle/>
        <a:p>
          <a:endParaRPr lang="fr-CA"/>
        </a:p>
      </dgm:t>
    </dgm:pt>
    <dgm:pt modelId="{2152620A-B133-49D7-8CDB-863A93C6086F}" type="pres">
      <dgm:prSet presAssocID="{B133F0E6-2274-4675-80D5-16D158C82502}" presName="parTrans" presStyleLbl="sibTrans2D1" presStyleIdx="5" presStyleCnt="7"/>
      <dgm:spPr/>
      <dgm:t>
        <a:bodyPr/>
        <a:lstStyle/>
        <a:p>
          <a:endParaRPr lang="fr-CA"/>
        </a:p>
      </dgm:t>
    </dgm:pt>
    <dgm:pt modelId="{7D0B4CEF-5F95-4830-86DE-7995C02FAB04}" type="pres">
      <dgm:prSet presAssocID="{B133F0E6-2274-4675-80D5-16D158C82502}" presName="connectorText" presStyleLbl="sibTrans2D1" presStyleIdx="5" presStyleCnt="7"/>
      <dgm:spPr/>
      <dgm:t>
        <a:bodyPr/>
        <a:lstStyle/>
        <a:p>
          <a:endParaRPr lang="fr-CA"/>
        </a:p>
      </dgm:t>
    </dgm:pt>
    <dgm:pt modelId="{6BCD0F17-451C-48D1-944C-527C06471332}" type="pres">
      <dgm:prSet presAssocID="{3A96E81D-1077-40A6-98CA-940414BDB052}" presName="node" presStyleLbl="node1" presStyleIdx="5" presStyleCnt="7" custScaleX="137044">
        <dgm:presLayoutVars>
          <dgm:bulletEnabled val="1"/>
        </dgm:presLayoutVars>
      </dgm:prSet>
      <dgm:spPr/>
      <dgm:t>
        <a:bodyPr/>
        <a:lstStyle/>
        <a:p>
          <a:endParaRPr lang="fr-CA"/>
        </a:p>
      </dgm:t>
    </dgm:pt>
    <dgm:pt modelId="{ABD0BE28-1DA9-4958-9734-F284A085FC19}" type="pres">
      <dgm:prSet presAssocID="{26455C05-DA7E-4AAB-906A-658DFD000B7C}" presName="parTrans" presStyleLbl="sibTrans2D1" presStyleIdx="6" presStyleCnt="7"/>
      <dgm:spPr/>
      <dgm:t>
        <a:bodyPr/>
        <a:lstStyle/>
        <a:p>
          <a:endParaRPr lang="fr-CA"/>
        </a:p>
      </dgm:t>
    </dgm:pt>
    <dgm:pt modelId="{5E16821B-C26E-48C6-B4AC-F18AA59CA8CB}" type="pres">
      <dgm:prSet presAssocID="{26455C05-DA7E-4AAB-906A-658DFD000B7C}" presName="connectorText" presStyleLbl="sibTrans2D1" presStyleIdx="6" presStyleCnt="7"/>
      <dgm:spPr/>
      <dgm:t>
        <a:bodyPr/>
        <a:lstStyle/>
        <a:p>
          <a:endParaRPr lang="fr-CA"/>
        </a:p>
      </dgm:t>
    </dgm:pt>
    <dgm:pt modelId="{A4B26D54-FC99-4B28-94AB-75F6CAB7AF28}" type="pres">
      <dgm:prSet presAssocID="{53A724FC-981F-4300-8B71-9B8CCE0C3A4E}" presName="node" presStyleLbl="node1" presStyleIdx="6" presStyleCnt="7" custScaleX="129883" custRadScaleRad="113815" custRadScaleInc="-25338">
        <dgm:presLayoutVars>
          <dgm:bulletEnabled val="1"/>
        </dgm:presLayoutVars>
      </dgm:prSet>
      <dgm:spPr/>
      <dgm:t>
        <a:bodyPr/>
        <a:lstStyle/>
        <a:p>
          <a:endParaRPr lang="fr-CA"/>
        </a:p>
      </dgm:t>
    </dgm:pt>
  </dgm:ptLst>
  <dgm:cxnLst>
    <dgm:cxn modelId="{AFC5C51E-29C9-43D9-BADE-A3A7F42ECD16}" type="presOf" srcId="{461CE57B-7810-4CFD-A88B-4FC3B3987E97}" destId="{800620BA-DAD4-44C9-8271-018908A279BE}" srcOrd="0" destOrd="0" presId="urn:microsoft.com/office/officeart/2005/8/layout/radial5"/>
    <dgm:cxn modelId="{0D05009C-1841-4648-B3F7-9593C7C84C49}" type="presOf" srcId="{69226029-C442-4A9A-A62E-F518CA400C0C}" destId="{CABFB087-3959-4BCE-82F3-A17B3F7E8116}" srcOrd="0" destOrd="0" presId="urn:microsoft.com/office/officeart/2005/8/layout/radial5"/>
    <dgm:cxn modelId="{688EF419-1054-446C-BFDD-22AC20DDD15A}" type="presOf" srcId="{94F494F4-70F6-4D05-87A3-683CDC7D3F5B}" destId="{6D346ABF-71C8-4E69-9927-3DCEA9723F6C}" srcOrd="1" destOrd="0" presId="urn:microsoft.com/office/officeart/2005/8/layout/radial5"/>
    <dgm:cxn modelId="{FCB1EADD-EF5C-4E9D-9246-2C4585B2FEDA}" srcId="{461CE57B-7810-4CFD-A88B-4FC3B3987E97}" destId="{F5EC9C6B-260A-4E67-A33D-3BEB6C712C02}" srcOrd="2" destOrd="0" parTransId="{F231A83F-8516-4582-B9AB-EE0E9ACC03EB}" sibTransId="{6C3C58D3-F42F-4286-A85B-D040CEFECFD1}"/>
    <dgm:cxn modelId="{4734F14A-F05F-4BCD-8C7F-8AAF8CB45F96}" type="presOf" srcId="{96FF38C1-0C9D-4240-B217-9780A9EFF0B2}" destId="{A2EFEEFA-9348-4862-8720-B0B17F026919}" srcOrd="1" destOrd="0" presId="urn:microsoft.com/office/officeart/2005/8/layout/radial5"/>
    <dgm:cxn modelId="{613D9B28-6EEC-401D-9DA8-AA78B4AA4ECD}" type="presOf" srcId="{3A96E81D-1077-40A6-98CA-940414BDB052}" destId="{6BCD0F17-451C-48D1-944C-527C06471332}" srcOrd="0" destOrd="0" presId="urn:microsoft.com/office/officeart/2005/8/layout/radial5"/>
    <dgm:cxn modelId="{31FFD6CB-1C40-48E5-915B-8396E18F0E47}" type="presOf" srcId="{F5EC9C6B-260A-4E67-A33D-3BEB6C712C02}" destId="{A34A0D1F-15E7-4EB3-AB89-28BD189FF141}" srcOrd="0" destOrd="0" presId="urn:microsoft.com/office/officeart/2005/8/layout/radial5"/>
    <dgm:cxn modelId="{74CED5CB-D16A-4017-B64A-6E25ADE838F8}" type="presOf" srcId="{165650E5-6AB2-48B5-93BB-9EFC425BF410}" destId="{E9ACB761-72EE-464E-81B1-2B6E4D47137A}" srcOrd="0" destOrd="0" presId="urn:microsoft.com/office/officeart/2005/8/layout/radial5"/>
    <dgm:cxn modelId="{F78C26BF-D0E8-4A87-B8E2-38CBF5D02744}" srcId="{BD9F674A-AF37-40D9-A44B-E2B23FE39AC7}" destId="{461CE57B-7810-4CFD-A88B-4FC3B3987E97}" srcOrd="0" destOrd="0" parTransId="{0BFD8B84-D6CC-475F-A411-F21134D4CDC2}" sibTransId="{491FF348-4AF0-4973-8EC7-77BD669B9F32}"/>
    <dgm:cxn modelId="{C929DE92-F506-4FE7-87F2-8BACE9FE8403}" type="presOf" srcId="{0B4CB9BD-78DC-4017-B1C5-04FED1FCC0EA}" destId="{B43BCCEE-0C38-4809-814D-320482FE09BF}" srcOrd="0" destOrd="0" presId="urn:microsoft.com/office/officeart/2005/8/layout/radial5"/>
    <dgm:cxn modelId="{B2BC70A1-7E0C-4BED-BC18-D2E87FC19E5F}" type="presOf" srcId="{40827CB4-D2E1-47E6-8CB7-BE5010D2E0D0}" destId="{B6CB80C9-0DE4-4DDC-982F-846BC1C27020}" srcOrd="0" destOrd="0" presId="urn:microsoft.com/office/officeart/2005/8/layout/radial5"/>
    <dgm:cxn modelId="{BD5DC34A-F468-4523-B1E6-D77E7A99FD3E}" type="presOf" srcId="{8E2283B4-BA9C-459E-B2F8-6DA804B61C12}" destId="{45DB9BEB-8343-4E3D-8C73-FD5CF3640580}" srcOrd="0" destOrd="0" presId="urn:microsoft.com/office/officeart/2005/8/layout/radial5"/>
    <dgm:cxn modelId="{38BBB8F4-3F86-4AC3-B071-A9C1800D62B5}" type="presOf" srcId="{94F494F4-70F6-4D05-87A3-683CDC7D3F5B}" destId="{58FB24BF-6BC5-4F5D-A40B-5194242FBF29}" srcOrd="0" destOrd="0" presId="urn:microsoft.com/office/officeart/2005/8/layout/radial5"/>
    <dgm:cxn modelId="{133486BF-AC7C-4951-BD3E-D952741D55E7}" type="presOf" srcId="{D665B747-3DEB-4BE5-9718-AE1F743FEB9B}" destId="{DFC823FA-FE69-4500-AEE5-BDB107C7E74E}" srcOrd="0" destOrd="0" presId="urn:microsoft.com/office/officeart/2005/8/layout/radial5"/>
    <dgm:cxn modelId="{4404B81D-BE5D-4F69-A080-348B8B9C3198}" srcId="{461CE57B-7810-4CFD-A88B-4FC3B3987E97}" destId="{D665B747-3DEB-4BE5-9718-AE1F743FEB9B}" srcOrd="1" destOrd="0" parTransId="{69226029-C442-4A9A-A62E-F518CA400C0C}" sibTransId="{7E553B70-ED2F-43D8-9166-8B2844B5304F}"/>
    <dgm:cxn modelId="{826E618E-D06E-4628-A238-8F2E211F8558}" type="presOf" srcId="{53A724FC-981F-4300-8B71-9B8CCE0C3A4E}" destId="{A4B26D54-FC99-4B28-94AB-75F6CAB7AF28}" srcOrd="0" destOrd="0" presId="urn:microsoft.com/office/officeart/2005/8/layout/radial5"/>
    <dgm:cxn modelId="{565E2DDE-31E3-4CC7-AFCD-D18E888AC7E2}" type="presOf" srcId="{96FF38C1-0C9D-4240-B217-9780A9EFF0B2}" destId="{6898CB09-9D68-407F-9DA4-954B6E5152CF}" srcOrd="0" destOrd="0" presId="urn:microsoft.com/office/officeart/2005/8/layout/radial5"/>
    <dgm:cxn modelId="{273A9505-F206-4DFC-9700-002B580F3F38}" type="presOf" srcId="{B133F0E6-2274-4675-80D5-16D158C82502}" destId="{7D0B4CEF-5F95-4830-86DE-7995C02FAB04}" srcOrd="1" destOrd="0" presId="urn:microsoft.com/office/officeart/2005/8/layout/radial5"/>
    <dgm:cxn modelId="{CE35B877-8551-4312-8257-B0550EDE89E8}" type="presOf" srcId="{8E2283B4-BA9C-459E-B2F8-6DA804B61C12}" destId="{D5C5F992-5F7D-4549-8DEB-2537C35C2D0E}" srcOrd="1" destOrd="0" presId="urn:microsoft.com/office/officeart/2005/8/layout/radial5"/>
    <dgm:cxn modelId="{61F4486A-68EA-44E4-8D62-D6E3A6C615A4}" srcId="{461CE57B-7810-4CFD-A88B-4FC3B3987E97}" destId="{165650E5-6AB2-48B5-93BB-9EFC425BF410}" srcOrd="0" destOrd="0" parTransId="{8E2283B4-BA9C-459E-B2F8-6DA804B61C12}" sibTransId="{D1BEF8B2-98B8-44A4-89EA-1DE205C8794A}"/>
    <dgm:cxn modelId="{D815CAD5-D0DD-4C3E-AC0D-CBB3A7AAEF82}" type="presOf" srcId="{26455C05-DA7E-4AAB-906A-658DFD000B7C}" destId="{ABD0BE28-1DA9-4958-9734-F284A085FC19}" srcOrd="0" destOrd="0" presId="urn:microsoft.com/office/officeart/2005/8/layout/radial5"/>
    <dgm:cxn modelId="{D4BD5666-A0D6-4A77-ACD8-CD3BB03D6A7E}" type="presOf" srcId="{B133F0E6-2274-4675-80D5-16D158C82502}" destId="{2152620A-B133-49D7-8CDB-863A93C6086F}" srcOrd="0" destOrd="0" presId="urn:microsoft.com/office/officeart/2005/8/layout/radial5"/>
    <dgm:cxn modelId="{2CAF8D01-FEFD-48A4-92D7-B183C3485F6D}" type="presOf" srcId="{BD9F674A-AF37-40D9-A44B-E2B23FE39AC7}" destId="{F60A5DDC-4ACC-495B-8082-44E560AF1DF7}" srcOrd="0" destOrd="0" presId="urn:microsoft.com/office/officeart/2005/8/layout/radial5"/>
    <dgm:cxn modelId="{553B96D6-6934-4C9B-865E-DF8B4CC1806C}" srcId="{461CE57B-7810-4CFD-A88B-4FC3B3987E97}" destId="{53A724FC-981F-4300-8B71-9B8CCE0C3A4E}" srcOrd="6" destOrd="0" parTransId="{26455C05-DA7E-4AAB-906A-658DFD000B7C}" sibTransId="{AA58D646-C975-4BE9-B6E6-FE98B1483D99}"/>
    <dgm:cxn modelId="{A1092FAC-6093-4E89-9D7E-98F9A278B25B}" type="presOf" srcId="{69226029-C442-4A9A-A62E-F518CA400C0C}" destId="{4969CB72-6F5C-499B-A535-9F3D362A47AD}" srcOrd="1" destOrd="0" presId="urn:microsoft.com/office/officeart/2005/8/layout/radial5"/>
    <dgm:cxn modelId="{8057410E-A816-4996-A4EB-43AC4EF923A4}" srcId="{461CE57B-7810-4CFD-A88B-4FC3B3987E97}" destId="{0B4CB9BD-78DC-4017-B1C5-04FED1FCC0EA}" srcOrd="4" destOrd="0" parTransId="{96FF38C1-0C9D-4240-B217-9780A9EFF0B2}" sibTransId="{5D6EDCCB-EBCF-4AC0-ACB5-FFF59EF2B197}"/>
    <dgm:cxn modelId="{AEFF74BE-F573-42D0-AFC2-AD936E3AD287}" srcId="{461CE57B-7810-4CFD-A88B-4FC3B3987E97}" destId="{3A96E81D-1077-40A6-98CA-940414BDB052}" srcOrd="5" destOrd="0" parTransId="{B133F0E6-2274-4675-80D5-16D158C82502}" sibTransId="{537AADE1-1612-4FD4-9DAC-F67CC748B510}"/>
    <dgm:cxn modelId="{3A7E2E60-28A0-4FB8-A635-398E811F435E}" srcId="{461CE57B-7810-4CFD-A88B-4FC3B3987E97}" destId="{40827CB4-D2E1-47E6-8CB7-BE5010D2E0D0}" srcOrd="3" destOrd="0" parTransId="{94F494F4-70F6-4D05-87A3-683CDC7D3F5B}" sibTransId="{5D5BB4AD-26D6-46A8-9641-D0E2421F7585}"/>
    <dgm:cxn modelId="{CA4534F8-6E1B-49D5-94D3-26F3A55E691E}" type="presOf" srcId="{F231A83F-8516-4582-B9AB-EE0E9ACC03EB}" destId="{099CD349-4C4E-4E91-B302-800487FB32D9}" srcOrd="0" destOrd="0" presId="urn:microsoft.com/office/officeart/2005/8/layout/radial5"/>
    <dgm:cxn modelId="{28BD8345-2616-4325-B3FE-07AA59C68F64}" type="presOf" srcId="{F231A83F-8516-4582-B9AB-EE0E9ACC03EB}" destId="{8737700C-D5E7-4E9D-982F-F721A927AA42}" srcOrd="1" destOrd="0" presId="urn:microsoft.com/office/officeart/2005/8/layout/radial5"/>
    <dgm:cxn modelId="{4E31FD45-2B6B-4778-A493-40A64491441D}" type="presOf" srcId="{26455C05-DA7E-4AAB-906A-658DFD000B7C}" destId="{5E16821B-C26E-48C6-B4AC-F18AA59CA8CB}" srcOrd="1" destOrd="0" presId="urn:microsoft.com/office/officeart/2005/8/layout/radial5"/>
    <dgm:cxn modelId="{DC28B844-BC94-4C24-9109-0075382B157C}" type="presParOf" srcId="{F60A5DDC-4ACC-495B-8082-44E560AF1DF7}" destId="{800620BA-DAD4-44C9-8271-018908A279BE}" srcOrd="0" destOrd="0" presId="urn:microsoft.com/office/officeart/2005/8/layout/radial5"/>
    <dgm:cxn modelId="{C3E88F39-80D6-4642-A904-AF9EFB66E2EE}" type="presParOf" srcId="{F60A5DDC-4ACC-495B-8082-44E560AF1DF7}" destId="{45DB9BEB-8343-4E3D-8C73-FD5CF3640580}" srcOrd="1" destOrd="0" presId="urn:microsoft.com/office/officeart/2005/8/layout/radial5"/>
    <dgm:cxn modelId="{12C74F41-E8BA-4B35-A250-3025AC4CF2A1}" type="presParOf" srcId="{45DB9BEB-8343-4E3D-8C73-FD5CF3640580}" destId="{D5C5F992-5F7D-4549-8DEB-2537C35C2D0E}" srcOrd="0" destOrd="0" presId="urn:microsoft.com/office/officeart/2005/8/layout/radial5"/>
    <dgm:cxn modelId="{393B91A5-3ACB-4C04-866F-1F7AEC7C16FA}" type="presParOf" srcId="{F60A5DDC-4ACC-495B-8082-44E560AF1DF7}" destId="{E9ACB761-72EE-464E-81B1-2B6E4D47137A}" srcOrd="2" destOrd="0" presId="urn:microsoft.com/office/officeart/2005/8/layout/radial5"/>
    <dgm:cxn modelId="{2B696A0C-E321-42F9-AD36-590E528C0556}" type="presParOf" srcId="{F60A5DDC-4ACC-495B-8082-44E560AF1DF7}" destId="{CABFB087-3959-4BCE-82F3-A17B3F7E8116}" srcOrd="3" destOrd="0" presId="urn:microsoft.com/office/officeart/2005/8/layout/radial5"/>
    <dgm:cxn modelId="{330A7BD6-171E-4BFB-B807-01517EBA5992}" type="presParOf" srcId="{CABFB087-3959-4BCE-82F3-A17B3F7E8116}" destId="{4969CB72-6F5C-499B-A535-9F3D362A47AD}" srcOrd="0" destOrd="0" presId="urn:microsoft.com/office/officeart/2005/8/layout/radial5"/>
    <dgm:cxn modelId="{27A53976-C718-43FB-86F5-F74757BDF11D}" type="presParOf" srcId="{F60A5DDC-4ACC-495B-8082-44E560AF1DF7}" destId="{DFC823FA-FE69-4500-AEE5-BDB107C7E74E}" srcOrd="4" destOrd="0" presId="urn:microsoft.com/office/officeart/2005/8/layout/radial5"/>
    <dgm:cxn modelId="{7B1F23CE-520D-4C90-A874-5665DCC7BCC5}" type="presParOf" srcId="{F60A5DDC-4ACC-495B-8082-44E560AF1DF7}" destId="{099CD349-4C4E-4E91-B302-800487FB32D9}" srcOrd="5" destOrd="0" presId="urn:microsoft.com/office/officeart/2005/8/layout/radial5"/>
    <dgm:cxn modelId="{08C7D784-29FB-4702-9869-0D82D48C99ED}" type="presParOf" srcId="{099CD349-4C4E-4E91-B302-800487FB32D9}" destId="{8737700C-D5E7-4E9D-982F-F721A927AA42}" srcOrd="0" destOrd="0" presId="urn:microsoft.com/office/officeart/2005/8/layout/radial5"/>
    <dgm:cxn modelId="{E8D7D0C7-CEF2-4D5F-9DD1-7A57CF0287B5}" type="presParOf" srcId="{F60A5DDC-4ACC-495B-8082-44E560AF1DF7}" destId="{A34A0D1F-15E7-4EB3-AB89-28BD189FF141}" srcOrd="6" destOrd="0" presId="urn:microsoft.com/office/officeart/2005/8/layout/radial5"/>
    <dgm:cxn modelId="{FDAA44C5-D92B-47B8-AC08-F7993F3A4518}" type="presParOf" srcId="{F60A5DDC-4ACC-495B-8082-44E560AF1DF7}" destId="{58FB24BF-6BC5-4F5D-A40B-5194242FBF29}" srcOrd="7" destOrd="0" presId="urn:microsoft.com/office/officeart/2005/8/layout/radial5"/>
    <dgm:cxn modelId="{0AA67CF1-1665-4FFA-B37E-1EDA950A5671}" type="presParOf" srcId="{58FB24BF-6BC5-4F5D-A40B-5194242FBF29}" destId="{6D346ABF-71C8-4E69-9927-3DCEA9723F6C}" srcOrd="0" destOrd="0" presId="urn:microsoft.com/office/officeart/2005/8/layout/radial5"/>
    <dgm:cxn modelId="{720C61F8-8CE1-4C6B-9752-49165CB17BA2}" type="presParOf" srcId="{F60A5DDC-4ACC-495B-8082-44E560AF1DF7}" destId="{B6CB80C9-0DE4-4DDC-982F-846BC1C27020}" srcOrd="8" destOrd="0" presId="urn:microsoft.com/office/officeart/2005/8/layout/radial5"/>
    <dgm:cxn modelId="{D003825F-172E-444A-88E6-917BBFC20264}" type="presParOf" srcId="{F60A5DDC-4ACC-495B-8082-44E560AF1DF7}" destId="{6898CB09-9D68-407F-9DA4-954B6E5152CF}" srcOrd="9" destOrd="0" presId="urn:microsoft.com/office/officeart/2005/8/layout/radial5"/>
    <dgm:cxn modelId="{0E939D98-014A-47CE-B8B1-0EE41000C2E8}" type="presParOf" srcId="{6898CB09-9D68-407F-9DA4-954B6E5152CF}" destId="{A2EFEEFA-9348-4862-8720-B0B17F026919}" srcOrd="0" destOrd="0" presId="urn:microsoft.com/office/officeart/2005/8/layout/radial5"/>
    <dgm:cxn modelId="{717F29B3-400B-42D6-8A64-92FA7BFE4CFF}" type="presParOf" srcId="{F60A5DDC-4ACC-495B-8082-44E560AF1DF7}" destId="{B43BCCEE-0C38-4809-814D-320482FE09BF}" srcOrd="10" destOrd="0" presId="urn:microsoft.com/office/officeart/2005/8/layout/radial5"/>
    <dgm:cxn modelId="{C495C6F6-2A6E-4ED8-8653-C77C62599798}" type="presParOf" srcId="{F60A5DDC-4ACC-495B-8082-44E560AF1DF7}" destId="{2152620A-B133-49D7-8CDB-863A93C6086F}" srcOrd="11" destOrd="0" presId="urn:microsoft.com/office/officeart/2005/8/layout/radial5"/>
    <dgm:cxn modelId="{2D66D063-0147-4C10-8A35-2F3937D4BD52}" type="presParOf" srcId="{2152620A-B133-49D7-8CDB-863A93C6086F}" destId="{7D0B4CEF-5F95-4830-86DE-7995C02FAB04}" srcOrd="0" destOrd="0" presId="urn:microsoft.com/office/officeart/2005/8/layout/radial5"/>
    <dgm:cxn modelId="{D4D2182F-4809-4198-8761-7954D52C346E}" type="presParOf" srcId="{F60A5DDC-4ACC-495B-8082-44E560AF1DF7}" destId="{6BCD0F17-451C-48D1-944C-527C06471332}" srcOrd="12" destOrd="0" presId="urn:microsoft.com/office/officeart/2005/8/layout/radial5"/>
    <dgm:cxn modelId="{57BA8C69-2F88-453A-9143-A0E0B6AAB34A}" type="presParOf" srcId="{F60A5DDC-4ACC-495B-8082-44E560AF1DF7}" destId="{ABD0BE28-1DA9-4958-9734-F284A085FC19}" srcOrd="13" destOrd="0" presId="urn:microsoft.com/office/officeart/2005/8/layout/radial5"/>
    <dgm:cxn modelId="{42EEAB28-26FA-491D-9477-E0B2D500BDEC}" type="presParOf" srcId="{ABD0BE28-1DA9-4958-9734-F284A085FC19}" destId="{5E16821B-C26E-48C6-B4AC-F18AA59CA8CB}" srcOrd="0" destOrd="0" presId="urn:microsoft.com/office/officeart/2005/8/layout/radial5"/>
    <dgm:cxn modelId="{D1837414-F035-47A4-AFF3-408DC6B4AC4A}" type="presParOf" srcId="{F60A5DDC-4ACC-495B-8082-44E560AF1DF7}" destId="{A4B26D54-FC99-4B28-94AB-75F6CAB7AF28}" srcOrd="14" destOrd="0" presId="urn:microsoft.com/office/officeart/2005/8/layout/radial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620BA-DAD4-44C9-8271-018908A279BE}">
      <dsp:nvSpPr>
        <dsp:cNvPr id="0" name=""/>
        <dsp:cNvSpPr/>
      </dsp:nvSpPr>
      <dsp:spPr>
        <a:xfrm>
          <a:off x="4047036" y="1675538"/>
          <a:ext cx="1080443" cy="1080443"/>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CA" sz="1300" b="1" kern="1200" dirty="0" smtClean="0">
              <a:solidFill>
                <a:schemeClr val="bg1"/>
              </a:solidFill>
              <a:effectLst>
                <a:outerShdw blurRad="38100" dist="38100" dir="2700000" algn="tl">
                  <a:srgbClr val="000000">
                    <a:alpha val="43137"/>
                  </a:srgbClr>
                </a:outerShdw>
              </a:effectLst>
            </a:rPr>
            <a:t>La maitrise de la langue </a:t>
          </a:r>
          <a:endParaRPr lang="fr-CA" sz="1300" b="1" kern="1200" dirty="0"/>
        </a:p>
      </dsp:txBody>
      <dsp:txXfrm>
        <a:off x="4205263" y="1833765"/>
        <a:ext cx="763989" cy="763989"/>
      </dsp:txXfrm>
    </dsp:sp>
    <dsp:sp modelId="{45DB9BEB-8343-4E3D-8C73-FD5CF3640580}">
      <dsp:nvSpPr>
        <dsp:cNvPr id="0" name=""/>
        <dsp:cNvSpPr/>
      </dsp:nvSpPr>
      <dsp:spPr>
        <a:xfrm rot="16200000">
          <a:off x="4437390" y="1192142"/>
          <a:ext cx="299734" cy="41822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CA" sz="1100" kern="1200"/>
        </a:p>
      </dsp:txBody>
      <dsp:txXfrm>
        <a:off x="4482350" y="1320746"/>
        <a:ext cx="209814" cy="250933"/>
      </dsp:txXfrm>
    </dsp:sp>
    <dsp:sp modelId="{E9ACB761-72EE-464E-81B1-2B6E4D47137A}">
      <dsp:nvSpPr>
        <dsp:cNvPr id="0" name=""/>
        <dsp:cNvSpPr/>
      </dsp:nvSpPr>
      <dsp:spPr>
        <a:xfrm>
          <a:off x="3795169" y="2943"/>
          <a:ext cx="1584177" cy="1107058"/>
        </a:xfrm>
        <a:prstGeom prst="ellipse">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CA" sz="1400" b="0" kern="1200" dirty="0" smtClean="0">
              <a:solidFill>
                <a:schemeClr val="bg1"/>
              </a:solidFill>
              <a:effectLst>
                <a:outerShdw blurRad="38100" dist="38100" dir="2700000" algn="tl">
                  <a:srgbClr val="000000">
                    <a:alpha val="43137"/>
                  </a:srgbClr>
                </a:outerShdw>
              </a:effectLst>
            </a:rPr>
            <a:t> </a:t>
          </a:r>
          <a:r>
            <a:rPr lang="fr-CA" sz="1400" b="1" u="none" kern="1200" dirty="0" smtClean="0">
              <a:solidFill>
                <a:schemeClr val="bg1"/>
              </a:solidFill>
              <a:effectLst>
                <a:outerShdw blurRad="38100" dist="38100" dir="2700000" algn="tl">
                  <a:srgbClr val="000000">
                    <a:alpha val="43137"/>
                  </a:srgbClr>
                </a:outerShdw>
              </a:effectLst>
            </a:rPr>
            <a:t>vocabulaire</a:t>
          </a:r>
          <a:endParaRPr lang="fr-CA" sz="1400" b="1" u="none" kern="1200" dirty="0">
            <a:solidFill>
              <a:schemeClr val="bg1"/>
            </a:solidFill>
            <a:effectLst>
              <a:outerShdw blurRad="38100" dist="38100" dir="2700000" algn="tl">
                <a:srgbClr val="000000">
                  <a:alpha val="43137"/>
                </a:srgbClr>
              </a:outerShdw>
            </a:effectLst>
          </a:endParaRPr>
        </a:p>
      </dsp:txBody>
      <dsp:txXfrm>
        <a:off x="4027166" y="165068"/>
        <a:ext cx="1120183" cy="782808"/>
      </dsp:txXfrm>
    </dsp:sp>
    <dsp:sp modelId="{CABFB087-3959-4BCE-82F3-A17B3F7E8116}">
      <dsp:nvSpPr>
        <dsp:cNvPr id="0" name=""/>
        <dsp:cNvSpPr/>
      </dsp:nvSpPr>
      <dsp:spPr>
        <a:xfrm rot="19713873">
          <a:off x="5155594" y="1542346"/>
          <a:ext cx="382513" cy="41822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CA" sz="1100" kern="1200"/>
        </a:p>
      </dsp:txBody>
      <dsp:txXfrm>
        <a:off x="5164015" y="1655914"/>
        <a:ext cx="267759" cy="250933"/>
      </dsp:txXfrm>
    </dsp:sp>
    <dsp:sp modelId="{DFC823FA-FE69-4500-AEE5-BDB107C7E74E}">
      <dsp:nvSpPr>
        <dsp:cNvPr id="0" name=""/>
        <dsp:cNvSpPr/>
      </dsp:nvSpPr>
      <dsp:spPr>
        <a:xfrm>
          <a:off x="5508111" y="659903"/>
          <a:ext cx="1437880" cy="1107058"/>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CA" sz="1400" b="1" kern="1200" dirty="0" smtClean="0">
              <a:solidFill>
                <a:schemeClr val="bg1"/>
              </a:solidFill>
              <a:effectLst>
                <a:outerShdw blurRad="38100" dist="38100" dir="2700000" algn="tl">
                  <a:srgbClr val="000000">
                    <a:alpha val="43137"/>
                  </a:srgbClr>
                </a:outerShdw>
              </a:effectLst>
            </a:rPr>
            <a:t>écriture stratégies de correction</a:t>
          </a:r>
          <a:endParaRPr lang="fr-CA" sz="1400" b="1" kern="1200" dirty="0">
            <a:solidFill>
              <a:schemeClr val="bg1"/>
            </a:solidFill>
            <a:effectLst>
              <a:outerShdw blurRad="38100" dist="38100" dir="2700000" algn="tl">
                <a:srgbClr val="000000">
                  <a:alpha val="43137"/>
                </a:srgbClr>
              </a:outerShdw>
            </a:effectLst>
          </a:endParaRPr>
        </a:p>
      </dsp:txBody>
      <dsp:txXfrm>
        <a:off x="5718684" y="822028"/>
        <a:ext cx="1016734" cy="782808"/>
      </dsp:txXfrm>
    </dsp:sp>
    <dsp:sp modelId="{099CD349-4C4E-4E91-B302-800487FB32D9}">
      <dsp:nvSpPr>
        <dsp:cNvPr id="0" name=""/>
        <dsp:cNvSpPr/>
      </dsp:nvSpPr>
      <dsp:spPr>
        <a:xfrm rot="771429">
          <a:off x="5197864" y="2170441"/>
          <a:ext cx="214022" cy="41822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CA" sz="1100" kern="1200"/>
        </a:p>
      </dsp:txBody>
      <dsp:txXfrm>
        <a:off x="5198669" y="2246941"/>
        <a:ext cx="149815" cy="250933"/>
      </dsp:txXfrm>
    </dsp:sp>
    <dsp:sp modelId="{A34A0D1F-15E7-4EB3-AB89-28BD189FF141}">
      <dsp:nvSpPr>
        <dsp:cNvPr id="0" name=""/>
        <dsp:cNvSpPr/>
      </dsp:nvSpPr>
      <dsp:spPr>
        <a:xfrm>
          <a:off x="5476881" y="2031457"/>
          <a:ext cx="1456124" cy="1107058"/>
        </a:xfrm>
        <a:prstGeom prst="ellipse">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CA" sz="1400" b="1" kern="1200" dirty="0" smtClean="0">
              <a:solidFill>
                <a:schemeClr val="bg1"/>
              </a:solidFill>
              <a:effectLst>
                <a:outerShdw blurRad="38100" dist="38100" dir="2700000" algn="tl">
                  <a:srgbClr val="000000">
                    <a:alpha val="43137"/>
                  </a:srgbClr>
                </a:outerShdw>
              </a:effectLst>
            </a:rPr>
            <a:t> structure textuelle</a:t>
          </a:r>
          <a:endParaRPr lang="fr-CA" sz="1400" b="1" kern="1200" dirty="0">
            <a:solidFill>
              <a:schemeClr val="bg1"/>
            </a:solidFill>
            <a:effectLst>
              <a:outerShdw blurRad="38100" dist="38100" dir="2700000" algn="tl">
                <a:srgbClr val="000000">
                  <a:alpha val="43137"/>
                </a:srgbClr>
              </a:outerShdw>
            </a:effectLst>
          </a:endParaRPr>
        </a:p>
      </dsp:txBody>
      <dsp:txXfrm>
        <a:off x="5690125" y="2193582"/>
        <a:ext cx="1029636" cy="782808"/>
      </dsp:txXfrm>
    </dsp:sp>
    <dsp:sp modelId="{58FB24BF-6BC5-4F5D-A40B-5194242FBF29}">
      <dsp:nvSpPr>
        <dsp:cNvPr id="0" name=""/>
        <dsp:cNvSpPr/>
      </dsp:nvSpPr>
      <dsp:spPr>
        <a:xfrm rot="3298617">
          <a:off x="4906424" y="2720781"/>
          <a:ext cx="362606" cy="41822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CA" sz="1100" kern="1200"/>
        </a:p>
      </dsp:txBody>
      <dsp:txXfrm>
        <a:off x="4929600" y="2759883"/>
        <a:ext cx="253824" cy="250933"/>
      </dsp:txXfrm>
    </dsp:sp>
    <dsp:sp modelId="{B6CB80C9-0DE4-4DDC-982F-846BC1C27020}">
      <dsp:nvSpPr>
        <dsp:cNvPr id="0" name=""/>
        <dsp:cNvSpPr/>
      </dsp:nvSpPr>
      <dsp:spPr>
        <a:xfrm>
          <a:off x="4860032" y="3160141"/>
          <a:ext cx="1553944" cy="1107058"/>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CA" sz="1400" b="1" kern="1200" dirty="0" smtClean="0">
              <a:solidFill>
                <a:schemeClr val="bg1"/>
              </a:solidFill>
              <a:effectLst>
                <a:outerShdw blurRad="38100" dist="38100" dir="2700000" algn="tl">
                  <a:srgbClr val="000000">
                    <a:alpha val="43137"/>
                  </a:srgbClr>
                </a:outerShdw>
              </a:effectLst>
            </a:rPr>
            <a:t>code linguistique</a:t>
          </a:r>
          <a:endParaRPr lang="fr-CA" sz="1400" b="1" kern="1200" dirty="0">
            <a:solidFill>
              <a:schemeClr val="bg1"/>
            </a:solidFill>
            <a:effectLst>
              <a:outerShdw blurRad="38100" dist="38100" dir="2700000" algn="tl">
                <a:srgbClr val="000000">
                  <a:alpha val="43137"/>
                </a:srgbClr>
              </a:outerShdw>
            </a:effectLst>
          </a:endParaRPr>
        </a:p>
      </dsp:txBody>
      <dsp:txXfrm>
        <a:off x="5087602" y="3322266"/>
        <a:ext cx="1098804" cy="782808"/>
      </dsp:txXfrm>
    </dsp:sp>
    <dsp:sp modelId="{6898CB09-9D68-407F-9DA4-954B6E5152CF}">
      <dsp:nvSpPr>
        <dsp:cNvPr id="0" name=""/>
        <dsp:cNvSpPr/>
      </dsp:nvSpPr>
      <dsp:spPr>
        <a:xfrm rot="7198518">
          <a:off x="4015623" y="2724480"/>
          <a:ext cx="315215" cy="418221"/>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CA" sz="1100" kern="1200"/>
        </a:p>
      </dsp:txBody>
      <dsp:txXfrm rot="10800000">
        <a:off x="4086528" y="2767166"/>
        <a:ext cx="220651" cy="250933"/>
      </dsp:txXfrm>
    </dsp:sp>
    <dsp:sp modelId="{B43BCCEE-0C38-4809-814D-320482FE09BF}">
      <dsp:nvSpPr>
        <dsp:cNvPr id="0" name=""/>
        <dsp:cNvSpPr/>
      </dsp:nvSpPr>
      <dsp:spPr>
        <a:xfrm>
          <a:off x="2915811" y="3160141"/>
          <a:ext cx="1614976" cy="1107058"/>
        </a:xfrm>
        <a:prstGeom prst="ellipse">
          <a:avLst/>
        </a:prstGeom>
        <a:solidFill>
          <a:schemeClr val="accent6">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CA" sz="1400" b="1" kern="1200" dirty="0" smtClean="0">
              <a:solidFill>
                <a:schemeClr val="bg1"/>
              </a:solidFill>
              <a:effectLst>
                <a:outerShdw blurRad="38100" dist="38100" dir="2700000" algn="tl">
                  <a:srgbClr val="000000">
                    <a:alpha val="43137"/>
                  </a:srgbClr>
                </a:outerShdw>
              </a:effectLst>
            </a:rPr>
            <a:t>cohérence et clarté du discours</a:t>
          </a:r>
          <a:endParaRPr lang="fr-CA" sz="1400" b="1" kern="1200" dirty="0">
            <a:solidFill>
              <a:schemeClr val="bg1"/>
            </a:solidFill>
            <a:effectLst>
              <a:outerShdw blurRad="38100" dist="38100" dir="2700000" algn="tl">
                <a:srgbClr val="000000">
                  <a:alpha val="43137"/>
                </a:srgbClr>
              </a:outerShdw>
            </a:effectLst>
          </a:endParaRPr>
        </a:p>
      </dsp:txBody>
      <dsp:txXfrm>
        <a:off x="3152319" y="3322266"/>
        <a:ext cx="1141960" cy="782808"/>
      </dsp:txXfrm>
    </dsp:sp>
    <dsp:sp modelId="{2152620A-B133-49D7-8CDB-863A93C6086F}">
      <dsp:nvSpPr>
        <dsp:cNvPr id="0" name=""/>
        <dsp:cNvSpPr/>
      </dsp:nvSpPr>
      <dsp:spPr>
        <a:xfrm rot="10028571">
          <a:off x="3782813" y="2167488"/>
          <a:ext cx="199523" cy="41822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CA" sz="1100" kern="1200"/>
        </a:p>
      </dsp:txBody>
      <dsp:txXfrm rot="10800000">
        <a:off x="3841920" y="2244472"/>
        <a:ext cx="139666" cy="250933"/>
      </dsp:txXfrm>
    </dsp:sp>
    <dsp:sp modelId="{6BCD0F17-451C-48D1-944C-527C06471332}">
      <dsp:nvSpPr>
        <dsp:cNvPr id="0" name=""/>
        <dsp:cNvSpPr/>
      </dsp:nvSpPr>
      <dsp:spPr>
        <a:xfrm>
          <a:off x="2210993" y="2031457"/>
          <a:ext cx="1517156" cy="1107058"/>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CA" sz="1400" b="1" kern="1200" dirty="0" smtClean="0">
              <a:solidFill>
                <a:schemeClr val="bg1"/>
              </a:solidFill>
              <a:effectLst>
                <a:outerShdw blurRad="38100" dist="38100" dir="2700000" algn="tl">
                  <a:srgbClr val="000000">
                    <a:alpha val="43137"/>
                  </a:srgbClr>
                </a:outerShdw>
              </a:effectLst>
            </a:rPr>
            <a:t>expression orale</a:t>
          </a:r>
          <a:endParaRPr lang="fr-CA" sz="1400" b="1" kern="1200" dirty="0">
            <a:solidFill>
              <a:schemeClr val="bg1"/>
            </a:solidFill>
            <a:effectLst>
              <a:outerShdw blurRad="38100" dist="38100" dir="2700000" algn="tl">
                <a:srgbClr val="000000">
                  <a:alpha val="43137"/>
                </a:srgbClr>
              </a:outerShdw>
            </a:effectLst>
          </a:endParaRPr>
        </a:p>
      </dsp:txBody>
      <dsp:txXfrm>
        <a:off x="2433175" y="2193582"/>
        <a:ext cx="1072792" cy="782808"/>
      </dsp:txXfrm>
    </dsp:sp>
    <dsp:sp modelId="{ABD0BE28-1DA9-4958-9734-F284A085FC19}">
      <dsp:nvSpPr>
        <dsp:cNvPr id="0" name=""/>
        <dsp:cNvSpPr/>
      </dsp:nvSpPr>
      <dsp:spPr>
        <a:xfrm rot="12723357">
          <a:off x="3662782" y="1542258"/>
          <a:ext cx="365814" cy="41822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CA" sz="1100" kern="1200"/>
        </a:p>
      </dsp:txBody>
      <dsp:txXfrm rot="10800000">
        <a:off x="3764160" y="1655025"/>
        <a:ext cx="256070" cy="250933"/>
      </dsp:txXfrm>
    </dsp:sp>
    <dsp:sp modelId="{A4B26D54-FC99-4B28-94AB-75F6CAB7AF28}">
      <dsp:nvSpPr>
        <dsp:cNvPr id="0" name=""/>
        <dsp:cNvSpPr/>
      </dsp:nvSpPr>
      <dsp:spPr>
        <a:xfrm>
          <a:off x="2267741" y="659906"/>
          <a:ext cx="1437880" cy="1107058"/>
        </a:xfrm>
        <a:prstGeom prst="ellipse">
          <a:avLst/>
        </a:prstGeom>
        <a:solidFill>
          <a:srgbClr val="92D050"/>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533400">
            <a:lnSpc>
              <a:spcPct val="90000"/>
            </a:lnSpc>
            <a:spcBef>
              <a:spcPct val="0"/>
            </a:spcBef>
            <a:spcAft>
              <a:spcPct val="35000"/>
            </a:spcAft>
          </a:pPr>
          <a:r>
            <a:rPr lang="fr-CA" sz="1200" b="1" kern="1200" dirty="0" smtClean="0">
              <a:solidFill>
                <a:schemeClr val="bg1"/>
              </a:solidFill>
              <a:effectLst>
                <a:outerShdw blurRad="38100" dist="38100" dir="2700000" algn="tl">
                  <a:srgbClr val="000000">
                    <a:alpha val="43137"/>
                  </a:srgbClr>
                </a:outerShdw>
              </a:effectLst>
            </a:rPr>
            <a:t> </a:t>
          </a:r>
          <a:r>
            <a:rPr lang="fr-CA" sz="1400" b="1" kern="1200" dirty="0" smtClean="0">
              <a:solidFill>
                <a:schemeClr val="bg1"/>
              </a:solidFill>
              <a:effectLst>
                <a:outerShdw blurRad="38100" dist="38100" dir="2700000" algn="tl">
                  <a:srgbClr val="000000">
                    <a:alpha val="43137"/>
                  </a:srgbClr>
                </a:outerShdw>
              </a:effectLst>
            </a:rPr>
            <a:t>lecture </a:t>
          </a:r>
          <a:r>
            <a:rPr lang="fr-CA" sz="1200" b="1" kern="1200" dirty="0" smtClean="0">
              <a:solidFill>
                <a:schemeClr val="bg1"/>
              </a:solidFill>
              <a:effectLst>
                <a:outerShdw blurRad="38100" dist="38100" dir="2700000" algn="tl">
                  <a:srgbClr val="000000">
                    <a:alpha val="43137"/>
                  </a:srgbClr>
                </a:outerShdw>
              </a:effectLst>
            </a:rPr>
            <a:t>décoder et comprendre</a:t>
          </a:r>
          <a:endParaRPr lang="fr-CA" sz="1200" b="1" kern="1200" dirty="0">
            <a:solidFill>
              <a:schemeClr val="bg1"/>
            </a:solidFill>
            <a:effectLst>
              <a:outerShdw blurRad="38100" dist="38100" dir="2700000" algn="tl">
                <a:srgbClr val="000000">
                  <a:alpha val="43137"/>
                </a:srgbClr>
              </a:outerShdw>
            </a:effectLst>
          </a:endParaRPr>
        </a:p>
      </dsp:txBody>
      <dsp:txXfrm>
        <a:off x="2478314" y="822031"/>
        <a:ext cx="1016734" cy="78280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910E86F-F37F-49ED-9587-2A356B27676D}" type="datetimeFigureOut">
              <a:rPr lang="fr-CA" smtClean="0"/>
              <a:t>2019-05-27</a:t>
            </a:fld>
            <a:endParaRPr lang="fr-CA"/>
          </a:p>
        </p:txBody>
      </p:sp>
      <p:sp>
        <p:nvSpPr>
          <p:cNvPr id="4" name="Espace réservé du pied de page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29941D0-D509-44D4-ADB3-C286F23DF83E}" type="slidenum">
              <a:rPr lang="fr-CA" smtClean="0"/>
              <a:t>‹N°›</a:t>
            </a:fld>
            <a:endParaRPr lang="fr-CA"/>
          </a:p>
        </p:txBody>
      </p:sp>
    </p:spTree>
    <p:extLst>
      <p:ext uri="{BB962C8B-B14F-4D97-AF65-F5344CB8AC3E}">
        <p14:creationId xmlns:p14="http://schemas.microsoft.com/office/powerpoint/2010/main" val="4271007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BA9E91D-F268-4ABC-ACE5-D92E91C03689}" type="datetimeFigureOut">
              <a:rPr lang="fr-CA" smtClean="0"/>
              <a:t>2019-05-27</a:t>
            </a:fld>
            <a:endParaRPr lang="fr-CA"/>
          </a:p>
        </p:txBody>
      </p:sp>
      <p:sp>
        <p:nvSpPr>
          <p:cNvPr id="4" name="Espace réservé de l'image des diapositives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CE368D96-B1DE-45CC-8A9C-019E4AD926D9}" type="slidenum">
              <a:rPr lang="fr-CA" smtClean="0"/>
              <a:t>‹N°›</a:t>
            </a:fld>
            <a:endParaRPr lang="fr-CA"/>
          </a:p>
        </p:txBody>
      </p:sp>
    </p:spTree>
    <p:extLst>
      <p:ext uri="{BB962C8B-B14F-4D97-AF65-F5344CB8AC3E}">
        <p14:creationId xmlns:p14="http://schemas.microsoft.com/office/powerpoint/2010/main" val="4045563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CE368D96-B1DE-45CC-8A9C-019E4AD926D9}" type="slidenum">
              <a:rPr lang="fr-CA" smtClean="0"/>
              <a:t>6</a:t>
            </a:fld>
            <a:endParaRPr lang="fr-CA"/>
          </a:p>
        </p:txBody>
      </p:sp>
    </p:spTree>
    <p:extLst>
      <p:ext uri="{BB962C8B-B14F-4D97-AF65-F5344CB8AC3E}">
        <p14:creationId xmlns:p14="http://schemas.microsoft.com/office/powerpoint/2010/main" val="2713986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06408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smtClean="0"/>
              <a:pPr/>
              <a:t>5/27/2019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421300334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smtClean="0"/>
              <a:pPr/>
              <a:t>5/27/2019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7595404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5586B75A-687E-405C-8A0B-8D00578BA2C3}" type="datetimeFigureOut">
              <a:rPr lang="en-US" smtClean="0"/>
              <a:pPr/>
              <a:t>5/27/2019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13595470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5586B75A-687E-405C-8A0B-8D00578BA2C3}" type="datetimeFigureOut">
              <a:rPr lang="en-US" smtClean="0"/>
              <a:pPr/>
              <a:t>5/27/2019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2273513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Modifier les styles du texte du masque</a:t>
            </a:r>
          </a:p>
        </p:txBody>
      </p:sp>
      <p:sp>
        <p:nvSpPr>
          <p:cNvPr id="5" name="Date Placeholder 4"/>
          <p:cNvSpPr>
            <a:spLocks noGrp="1"/>
          </p:cNvSpPr>
          <p:nvPr>
            <p:ph type="dt" sz="half" idx="10"/>
          </p:nvPr>
        </p:nvSpPr>
        <p:spPr/>
        <p:txBody>
          <a:bodyPr/>
          <a:lstStyle/>
          <a:p>
            <a:fld id="{5586B75A-687E-405C-8A0B-8D00578BA2C3}" type="datetimeFigureOut">
              <a:rPr lang="en-US" smtClean="0"/>
              <a:pPr/>
              <a:t>5/27/2019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085980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8288900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795669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55108928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5586B75A-687E-405C-8A0B-8D00578BA2C3}" type="datetimeFigureOut">
              <a:rPr lang="en-US" smtClean="0"/>
              <a:pPr/>
              <a:t>5/27/2019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57060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5/27/2019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55031358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5/27/2019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9435464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5/27/2019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7081081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5/27/2019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1856192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586B75A-687E-405C-8A0B-8D00578BA2C3}" type="datetimeFigureOut">
              <a:rPr lang="en-US" smtClean="0"/>
              <a:pPr/>
              <a:t>5/27/2019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60574113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5586B75A-687E-405C-8A0B-8D00578BA2C3}" type="datetimeFigureOut">
              <a:rPr lang="en-US" smtClean="0"/>
              <a:pPr/>
              <a:t>5/27/2019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33292305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5/27/2019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4FAB73BC-B049-4115-A692-8D63A059BFB8}" type="slidenum">
              <a:rPr lang="en-US" smtClean="0"/>
              <a:pPr/>
              <a:t>‹N°›</a:t>
            </a:fld>
            <a:endParaRPr lang="en-US" dirty="0"/>
          </a:p>
        </p:txBody>
      </p:sp>
    </p:spTree>
    <p:extLst>
      <p:ext uri="{BB962C8B-B14F-4D97-AF65-F5344CB8AC3E}">
        <p14:creationId xmlns:p14="http://schemas.microsoft.com/office/powerpoint/2010/main" val="2353684971"/>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 id="2147483948" r:id="rId9"/>
    <p:sldLayoutId id="2147483949" r:id="rId10"/>
    <p:sldLayoutId id="2147483950" r:id="rId11"/>
    <p:sldLayoutId id="2147483951" r:id="rId12"/>
    <p:sldLayoutId id="2147483952" r:id="rId13"/>
    <p:sldLayoutId id="2147483953" r:id="rId14"/>
    <p:sldLayoutId id="2147483954" r:id="rId15"/>
    <p:sldLayoutId id="2147483955"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3.jp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2.png"/><Relationship Id="rId2" Type="http://schemas.openxmlformats.org/officeDocument/2006/relationships/tags" Target="../tags/tag2.xml"/><Relationship Id="rId16" Type="http://schemas.openxmlformats.org/officeDocument/2006/relationships/image" Target="../media/image6.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5" Type="http://schemas.openxmlformats.org/officeDocument/2006/relationships/image" Target="../media/image5.jp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4.jpg"/></Relationships>
</file>

<file path=ppt/slides/_rels/slide10.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6.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image" Target="../media/image3.jpg"/><Relationship Id="rId5" Type="http://schemas.openxmlformats.org/officeDocument/2006/relationships/tags" Target="../tags/tag73.xml"/><Relationship Id="rId10" Type="http://schemas.openxmlformats.org/officeDocument/2006/relationships/image" Target="../media/image2.png"/><Relationship Id="rId4" Type="http://schemas.openxmlformats.org/officeDocument/2006/relationships/tags" Target="../tags/tag72.xml"/><Relationship Id="rId9"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9.xml"/><Relationship Id="rId7" Type="http://schemas.openxmlformats.org/officeDocument/2006/relationships/slideLayout" Target="../slideLayouts/slideLayout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11" Type="http://schemas.openxmlformats.org/officeDocument/2006/relationships/image" Target="../media/image9.emf"/><Relationship Id="rId5" Type="http://schemas.openxmlformats.org/officeDocument/2006/relationships/tags" Target="../tags/tag81.xml"/><Relationship Id="rId10" Type="http://schemas.openxmlformats.org/officeDocument/2006/relationships/image" Target="../media/image6.png"/><Relationship Id="rId4" Type="http://schemas.openxmlformats.org/officeDocument/2006/relationships/tags" Target="../tags/tag80.xml"/><Relationship Id="rId9" Type="http://schemas.openxmlformats.org/officeDocument/2006/relationships/image" Target="../media/image3.jp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5.xml"/><Relationship Id="rId7" Type="http://schemas.openxmlformats.org/officeDocument/2006/relationships/slideLayout" Target="../slideLayouts/slideLayout2.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5" Type="http://schemas.openxmlformats.org/officeDocument/2006/relationships/tags" Target="../tags/tag87.xml"/><Relationship Id="rId10" Type="http://schemas.openxmlformats.org/officeDocument/2006/relationships/image" Target="../media/image6.png"/><Relationship Id="rId4" Type="http://schemas.openxmlformats.org/officeDocument/2006/relationships/tags" Target="../tags/tag86.xml"/><Relationship Id="rId9" Type="http://schemas.openxmlformats.org/officeDocument/2006/relationships/image" Target="../media/image3.jp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1.xml"/><Relationship Id="rId7" Type="http://schemas.openxmlformats.org/officeDocument/2006/relationships/slideLayout" Target="../slideLayouts/slideLayout2.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5" Type="http://schemas.openxmlformats.org/officeDocument/2006/relationships/tags" Target="../tags/tag93.xml"/><Relationship Id="rId10" Type="http://schemas.openxmlformats.org/officeDocument/2006/relationships/image" Target="../media/image6.png"/><Relationship Id="rId4" Type="http://schemas.openxmlformats.org/officeDocument/2006/relationships/tags" Target="../tags/tag92.xml"/><Relationship Id="rId9" Type="http://schemas.openxmlformats.org/officeDocument/2006/relationships/image" Target="../media/image3.jp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97.xml"/><Relationship Id="rId7" Type="http://schemas.openxmlformats.org/officeDocument/2006/relationships/slideLayout" Target="../slideLayouts/slideLayout2.xml"/><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tags" Target="../tags/tag100.xml"/><Relationship Id="rId5" Type="http://schemas.openxmlformats.org/officeDocument/2006/relationships/tags" Target="../tags/tag99.xml"/><Relationship Id="rId10" Type="http://schemas.openxmlformats.org/officeDocument/2006/relationships/image" Target="../media/image6.png"/><Relationship Id="rId4" Type="http://schemas.openxmlformats.org/officeDocument/2006/relationships/tags" Target="../tags/tag98.xml"/><Relationship Id="rId9" Type="http://schemas.openxmlformats.org/officeDocument/2006/relationships/image" Target="../media/image3.jpg"/></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3.xml"/><Relationship Id="rId7"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10" Type="http://schemas.openxmlformats.org/officeDocument/2006/relationships/image" Target="../media/image6.png"/><Relationship Id="rId4" Type="http://schemas.openxmlformats.org/officeDocument/2006/relationships/tags" Target="../tags/tag104.xml"/><Relationship Id="rId9" Type="http://schemas.openxmlformats.org/officeDocument/2006/relationships/image" Target="../media/image3.jpg"/></Relationships>
</file>

<file path=ppt/slides/_rels/slide16.xml.rels><?xml version="1.0" encoding="UTF-8" standalone="yes"?>
<Relationships xmlns="http://schemas.openxmlformats.org/package/2006/relationships"><Relationship Id="rId8" Type="http://schemas.openxmlformats.org/officeDocument/2006/relationships/tags" Target="../tags/tag114.xml"/><Relationship Id="rId13" Type="http://schemas.openxmlformats.org/officeDocument/2006/relationships/image" Target="../media/image12.png"/><Relationship Id="rId3" Type="http://schemas.openxmlformats.org/officeDocument/2006/relationships/tags" Target="../tags/tag109.xml"/><Relationship Id="rId7" Type="http://schemas.openxmlformats.org/officeDocument/2006/relationships/tags" Target="../tags/tag113.xml"/><Relationship Id="rId12" Type="http://schemas.openxmlformats.org/officeDocument/2006/relationships/image" Target="../media/image11.png"/><Relationship Id="rId2" Type="http://schemas.openxmlformats.org/officeDocument/2006/relationships/tags" Target="../tags/tag108.xml"/><Relationship Id="rId16" Type="http://schemas.openxmlformats.org/officeDocument/2006/relationships/image" Target="../media/image6.png"/><Relationship Id="rId1" Type="http://schemas.openxmlformats.org/officeDocument/2006/relationships/tags" Target="../tags/tag107.xml"/><Relationship Id="rId6" Type="http://schemas.openxmlformats.org/officeDocument/2006/relationships/tags" Target="../tags/tag112.xml"/><Relationship Id="rId11" Type="http://schemas.openxmlformats.org/officeDocument/2006/relationships/image" Target="../media/image10.jpeg"/><Relationship Id="rId5" Type="http://schemas.openxmlformats.org/officeDocument/2006/relationships/tags" Target="../tags/tag111.xml"/><Relationship Id="rId15" Type="http://schemas.openxmlformats.org/officeDocument/2006/relationships/image" Target="../media/image3.jpg"/><Relationship Id="rId10" Type="http://schemas.openxmlformats.org/officeDocument/2006/relationships/slideLayout" Target="../slideLayouts/slideLayout2.xml"/><Relationship Id="rId4" Type="http://schemas.openxmlformats.org/officeDocument/2006/relationships/tags" Target="../tags/tag110.xml"/><Relationship Id="rId9" Type="http://schemas.openxmlformats.org/officeDocument/2006/relationships/tags" Target="../tags/tag115.xml"/><Relationship Id="rId1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tags" Target="../tags/tag123.xml"/><Relationship Id="rId13" Type="http://schemas.openxmlformats.org/officeDocument/2006/relationships/image" Target="../media/image2.png"/><Relationship Id="rId3" Type="http://schemas.openxmlformats.org/officeDocument/2006/relationships/tags" Target="../tags/tag118.xml"/><Relationship Id="rId7" Type="http://schemas.openxmlformats.org/officeDocument/2006/relationships/tags" Target="../tags/tag122.xml"/><Relationship Id="rId12" Type="http://schemas.openxmlformats.org/officeDocument/2006/relationships/image" Target="../media/image14.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tags" Target="../tags/tag121.xml"/><Relationship Id="rId11" Type="http://schemas.openxmlformats.org/officeDocument/2006/relationships/image" Target="../media/image13.png"/><Relationship Id="rId5" Type="http://schemas.openxmlformats.org/officeDocument/2006/relationships/tags" Target="../tags/tag120.xml"/><Relationship Id="rId15" Type="http://schemas.openxmlformats.org/officeDocument/2006/relationships/image" Target="../media/image6.png"/><Relationship Id="rId10" Type="http://schemas.openxmlformats.org/officeDocument/2006/relationships/slideLayout" Target="../slideLayouts/slideLayout6.xml"/><Relationship Id="rId4" Type="http://schemas.openxmlformats.org/officeDocument/2006/relationships/tags" Target="../tags/tag119.xml"/><Relationship Id="rId9" Type="http://schemas.openxmlformats.org/officeDocument/2006/relationships/tags" Target="../tags/tag124.xml"/><Relationship Id="rId14" Type="http://schemas.openxmlformats.org/officeDocument/2006/relationships/image" Target="../media/image3.jp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27.xml"/><Relationship Id="rId7"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tags" Target="../tags/tag130.xml"/><Relationship Id="rId5" Type="http://schemas.openxmlformats.org/officeDocument/2006/relationships/tags" Target="../tags/tag129.xml"/><Relationship Id="rId10" Type="http://schemas.openxmlformats.org/officeDocument/2006/relationships/image" Target="../media/image6.png"/><Relationship Id="rId4" Type="http://schemas.openxmlformats.org/officeDocument/2006/relationships/tags" Target="../tags/tag128.xml"/><Relationship Id="rId9" Type="http://schemas.openxmlformats.org/officeDocument/2006/relationships/image" Target="../media/image3.jp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33.xml"/><Relationship Id="rId7" Type="http://schemas.openxmlformats.org/officeDocument/2006/relationships/tags" Target="../tags/tag137.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image" Target="../media/image6.png"/><Relationship Id="rId5" Type="http://schemas.openxmlformats.org/officeDocument/2006/relationships/tags" Target="../tags/tag135.xml"/><Relationship Id="rId10" Type="http://schemas.openxmlformats.org/officeDocument/2006/relationships/image" Target="../media/image3.jpg"/><Relationship Id="rId4" Type="http://schemas.openxmlformats.org/officeDocument/2006/relationships/tags" Target="../tags/tag134.xm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3.xml"/><Relationship Id="rId7"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6.png"/><Relationship Id="rId4" Type="http://schemas.openxmlformats.org/officeDocument/2006/relationships/tags" Target="../tags/tag14.xml"/><Relationship Id="rId9" Type="http://schemas.openxmlformats.org/officeDocument/2006/relationships/image" Target="../media/image3.jpg"/></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40.xml"/><Relationship Id="rId7"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tags" Target="../tags/tag143.xml"/><Relationship Id="rId5" Type="http://schemas.openxmlformats.org/officeDocument/2006/relationships/tags" Target="../tags/tag142.xml"/><Relationship Id="rId10" Type="http://schemas.openxmlformats.org/officeDocument/2006/relationships/image" Target="../media/image6.png"/><Relationship Id="rId4" Type="http://schemas.openxmlformats.org/officeDocument/2006/relationships/tags" Target="../tags/tag141.xml"/><Relationship Id="rId9" Type="http://schemas.openxmlformats.org/officeDocument/2006/relationships/image" Target="../media/image3.jpg"/></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46.xml"/><Relationship Id="rId7" Type="http://schemas.openxmlformats.org/officeDocument/2006/relationships/tags" Target="../tags/tag150.xml"/><Relationship Id="rId12" Type="http://schemas.openxmlformats.org/officeDocument/2006/relationships/image" Target="../media/image6.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image" Target="../media/image9.emf"/><Relationship Id="rId5" Type="http://schemas.openxmlformats.org/officeDocument/2006/relationships/tags" Target="../tags/tag148.xml"/><Relationship Id="rId10" Type="http://schemas.openxmlformats.org/officeDocument/2006/relationships/image" Target="../media/image3.jpg"/><Relationship Id="rId4" Type="http://schemas.openxmlformats.org/officeDocument/2006/relationships/tags" Target="../tags/tag147.xml"/><Relationship Id="rId9"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tags" Target="../tags/tag158.xml"/><Relationship Id="rId13" Type="http://schemas.openxmlformats.org/officeDocument/2006/relationships/image" Target="../media/image7.png"/><Relationship Id="rId3" Type="http://schemas.openxmlformats.org/officeDocument/2006/relationships/tags" Target="../tags/tag153.xml"/><Relationship Id="rId7" Type="http://schemas.openxmlformats.org/officeDocument/2006/relationships/tags" Target="../tags/tag157.xml"/><Relationship Id="rId12" Type="http://schemas.openxmlformats.org/officeDocument/2006/relationships/image" Target="../media/image15.png"/><Relationship Id="rId2" Type="http://schemas.openxmlformats.org/officeDocument/2006/relationships/tags" Target="../tags/tag152.xml"/><Relationship Id="rId1" Type="http://schemas.openxmlformats.org/officeDocument/2006/relationships/tags" Target="../tags/tag151.xml"/><Relationship Id="rId6" Type="http://schemas.openxmlformats.org/officeDocument/2006/relationships/tags" Target="../tags/tag156.xml"/><Relationship Id="rId11" Type="http://schemas.openxmlformats.org/officeDocument/2006/relationships/image" Target="../media/image3.jpg"/><Relationship Id="rId5" Type="http://schemas.openxmlformats.org/officeDocument/2006/relationships/tags" Target="../tags/tag155.xml"/><Relationship Id="rId10" Type="http://schemas.openxmlformats.org/officeDocument/2006/relationships/image" Target="../media/image2.png"/><Relationship Id="rId4" Type="http://schemas.openxmlformats.org/officeDocument/2006/relationships/tags" Target="../tags/tag154.xml"/><Relationship Id="rId9" Type="http://schemas.openxmlformats.org/officeDocument/2006/relationships/slideLayout" Target="../slideLayouts/slideLayout2.xml"/><Relationship Id="rId14" Type="http://schemas.openxmlformats.org/officeDocument/2006/relationships/image" Target="../media/image6.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61.xml"/><Relationship Id="rId7" Type="http://schemas.openxmlformats.org/officeDocument/2006/relationships/tags" Target="../tags/tag165.xml"/><Relationship Id="rId12" Type="http://schemas.openxmlformats.org/officeDocument/2006/relationships/image" Target="../media/image6.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image" Target="../media/image16.png"/><Relationship Id="rId5" Type="http://schemas.openxmlformats.org/officeDocument/2006/relationships/tags" Target="../tags/tag163.xml"/><Relationship Id="rId10" Type="http://schemas.openxmlformats.org/officeDocument/2006/relationships/image" Target="../media/image3.jpg"/><Relationship Id="rId4" Type="http://schemas.openxmlformats.org/officeDocument/2006/relationships/tags" Target="../tags/tag162.xml"/><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tags" Target="../tags/tag173.xml"/><Relationship Id="rId13" Type="http://schemas.openxmlformats.org/officeDocument/2006/relationships/image" Target="../media/image6.png"/><Relationship Id="rId3" Type="http://schemas.openxmlformats.org/officeDocument/2006/relationships/tags" Target="../tags/tag168.xml"/><Relationship Id="rId7" Type="http://schemas.openxmlformats.org/officeDocument/2006/relationships/tags" Target="../tags/tag172.xml"/><Relationship Id="rId12" Type="http://schemas.openxmlformats.org/officeDocument/2006/relationships/image" Target="../media/image17.png"/><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tags" Target="../tags/tag171.xml"/><Relationship Id="rId11" Type="http://schemas.openxmlformats.org/officeDocument/2006/relationships/image" Target="../media/image3.jpg"/><Relationship Id="rId5" Type="http://schemas.openxmlformats.org/officeDocument/2006/relationships/tags" Target="../tags/tag170.xml"/><Relationship Id="rId10" Type="http://schemas.openxmlformats.org/officeDocument/2006/relationships/image" Target="../media/image2.png"/><Relationship Id="rId4" Type="http://schemas.openxmlformats.org/officeDocument/2006/relationships/tags" Target="../tags/tag169.xml"/><Relationship Id="rId9"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76.xml"/><Relationship Id="rId7" Type="http://schemas.openxmlformats.org/officeDocument/2006/relationships/tags" Target="../tags/tag180.xml"/><Relationship Id="rId12" Type="http://schemas.openxmlformats.org/officeDocument/2006/relationships/image" Target="../media/image6.pn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image" Target="../media/image18.png"/><Relationship Id="rId5" Type="http://schemas.openxmlformats.org/officeDocument/2006/relationships/tags" Target="../tags/tag178.xml"/><Relationship Id="rId10" Type="http://schemas.openxmlformats.org/officeDocument/2006/relationships/image" Target="../media/image3.jpg"/><Relationship Id="rId4" Type="http://schemas.openxmlformats.org/officeDocument/2006/relationships/tags" Target="../tags/tag177.xml"/><Relationship Id="rId9" Type="http://schemas.openxmlformats.org/officeDocument/2006/relationships/image" Target="../media/image2.png"/></Relationships>
</file>

<file path=ppt/slides/_rels/slide2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83.xml"/><Relationship Id="rId7" Type="http://schemas.openxmlformats.org/officeDocument/2006/relationships/tags" Target="../tags/tag187.xml"/><Relationship Id="rId12" Type="http://schemas.openxmlformats.org/officeDocument/2006/relationships/image" Target="../media/image6.png"/><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11" Type="http://schemas.openxmlformats.org/officeDocument/2006/relationships/image" Target="../media/image19.png"/><Relationship Id="rId5" Type="http://schemas.openxmlformats.org/officeDocument/2006/relationships/tags" Target="../tags/tag185.xml"/><Relationship Id="rId10" Type="http://schemas.openxmlformats.org/officeDocument/2006/relationships/image" Target="../media/image3.jpg"/><Relationship Id="rId4" Type="http://schemas.openxmlformats.org/officeDocument/2006/relationships/tags" Target="../tags/tag184.xml"/><Relationship Id="rId9"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image" Target="../media/image6.png"/><Relationship Id="rId3" Type="http://schemas.openxmlformats.org/officeDocument/2006/relationships/tags" Target="../tags/tag190.xml"/><Relationship Id="rId7" Type="http://schemas.openxmlformats.org/officeDocument/2006/relationships/tags" Target="../tags/tag194.xml"/><Relationship Id="rId12" Type="http://schemas.openxmlformats.org/officeDocument/2006/relationships/image" Target="../media/image20.png"/><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image" Target="../media/image3.jpg"/><Relationship Id="rId5" Type="http://schemas.openxmlformats.org/officeDocument/2006/relationships/tags" Target="../tags/tag192.xml"/><Relationship Id="rId10" Type="http://schemas.openxmlformats.org/officeDocument/2006/relationships/image" Target="../media/image2.png"/><Relationship Id="rId4" Type="http://schemas.openxmlformats.org/officeDocument/2006/relationships/tags" Target="../tags/tag191.xml"/><Relationship Id="rId9"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22.JPG"/><Relationship Id="rId3" Type="http://schemas.openxmlformats.org/officeDocument/2006/relationships/tags" Target="../tags/tag198.xml"/><Relationship Id="rId7" Type="http://schemas.openxmlformats.org/officeDocument/2006/relationships/tags" Target="../tags/tag202.xml"/><Relationship Id="rId12" Type="http://schemas.openxmlformats.org/officeDocument/2006/relationships/image" Target="../media/image6.png"/><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tags" Target="../tags/tag201.xml"/><Relationship Id="rId11" Type="http://schemas.openxmlformats.org/officeDocument/2006/relationships/image" Target="../media/image3.jpg"/><Relationship Id="rId5" Type="http://schemas.openxmlformats.org/officeDocument/2006/relationships/tags" Target="../tags/tag200.xml"/><Relationship Id="rId10" Type="http://schemas.openxmlformats.org/officeDocument/2006/relationships/image" Target="../media/image2.png"/><Relationship Id="rId4" Type="http://schemas.openxmlformats.org/officeDocument/2006/relationships/tags" Target="../tags/tag199.xml"/><Relationship Id="rId9" Type="http://schemas.openxmlformats.org/officeDocument/2006/relationships/image" Target="../media/image21.png"/><Relationship Id="rId14" Type="http://schemas.openxmlformats.org/officeDocument/2006/relationships/image" Target="../media/image23.JPG"/></Relationships>
</file>

<file path=ppt/slides/_rels/slide2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05.xml"/><Relationship Id="rId7" Type="http://schemas.openxmlformats.org/officeDocument/2006/relationships/slideLayout" Target="../slideLayouts/slideLayout2.xml"/><Relationship Id="rId2" Type="http://schemas.openxmlformats.org/officeDocument/2006/relationships/tags" Target="../tags/tag204.xml"/><Relationship Id="rId1" Type="http://schemas.openxmlformats.org/officeDocument/2006/relationships/tags" Target="../tags/tag203.xml"/><Relationship Id="rId6" Type="http://schemas.openxmlformats.org/officeDocument/2006/relationships/tags" Target="../tags/tag208.xml"/><Relationship Id="rId11" Type="http://schemas.openxmlformats.org/officeDocument/2006/relationships/image" Target="../media/image6.png"/><Relationship Id="rId5" Type="http://schemas.openxmlformats.org/officeDocument/2006/relationships/tags" Target="../tags/tag207.xml"/><Relationship Id="rId10" Type="http://schemas.openxmlformats.org/officeDocument/2006/relationships/image" Target="../media/image3.jpg"/><Relationship Id="rId4" Type="http://schemas.openxmlformats.org/officeDocument/2006/relationships/tags" Target="../tags/tag206.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9.xml"/><Relationship Id="rId7"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10" Type="http://schemas.openxmlformats.org/officeDocument/2006/relationships/image" Target="../media/image6.png"/><Relationship Id="rId4" Type="http://schemas.openxmlformats.org/officeDocument/2006/relationships/tags" Target="../tags/tag20.xml"/><Relationship Id="rId9" Type="http://schemas.openxmlformats.org/officeDocument/2006/relationships/image" Target="../media/image3.jpg"/></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11.xml"/><Relationship Id="rId7" Type="http://schemas.openxmlformats.org/officeDocument/2006/relationships/tags" Target="../tags/tag215.xml"/><Relationship Id="rId12" Type="http://schemas.openxmlformats.org/officeDocument/2006/relationships/image" Target="../media/image6.png"/><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tags" Target="../tags/tag214.xml"/><Relationship Id="rId11" Type="http://schemas.openxmlformats.org/officeDocument/2006/relationships/image" Target="../media/image3.jpg"/><Relationship Id="rId5" Type="http://schemas.openxmlformats.org/officeDocument/2006/relationships/tags" Target="../tags/tag213.xml"/><Relationship Id="rId10" Type="http://schemas.openxmlformats.org/officeDocument/2006/relationships/image" Target="../media/image2.png"/><Relationship Id="rId4" Type="http://schemas.openxmlformats.org/officeDocument/2006/relationships/tags" Target="../tags/tag212.xml"/><Relationship Id="rId9" Type="http://schemas.openxmlformats.org/officeDocument/2006/relationships/image" Target="../media/image25.png"/></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4.xml"/><Relationship Id="rId3" Type="http://schemas.openxmlformats.org/officeDocument/2006/relationships/tags" Target="../tags/tag218.xml"/><Relationship Id="rId7" Type="http://schemas.openxmlformats.org/officeDocument/2006/relationships/tags" Target="../tags/tag222.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image" Target="../media/image6.png"/><Relationship Id="rId5" Type="http://schemas.openxmlformats.org/officeDocument/2006/relationships/tags" Target="../tags/tag220.xml"/><Relationship Id="rId10" Type="http://schemas.openxmlformats.org/officeDocument/2006/relationships/image" Target="../media/image3.jpg"/><Relationship Id="rId4" Type="http://schemas.openxmlformats.org/officeDocument/2006/relationships/tags" Target="../tags/tag219.xml"/><Relationship Id="rId9"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tags" Target="../tags/tag230.xml"/><Relationship Id="rId3" Type="http://schemas.openxmlformats.org/officeDocument/2006/relationships/tags" Target="../tags/tag225.xml"/><Relationship Id="rId7" Type="http://schemas.openxmlformats.org/officeDocument/2006/relationships/tags" Target="../tags/tag229.xml"/><Relationship Id="rId12" Type="http://schemas.openxmlformats.org/officeDocument/2006/relationships/image" Target="../media/image6.png"/><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tags" Target="../tags/tag228.xml"/><Relationship Id="rId11" Type="http://schemas.openxmlformats.org/officeDocument/2006/relationships/image" Target="../media/image3.jpg"/><Relationship Id="rId5" Type="http://schemas.openxmlformats.org/officeDocument/2006/relationships/tags" Target="../tags/tag227.xml"/><Relationship Id="rId10" Type="http://schemas.openxmlformats.org/officeDocument/2006/relationships/image" Target="../media/image2.png"/><Relationship Id="rId4" Type="http://schemas.openxmlformats.org/officeDocument/2006/relationships/tags" Target="../tags/tag226.xml"/><Relationship Id="rId9"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33.xml"/><Relationship Id="rId7" Type="http://schemas.openxmlformats.org/officeDocument/2006/relationships/tags" Target="../tags/tag237.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image" Target="../media/image6.png"/><Relationship Id="rId5" Type="http://schemas.openxmlformats.org/officeDocument/2006/relationships/tags" Target="../tags/tag235.xml"/><Relationship Id="rId10" Type="http://schemas.openxmlformats.org/officeDocument/2006/relationships/image" Target="../media/image3.jpg"/><Relationship Id="rId4" Type="http://schemas.openxmlformats.org/officeDocument/2006/relationships/tags" Target="../tags/tag234.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25.xml"/><Relationship Id="rId7" Type="http://schemas.openxmlformats.org/officeDocument/2006/relationships/tags" Target="../tags/tag29.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image" Target="../media/image6.png"/><Relationship Id="rId5" Type="http://schemas.openxmlformats.org/officeDocument/2006/relationships/tags" Target="../tags/tag27.xml"/><Relationship Id="rId10" Type="http://schemas.openxmlformats.org/officeDocument/2006/relationships/image" Target="../media/image3.jpg"/><Relationship Id="rId4" Type="http://schemas.openxmlformats.org/officeDocument/2006/relationships/tags" Target="../tags/tag26.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11" Type="http://schemas.openxmlformats.org/officeDocument/2006/relationships/image" Target="../media/image6.png"/><Relationship Id="rId5" Type="http://schemas.openxmlformats.org/officeDocument/2006/relationships/tags" Target="../tags/tag34.xml"/><Relationship Id="rId10" Type="http://schemas.openxmlformats.org/officeDocument/2006/relationships/image" Target="../media/image3.jpg"/><Relationship Id="rId4" Type="http://schemas.openxmlformats.org/officeDocument/2006/relationships/tags" Target="../tags/tag33.xml"/><Relationship Id="rId9"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image" Target="../media/image6.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image" Target="../media/image3.jpg"/><Relationship Id="rId5" Type="http://schemas.openxmlformats.org/officeDocument/2006/relationships/tags" Target="../tags/tag41.xml"/><Relationship Id="rId10" Type="http://schemas.openxmlformats.org/officeDocument/2006/relationships/image" Target="../media/image2.png"/><Relationship Id="rId4" Type="http://schemas.openxmlformats.org/officeDocument/2006/relationships/tags" Target="../tags/tag40.xml"/><Relationship Id="rId9"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6.xml"/><Relationship Id="rId7" Type="http://schemas.openxmlformats.org/officeDocument/2006/relationships/tags" Target="../tags/tag50.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6.png"/><Relationship Id="rId5" Type="http://schemas.openxmlformats.org/officeDocument/2006/relationships/tags" Target="../tags/tag48.xml"/><Relationship Id="rId10" Type="http://schemas.openxmlformats.org/officeDocument/2006/relationships/image" Target="../media/image3.jpg"/><Relationship Id="rId4" Type="http://schemas.openxmlformats.org/officeDocument/2006/relationships/tags" Target="../tags/tag47.xml"/><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image" Target="../media/image2.png"/><Relationship Id="rId3" Type="http://schemas.openxmlformats.org/officeDocument/2006/relationships/tags" Target="../tags/tag53.xml"/><Relationship Id="rId7" Type="http://schemas.openxmlformats.org/officeDocument/2006/relationships/slideLayout" Target="../slideLayouts/slideLayout6.xml"/><Relationship Id="rId12" Type="http://schemas.microsoft.com/office/2007/relationships/diagramDrawing" Target="../diagrams/drawing1.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tags" Target="../tags/tag56.xml"/><Relationship Id="rId11" Type="http://schemas.openxmlformats.org/officeDocument/2006/relationships/diagramColors" Target="../diagrams/colors1.xml"/><Relationship Id="rId5" Type="http://schemas.openxmlformats.org/officeDocument/2006/relationships/tags" Target="../tags/tag55.xml"/><Relationship Id="rId15" Type="http://schemas.openxmlformats.org/officeDocument/2006/relationships/image" Target="../media/image6.png"/><Relationship Id="rId10" Type="http://schemas.openxmlformats.org/officeDocument/2006/relationships/diagramQuickStyle" Target="../diagrams/quickStyle1.xml"/><Relationship Id="rId4" Type="http://schemas.openxmlformats.org/officeDocument/2006/relationships/tags" Target="../tags/tag54.xml"/><Relationship Id="rId9" Type="http://schemas.openxmlformats.org/officeDocument/2006/relationships/diagramLayout" Target="../diagrams/layout1.xml"/><Relationship Id="rId14" Type="http://schemas.openxmlformats.org/officeDocument/2006/relationships/image" Target="../media/image3.jpg"/></Relationships>
</file>

<file path=ppt/slides/_rels/slide9.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slideLayout" Target="../slideLayouts/slideLayout2.xml"/><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image" Target="../media/image8.jpeg"/><Relationship Id="rId2" Type="http://schemas.openxmlformats.org/officeDocument/2006/relationships/tags" Target="../tags/tag58.xml"/><Relationship Id="rId16" Type="http://schemas.openxmlformats.org/officeDocument/2006/relationships/image" Target="../media/image7.png"/><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5" Type="http://schemas.openxmlformats.org/officeDocument/2006/relationships/tags" Target="../tags/tag61.xml"/><Relationship Id="rId15" Type="http://schemas.openxmlformats.org/officeDocument/2006/relationships/image" Target="../media/image3.jpg"/><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custDataLst>
              <p:tags r:id="rId1"/>
            </p:custDataLst>
          </p:nvPr>
        </p:nvSpPr>
        <p:spPr>
          <a:xfrm>
            <a:off x="951918" y="828171"/>
            <a:ext cx="8706986" cy="2158444"/>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fr-CA">
              <a:ln>
                <a:solidFill>
                  <a:srgbClr val="0070C0"/>
                </a:solidFill>
              </a:ln>
            </a:endParaRPr>
          </a:p>
        </p:txBody>
      </p:sp>
      <p:sp>
        <p:nvSpPr>
          <p:cNvPr id="5" name="Titre 1"/>
          <p:cNvSpPr txBox="1">
            <a:spLocks/>
          </p:cNvSpPr>
          <p:nvPr>
            <p:custDataLst>
              <p:tags r:id="rId2"/>
            </p:custDataLst>
          </p:nvPr>
        </p:nvSpPr>
        <p:spPr>
          <a:xfrm>
            <a:off x="951918" y="828171"/>
            <a:ext cx="8854751" cy="1056776"/>
          </a:xfrm>
          <a:prstGeom prst="rect">
            <a:avLst/>
          </a:prstGeom>
        </p:spPr>
        <p:txBody>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fr-CA" sz="2800" b="1" dirty="0" smtClean="0">
                <a:effectLst>
                  <a:outerShdw blurRad="38100" dist="38100" dir="2700000" algn="tl">
                    <a:srgbClr val="000000">
                      <a:alpha val="43137"/>
                    </a:srgbClr>
                  </a:outerShdw>
                </a:effectLst>
              </a:rPr>
              <a:t>Lire et écrire comme des professionnels au cégep: </a:t>
            </a:r>
            <a:r>
              <a:rPr lang="fr-CA" sz="2000" b="1" dirty="0" smtClean="0">
                <a:effectLst>
                  <a:outerShdw blurRad="38100" dist="38100" dir="2700000" algn="tl">
                    <a:srgbClr val="000000">
                      <a:alpha val="43137"/>
                    </a:srgbClr>
                  </a:outerShdw>
                </a:effectLst>
              </a:rPr>
              <a:t>Recherche collaborative université-cégep</a:t>
            </a:r>
            <a:endParaRPr lang="fr-CA" sz="2000" b="1" dirty="0">
              <a:effectLst>
                <a:outerShdw blurRad="38100" dist="38100" dir="2700000" algn="tl">
                  <a:srgbClr val="000000">
                    <a:alpha val="43137"/>
                  </a:srgbClr>
                </a:outerShdw>
              </a:effectLst>
            </a:endParaRPr>
          </a:p>
        </p:txBody>
      </p:sp>
      <p:sp>
        <p:nvSpPr>
          <p:cNvPr id="6" name="Sous-titre 2"/>
          <p:cNvSpPr txBox="1">
            <a:spLocks/>
          </p:cNvSpPr>
          <p:nvPr>
            <p:custDataLst>
              <p:tags r:id="rId3"/>
            </p:custDataLst>
          </p:nvPr>
        </p:nvSpPr>
        <p:spPr>
          <a:xfrm>
            <a:off x="951918" y="1884948"/>
            <a:ext cx="8706987" cy="1035806"/>
          </a:xfrm>
          <a:prstGeom prst="rect">
            <a:avLst/>
          </a:prstGeom>
        </p:spPr>
        <p:txBody>
          <a:bodyP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502920" lvl="1" indent="0">
              <a:buNone/>
            </a:pPr>
            <a:r>
              <a:rPr lang="fr-CA" sz="2400" b="1" dirty="0" err="1" smtClean="0">
                <a:solidFill>
                  <a:schemeClr val="bg1"/>
                </a:solidFill>
                <a:effectLst>
                  <a:outerShdw blurRad="38100" dist="38100" dir="2700000" algn="tl">
                    <a:srgbClr val="000000">
                      <a:alpha val="43137"/>
                    </a:srgbClr>
                  </a:outerShdw>
                </a:effectLst>
              </a:rPr>
              <a:t>Coélaboration</a:t>
            </a:r>
            <a:r>
              <a:rPr lang="fr-CA" sz="2400" b="1" dirty="0" smtClean="0">
                <a:solidFill>
                  <a:schemeClr val="bg1"/>
                </a:solidFill>
                <a:effectLst>
                  <a:outerShdw blurRad="38100" dist="38100" dir="2700000" algn="tl">
                    <a:srgbClr val="000000">
                      <a:alpha val="43137"/>
                    </a:srgbClr>
                  </a:outerShdw>
                </a:effectLst>
              </a:rPr>
              <a:t> d’outils de supervision linguistique en foresterie et en soins infirmiers</a:t>
            </a:r>
          </a:p>
          <a:p>
            <a:pPr algn="ctr"/>
            <a:endParaRPr lang="fr-CA" sz="2400" b="1" dirty="0" smtClean="0">
              <a:solidFill>
                <a:schemeClr val="bg1"/>
              </a:solidFill>
            </a:endParaRPr>
          </a:p>
        </p:txBody>
      </p:sp>
      <p:grpSp>
        <p:nvGrpSpPr>
          <p:cNvPr id="2" name="Groupe 1"/>
          <p:cNvGrpSpPr/>
          <p:nvPr>
            <p:custDataLst>
              <p:tags r:id="rId4"/>
            </p:custDataLst>
          </p:nvPr>
        </p:nvGrpSpPr>
        <p:grpSpPr>
          <a:xfrm>
            <a:off x="1474181" y="133509"/>
            <a:ext cx="2317579" cy="526383"/>
            <a:chOff x="1474181" y="133509"/>
            <a:chExt cx="2317579" cy="526383"/>
          </a:xfrm>
        </p:grpSpPr>
        <p:pic>
          <p:nvPicPr>
            <p:cNvPr id="8" name="Image 7"/>
            <p:cNvPicPr>
              <a:picLocks noChangeAspect="1"/>
            </p:cNvPicPr>
            <p:nvPr>
              <p:custDataLst>
                <p:tags r:id="rId9"/>
              </p:custDataLst>
            </p:nvPr>
          </p:nvPicPr>
          <p:blipFill>
            <a:blip r:embed="rId12">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9" name="Image 8"/>
            <p:cNvPicPr>
              <a:picLocks noChangeAspect="1"/>
            </p:cNvPicPr>
            <p:nvPr>
              <p:custDataLst>
                <p:tags r:id="rId10"/>
              </p:custDataLst>
            </p:nvPr>
          </p:nvPicPr>
          <p:blipFill>
            <a:blip r:embed="rId13">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grpSp>
      <p:pic>
        <p:nvPicPr>
          <p:cNvPr id="7" name="Image 6"/>
          <p:cNvPicPr>
            <a:picLocks noChangeAspect="1"/>
          </p:cNvPicPr>
          <p:nvPr>
            <p:custDataLst>
              <p:tags r:id="rId5"/>
            </p:custDataLst>
          </p:nvPr>
        </p:nvPicPr>
        <p:blipFill rotWithShape="1">
          <a:blip r:embed="rId14">
            <a:extLst>
              <a:ext uri="{28A0092B-C50C-407E-A947-70E740481C1C}">
                <a14:useLocalDpi xmlns:a14="http://schemas.microsoft.com/office/drawing/2010/main" val="0"/>
              </a:ext>
            </a:extLst>
          </a:blip>
          <a:srcRect l="20105" t="12052" r="19291" b="6153"/>
          <a:stretch/>
        </p:blipFill>
        <p:spPr>
          <a:xfrm>
            <a:off x="1242874" y="3170244"/>
            <a:ext cx="4317954" cy="3687755"/>
          </a:xfrm>
          <a:prstGeom prst="ellipse">
            <a:avLst/>
          </a:prstGeom>
          <a:ln>
            <a:noFill/>
          </a:ln>
          <a:effectLst>
            <a:softEdge rad="112500"/>
          </a:effectLst>
        </p:spPr>
      </p:pic>
      <p:pic>
        <p:nvPicPr>
          <p:cNvPr id="4" name="Image 3"/>
          <p:cNvPicPr>
            <a:picLocks noChangeAspect="1"/>
          </p:cNvPicPr>
          <p:nvPr>
            <p:custDataLst>
              <p:tags r:id="rId6"/>
            </p:custDataLst>
          </p:nvPr>
        </p:nvPicPr>
        <p:blipFill rotWithShape="1">
          <a:blip r:embed="rId15">
            <a:extLst>
              <a:ext uri="{28A0092B-C50C-407E-A947-70E740481C1C}">
                <a14:useLocalDpi xmlns:a14="http://schemas.microsoft.com/office/drawing/2010/main" val="0"/>
              </a:ext>
            </a:extLst>
          </a:blip>
          <a:srcRect l="22968" t="17233" r="19611" b="15291"/>
          <a:stretch/>
        </p:blipFill>
        <p:spPr>
          <a:xfrm>
            <a:off x="5273336" y="3107185"/>
            <a:ext cx="4221125" cy="3750814"/>
          </a:xfrm>
          <a:prstGeom prst="ellipse">
            <a:avLst/>
          </a:prstGeom>
          <a:ln>
            <a:noFill/>
          </a:ln>
          <a:effectLst>
            <a:softEdge rad="112500"/>
          </a:effectLst>
        </p:spPr>
      </p:pic>
      <p:sp>
        <p:nvSpPr>
          <p:cNvPr id="10" name="ZoneTexte 9"/>
          <p:cNvSpPr txBox="1"/>
          <p:nvPr>
            <p:custDataLst>
              <p:tags r:id="rId7"/>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pic>
        <p:nvPicPr>
          <p:cNvPr id="11" name="Image 10"/>
          <p:cNvPicPr>
            <a:picLocks noChangeAspect="1"/>
          </p:cNvPicPr>
          <p:nvPr>
            <p:custDataLst>
              <p:tags r:id="rId8"/>
            </p:custDataLst>
          </p:nvPr>
        </p:nvPicPr>
        <p:blipFill>
          <a:blip r:embed="rId16">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3659819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custDataLst>
              <p:tags r:id="rId1"/>
            </p:custDataLst>
          </p:nvPr>
        </p:nvSpPr>
        <p:spPr/>
        <p:txBody>
          <a:bodyPr/>
          <a:lstStyle/>
          <a:p>
            <a:pPr>
              <a:buFont typeface="Wingdings" panose="05000000000000000000" pitchFamily="2" charset="2"/>
              <a:buChar char="Ø"/>
            </a:pPr>
            <a:r>
              <a:rPr lang="fr-CA" b="1" dirty="0">
                <a:solidFill>
                  <a:schemeClr val="accent3">
                    <a:lumMod val="75000"/>
                  </a:schemeClr>
                </a:solidFill>
              </a:rPr>
              <a:t>En TFO: </a:t>
            </a:r>
            <a:r>
              <a:rPr lang="fr-CA" sz="2000" b="1" dirty="0"/>
              <a:t>Guide de rédaction de rapports: </a:t>
            </a:r>
          </a:p>
          <a:p>
            <a:pPr marL="0" indent="0">
              <a:buNone/>
            </a:pPr>
            <a:endParaRPr lang="fr-CA" dirty="0"/>
          </a:p>
          <a:p>
            <a:pPr lvl="1">
              <a:buFont typeface="Arial" panose="020B0604020202020204" pitchFamily="34" charset="0"/>
              <a:buChar char="•"/>
            </a:pPr>
            <a:r>
              <a:rPr lang="fr-CA" sz="1800" b="1" dirty="0"/>
              <a:t>Manuel de l’étudiant incluant différents niveaux pour les différents types de rapports.</a:t>
            </a:r>
          </a:p>
          <a:p>
            <a:pPr lvl="1">
              <a:buFont typeface="Arial" panose="020B0604020202020204" pitchFamily="34" charset="0"/>
              <a:buChar char="•"/>
            </a:pPr>
            <a:r>
              <a:rPr lang="fr-CA" sz="1800" b="1" dirty="0"/>
              <a:t>Manuel de l’enseignant incluant différents niveaux pour les différents types de rapports.</a:t>
            </a:r>
          </a:p>
          <a:p>
            <a:endParaRPr lang="fr-CA" dirty="0"/>
          </a:p>
        </p:txBody>
      </p:sp>
      <p:sp>
        <p:nvSpPr>
          <p:cNvPr id="4" name="Espace réservé du contenu 3"/>
          <p:cNvSpPr>
            <a:spLocks noGrp="1"/>
          </p:cNvSpPr>
          <p:nvPr>
            <p:ph sz="half" idx="2"/>
            <p:custDataLst>
              <p:tags r:id="rId2"/>
            </p:custDataLst>
          </p:nvPr>
        </p:nvSpPr>
        <p:spPr/>
        <p:txBody>
          <a:bodyPr/>
          <a:lstStyle/>
          <a:p>
            <a:pPr>
              <a:buFont typeface="Wingdings" panose="05000000000000000000" pitchFamily="2" charset="2"/>
              <a:buChar char="Ø"/>
            </a:pPr>
            <a:r>
              <a:rPr lang="fr-CA" sz="2000" b="1" dirty="0">
                <a:solidFill>
                  <a:schemeClr val="accent3">
                    <a:lumMod val="75000"/>
                  </a:schemeClr>
                </a:solidFill>
              </a:rPr>
              <a:t>En soins infirmiers</a:t>
            </a:r>
            <a:r>
              <a:rPr lang="fr-CA" sz="2000" b="1" dirty="0"/>
              <a:t>: Guide de stratégies de compréhension de lecture   </a:t>
            </a:r>
          </a:p>
          <a:p>
            <a:pPr lvl="1"/>
            <a:endParaRPr lang="fr-CA" b="1" dirty="0"/>
          </a:p>
          <a:p>
            <a:pPr lvl="1">
              <a:buFont typeface="Arial" panose="020B0604020202020204" pitchFamily="34" charset="0"/>
              <a:buChar char="•"/>
            </a:pPr>
            <a:r>
              <a:rPr lang="fr-CA" sz="1800" b="1" dirty="0"/>
              <a:t>Guide à l’attention des étudiantes, futures infirmières</a:t>
            </a:r>
          </a:p>
          <a:p>
            <a:endParaRPr lang="fr-CA" dirty="0"/>
          </a:p>
        </p:txBody>
      </p:sp>
      <p:sp>
        <p:nvSpPr>
          <p:cNvPr id="5" name="Titre 1"/>
          <p:cNvSpPr txBox="1">
            <a:spLocks/>
          </p:cNvSpPr>
          <p:nvPr>
            <p:custDataLst>
              <p:tags r:id="rId3"/>
            </p:custDataLst>
          </p:nvPr>
        </p:nvSpPr>
        <p:spPr>
          <a:xfrm>
            <a:off x="1652925" y="866550"/>
            <a:ext cx="6933460" cy="769413"/>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b="1" dirty="0" smtClean="0">
                <a:solidFill>
                  <a:schemeClr val="accent3">
                    <a:lumMod val="75000"/>
                  </a:schemeClr>
                </a:solidFill>
              </a:rPr>
              <a:t>Choix des outils à développer</a:t>
            </a:r>
            <a:endParaRPr lang="fr-CA" b="1" dirty="0">
              <a:solidFill>
                <a:schemeClr val="accent3">
                  <a:lumMod val="75000"/>
                </a:schemeClr>
              </a:solidFill>
            </a:endParaRPr>
          </a:p>
        </p:txBody>
      </p:sp>
      <p:sp>
        <p:nvSpPr>
          <p:cNvPr id="6" name="ZoneTexte 5"/>
          <p:cNvSpPr txBox="1"/>
          <p:nvPr>
            <p:custDataLst>
              <p:tags r:id="rId4"/>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grpSp>
        <p:nvGrpSpPr>
          <p:cNvPr id="7" name="Groupe 6"/>
          <p:cNvGrpSpPr/>
          <p:nvPr>
            <p:custDataLst>
              <p:tags r:id="rId5"/>
            </p:custDataLst>
          </p:nvPr>
        </p:nvGrpSpPr>
        <p:grpSpPr>
          <a:xfrm>
            <a:off x="1474181" y="133509"/>
            <a:ext cx="2317579" cy="526383"/>
            <a:chOff x="1474181" y="133509"/>
            <a:chExt cx="2317579" cy="526383"/>
          </a:xfrm>
        </p:grpSpPr>
        <p:pic>
          <p:nvPicPr>
            <p:cNvPr id="8" name="Image 7"/>
            <p:cNvPicPr>
              <a:picLocks noChangeAspect="1"/>
            </p:cNvPicPr>
            <p:nvPr>
              <p:custDataLst>
                <p:tags r:id="rId7"/>
              </p:custDataLst>
            </p:nvPr>
          </p:nvPicPr>
          <p:blipFill>
            <a:blip r:embed="rId10">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9" name="Image 8"/>
            <p:cNvPicPr>
              <a:picLocks noChangeAspect="1"/>
            </p:cNvPicPr>
            <p:nvPr>
              <p:custDataLst>
                <p:tags r:id="rId8"/>
              </p:custDataLst>
            </p:nvPr>
          </p:nvPicPr>
          <p:blipFill>
            <a:blip r:embed="rId11">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grpSp>
      <p:pic>
        <p:nvPicPr>
          <p:cNvPr id="10" name="Image 9"/>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89713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70401" y="900000"/>
            <a:ext cx="9528144" cy="613960"/>
          </a:xfrm>
        </p:spPr>
        <p:txBody>
          <a:bodyPr>
            <a:normAutofit fontScale="90000"/>
          </a:bodyPr>
          <a:lstStyle/>
          <a:p>
            <a:r>
              <a:rPr lang="fr-CA" b="1" dirty="0" smtClean="0">
                <a:solidFill>
                  <a:schemeClr val="accent3">
                    <a:lumMod val="75000"/>
                  </a:schemeClr>
                </a:solidFill>
              </a:rPr>
              <a:t>Présentation de l’outil conçu en Foresterie</a:t>
            </a:r>
            <a:endParaRPr lang="fr-CA" b="1" dirty="0">
              <a:solidFill>
                <a:schemeClr val="accent3">
                  <a:lumMod val="75000"/>
                </a:schemeClr>
              </a:solidFill>
            </a:endParaRPr>
          </a:p>
        </p:txBody>
      </p:sp>
      <p:pic>
        <p:nvPicPr>
          <p:cNvPr id="3" name="Image 2"/>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6" name="Image 5"/>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5" name="ZoneTexte 4"/>
          <p:cNvSpPr txBox="1"/>
          <p:nvPr>
            <p:custDataLst>
              <p:tags r:id="rId4"/>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pic>
        <p:nvPicPr>
          <p:cNvPr id="7" name="Image 6"/>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pic>
        <p:nvPicPr>
          <p:cNvPr id="8" name="Image 7"/>
          <p:cNvPicPr>
            <a:picLocks noChangeAspect="1"/>
          </p:cNvPicPr>
          <p:nvPr>
            <p:custDataLst>
              <p:tags r:id="rId6"/>
            </p:custDataLst>
          </p:nvPr>
        </p:nvPicPr>
        <p:blipFill>
          <a:blip r:embed="rId11"/>
          <a:stretch>
            <a:fillRect/>
          </a:stretch>
        </p:blipFill>
        <p:spPr>
          <a:xfrm>
            <a:off x="3470400" y="1724397"/>
            <a:ext cx="4104000" cy="4673523"/>
          </a:xfrm>
          <a:prstGeom prst="rect">
            <a:avLst/>
          </a:prstGeom>
          <a:ln>
            <a:solidFill>
              <a:schemeClr val="tx1">
                <a:lumMod val="50000"/>
                <a:lumOff val="50000"/>
              </a:schemeClr>
            </a:solidFill>
          </a:ln>
        </p:spPr>
      </p:pic>
    </p:spTree>
    <p:extLst>
      <p:ext uri="{BB962C8B-B14F-4D97-AF65-F5344CB8AC3E}">
        <p14:creationId xmlns:p14="http://schemas.microsoft.com/office/powerpoint/2010/main" val="408713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828800" y="910415"/>
            <a:ext cx="10043999" cy="663152"/>
          </a:xfrm>
        </p:spPr>
        <p:txBody>
          <a:bodyPr>
            <a:normAutofit fontScale="90000"/>
          </a:bodyPr>
          <a:lstStyle/>
          <a:p>
            <a:r>
              <a:rPr lang="fr-CA" b="1" dirty="0">
                <a:solidFill>
                  <a:schemeClr val="accent3">
                    <a:lumMod val="75000"/>
                  </a:schemeClr>
                </a:solidFill>
              </a:rPr>
              <a:t>Les outils de valorisation du </a:t>
            </a:r>
            <a:r>
              <a:rPr lang="fr-CA" b="1" dirty="0" smtClean="0">
                <a:solidFill>
                  <a:schemeClr val="accent3">
                    <a:lumMod val="75000"/>
                  </a:schemeClr>
                </a:solidFill>
              </a:rPr>
              <a:t>français développés </a:t>
            </a:r>
            <a:endParaRPr lang="fr-CA" b="1" dirty="0">
              <a:solidFill>
                <a:schemeClr val="accent3">
                  <a:lumMod val="75000"/>
                </a:schemeClr>
              </a:solidFill>
            </a:endParaRPr>
          </a:p>
        </p:txBody>
      </p:sp>
      <p:sp>
        <p:nvSpPr>
          <p:cNvPr id="3" name="Espace réservé du contenu 2"/>
          <p:cNvSpPr>
            <a:spLocks noGrp="1"/>
          </p:cNvSpPr>
          <p:nvPr>
            <p:ph idx="1"/>
            <p:custDataLst>
              <p:tags r:id="rId2"/>
            </p:custDataLst>
          </p:nvPr>
        </p:nvSpPr>
        <p:spPr>
          <a:xfrm>
            <a:off x="2543114" y="1927569"/>
            <a:ext cx="8796823" cy="3177231"/>
          </a:xfrm>
        </p:spPr>
        <p:txBody>
          <a:bodyPr>
            <a:normAutofit/>
          </a:bodyPr>
          <a:lstStyle/>
          <a:p>
            <a:r>
              <a:rPr lang="fr-CA" sz="2400" b="1" dirty="0" smtClean="0">
                <a:solidFill>
                  <a:schemeClr val="tx1"/>
                </a:solidFill>
              </a:rPr>
              <a:t>Le mandat d’écriture </a:t>
            </a:r>
          </a:p>
          <a:p>
            <a:endParaRPr lang="fr-CA" sz="2400" b="1" dirty="0">
              <a:solidFill>
                <a:schemeClr val="tx1"/>
              </a:solidFill>
            </a:endParaRPr>
          </a:p>
          <a:p>
            <a:r>
              <a:rPr lang="fr-CA" sz="2400" b="1" dirty="0" smtClean="0">
                <a:solidFill>
                  <a:schemeClr val="tx1"/>
                </a:solidFill>
              </a:rPr>
              <a:t>Les marques linguistiques </a:t>
            </a:r>
          </a:p>
          <a:p>
            <a:pPr marL="0" indent="0">
              <a:buNone/>
            </a:pPr>
            <a:endParaRPr lang="fr-CA" sz="2400" b="1" dirty="0" smtClean="0">
              <a:solidFill>
                <a:schemeClr val="tx1"/>
              </a:solidFill>
            </a:endParaRPr>
          </a:p>
          <a:p>
            <a:r>
              <a:rPr lang="fr-CA" sz="2400" b="1" dirty="0" smtClean="0">
                <a:solidFill>
                  <a:schemeClr val="tx1"/>
                </a:solidFill>
              </a:rPr>
              <a:t>La grille d’évaluation qualitative de la langue </a:t>
            </a:r>
          </a:p>
          <a:p>
            <a:endParaRPr lang="fr-CA" sz="2400" b="1" dirty="0">
              <a:solidFill>
                <a:schemeClr val="tx1"/>
              </a:solidFill>
            </a:endParaRPr>
          </a:p>
          <a:p>
            <a:pPr marL="0" indent="0">
              <a:buNone/>
            </a:pPr>
            <a:endParaRPr lang="fr-CA" b="1" dirty="0" smtClean="0">
              <a:solidFill>
                <a:schemeClr val="tx1"/>
              </a:solidFill>
            </a:endParaRPr>
          </a:p>
          <a:p>
            <a:pPr>
              <a:lnSpc>
                <a:spcPct val="150000"/>
              </a:lnSpc>
              <a:buFont typeface="Wingdings" panose="05000000000000000000" pitchFamily="2" charset="2"/>
              <a:buChar char="Ø"/>
            </a:pPr>
            <a:endParaRPr lang="fr-CA" b="1" dirty="0" smtClean="0">
              <a:solidFill>
                <a:schemeClr val="tx1"/>
              </a:solidFill>
            </a:endParaRPr>
          </a:p>
          <a:p>
            <a:pPr marL="0" indent="0">
              <a:lnSpc>
                <a:spcPct val="150000"/>
              </a:lnSpc>
              <a:buNone/>
            </a:pPr>
            <a:endParaRPr lang="fr-CA" b="1" dirty="0">
              <a:solidFill>
                <a:schemeClr val="tx1"/>
              </a:solidFill>
            </a:endParaRPr>
          </a:p>
        </p:txBody>
      </p:sp>
      <p:pic>
        <p:nvPicPr>
          <p:cNvPr id="4" name="Image 3"/>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5" name="Imag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6" name="ZoneTexte 5"/>
          <p:cNvSpPr txBox="1"/>
          <p:nvPr>
            <p:custDataLst>
              <p:tags r:id="rId5"/>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pic>
        <p:nvPicPr>
          <p:cNvPr id="7" name="Image 6"/>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147288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090493" y="901866"/>
            <a:ext cx="8911687" cy="663152"/>
          </a:xfrm>
        </p:spPr>
        <p:txBody>
          <a:bodyPr/>
          <a:lstStyle/>
          <a:p>
            <a:r>
              <a:rPr lang="fr-CA" b="1" dirty="0" smtClean="0">
                <a:solidFill>
                  <a:schemeClr val="accent3">
                    <a:lumMod val="75000"/>
                  </a:schemeClr>
                </a:solidFill>
              </a:rPr>
              <a:t>Le mandat d’écriture</a:t>
            </a:r>
            <a:endParaRPr lang="fr-CA" b="1" dirty="0">
              <a:solidFill>
                <a:schemeClr val="accent3">
                  <a:lumMod val="75000"/>
                </a:schemeClr>
              </a:solidFill>
            </a:endParaRPr>
          </a:p>
        </p:txBody>
      </p:sp>
      <p:sp>
        <p:nvSpPr>
          <p:cNvPr id="3" name="Espace réservé du contenu 2"/>
          <p:cNvSpPr>
            <a:spLocks noGrp="1"/>
          </p:cNvSpPr>
          <p:nvPr>
            <p:ph idx="1"/>
            <p:custDataLst>
              <p:tags r:id="rId2"/>
            </p:custDataLst>
          </p:nvPr>
        </p:nvSpPr>
        <p:spPr>
          <a:xfrm>
            <a:off x="2037600" y="1733297"/>
            <a:ext cx="9331191" cy="4865631"/>
          </a:xfrm>
        </p:spPr>
        <p:txBody>
          <a:bodyPr>
            <a:normAutofit/>
          </a:bodyPr>
          <a:lstStyle/>
          <a:p>
            <a:pPr>
              <a:lnSpc>
                <a:spcPct val="150000"/>
              </a:lnSpc>
              <a:buFont typeface="Wingdings" panose="05000000000000000000" pitchFamily="2" charset="2"/>
              <a:buChar char="Ø"/>
            </a:pPr>
            <a:r>
              <a:rPr lang="fr-CA" b="1" dirty="0" smtClean="0">
                <a:solidFill>
                  <a:schemeClr val="tx1"/>
                </a:solidFill>
              </a:rPr>
              <a:t>Le </a:t>
            </a:r>
            <a:r>
              <a:rPr lang="fr-CA" b="1" dirty="0">
                <a:solidFill>
                  <a:schemeClr val="tx1"/>
                </a:solidFill>
              </a:rPr>
              <a:t>mandat d’écriture, c’est la commande que produit l’enseignant pour aider ses étudiants à définir l’objectif de communication du rapport qu’ils doivent produire. </a:t>
            </a:r>
            <a:endParaRPr lang="fr-CA" b="1" dirty="0" smtClean="0">
              <a:solidFill>
                <a:schemeClr val="tx1"/>
              </a:solidFill>
            </a:endParaRPr>
          </a:p>
          <a:p>
            <a:pPr>
              <a:lnSpc>
                <a:spcPct val="150000"/>
              </a:lnSpc>
              <a:buFont typeface="Wingdings" panose="05000000000000000000" pitchFamily="2" charset="2"/>
              <a:buChar char="Ø"/>
            </a:pPr>
            <a:r>
              <a:rPr lang="fr-CA" b="1" dirty="0">
                <a:solidFill>
                  <a:schemeClr val="tx1"/>
                </a:solidFill>
              </a:rPr>
              <a:t>Permet à l’enseignant </a:t>
            </a:r>
            <a:r>
              <a:rPr lang="fr-CA" b="1" dirty="0" smtClean="0">
                <a:solidFill>
                  <a:schemeClr val="tx1"/>
                </a:solidFill>
              </a:rPr>
              <a:t>d’expliquer </a:t>
            </a:r>
            <a:r>
              <a:rPr lang="fr-CA" b="1" dirty="0">
                <a:solidFill>
                  <a:schemeClr val="tx1"/>
                </a:solidFill>
              </a:rPr>
              <a:t>les exigences </a:t>
            </a:r>
            <a:r>
              <a:rPr lang="fr-CA" b="1" dirty="0" smtClean="0">
                <a:solidFill>
                  <a:schemeClr val="tx1"/>
                </a:solidFill>
              </a:rPr>
              <a:t>et de déterminer </a:t>
            </a:r>
            <a:r>
              <a:rPr lang="fr-CA" b="1" dirty="0">
                <a:solidFill>
                  <a:schemeClr val="tx1"/>
                </a:solidFill>
              </a:rPr>
              <a:t>les composantes à </a:t>
            </a:r>
            <a:r>
              <a:rPr lang="fr-CA" b="1" dirty="0" smtClean="0">
                <a:solidFill>
                  <a:schemeClr val="tx1"/>
                </a:solidFill>
              </a:rPr>
              <a:t>inclure au rapport </a:t>
            </a:r>
            <a:r>
              <a:rPr lang="fr-CA" b="1" dirty="0">
                <a:solidFill>
                  <a:schemeClr val="tx1"/>
                </a:solidFill>
              </a:rPr>
              <a:t>en fonction de la réalité de son </a:t>
            </a:r>
            <a:r>
              <a:rPr lang="fr-CA" b="1" dirty="0" smtClean="0">
                <a:solidFill>
                  <a:schemeClr val="tx1"/>
                </a:solidFill>
              </a:rPr>
              <a:t>cours.</a:t>
            </a:r>
          </a:p>
          <a:p>
            <a:pPr>
              <a:lnSpc>
                <a:spcPct val="150000"/>
              </a:lnSpc>
              <a:buFont typeface="Wingdings" panose="05000000000000000000" pitchFamily="2" charset="2"/>
              <a:buChar char="Ø"/>
            </a:pPr>
            <a:r>
              <a:rPr lang="fr-CA" sz="1800" b="1" dirty="0" smtClean="0"/>
              <a:t>Permet </a:t>
            </a:r>
            <a:r>
              <a:rPr lang="fr-CA" sz="1800" b="1" dirty="0"/>
              <a:t>à l’étudiant d’adapter son niveau de </a:t>
            </a:r>
            <a:r>
              <a:rPr lang="fr-CA" sz="1800" b="1" dirty="0" smtClean="0"/>
              <a:t>langage.</a:t>
            </a:r>
          </a:p>
          <a:p>
            <a:pPr marL="0" indent="0">
              <a:lnSpc>
                <a:spcPct val="150000"/>
              </a:lnSpc>
              <a:buNone/>
            </a:pPr>
            <a:r>
              <a:rPr lang="fr-CA" sz="2400" i="1" dirty="0" smtClean="0"/>
              <a:t>Commande </a:t>
            </a:r>
            <a:r>
              <a:rPr lang="fr-CA" sz="2400" i="1" dirty="0"/>
              <a:t>plus claire de l’enseignant = le produit livré par l’étudiant répond aux attentes</a:t>
            </a:r>
            <a:r>
              <a:rPr lang="fr-CA" sz="2800" i="1" dirty="0"/>
              <a:t>.</a:t>
            </a:r>
          </a:p>
          <a:p>
            <a:pPr>
              <a:lnSpc>
                <a:spcPct val="150000"/>
              </a:lnSpc>
              <a:buFont typeface="Wingdings" panose="05000000000000000000" pitchFamily="2" charset="2"/>
              <a:buChar char="Ø"/>
            </a:pPr>
            <a:endParaRPr lang="fr-CA" b="1" dirty="0">
              <a:solidFill>
                <a:schemeClr val="tx1"/>
              </a:solidFill>
            </a:endParaRPr>
          </a:p>
          <a:p>
            <a:pPr>
              <a:lnSpc>
                <a:spcPct val="150000"/>
              </a:lnSpc>
              <a:buFont typeface="Wingdings" panose="05000000000000000000" pitchFamily="2" charset="2"/>
              <a:buChar char="Ø"/>
            </a:pPr>
            <a:endParaRPr lang="fr-CA" b="1" dirty="0" smtClean="0">
              <a:solidFill>
                <a:schemeClr val="tx1"/>
              </a:solidFill>
            </a:endParaRPr>
          </a:p>
          <a:p>
            <a:pPr marL="0" indent="0">
              <a:lnSpc>
                <a:spcPct val="150000"/>
              </a:lnSpc>
              <a:buNone/>
            </a:pPr>
            <a:endParaRPr lang="fr-CA" b="1" dirty="0" smtClean="0">
              <a:solidFill>
                <a:schemeClr val="tx1"/>
              </a:solidFill>
            </a:endParaRPr>
          </a:p>
          <a:p>
            <a:pPr marL="0" indent="0">
              <a:lnSpc>
                <a:spcPct val="150000"/>
              </a:lnSpc>
              <a:buNone/>
            </a:pPr>
            <a:endParaRPr lang="fr-CA" b="1" dirty="0">
              <a:solidFill>
                <a:schemeClr val="tx1"/>
              </a:solidFill>
            </a:endParaRPr>
          </a:p>
        </p:txBody>
      </p:sp>
      <p:pic>
        <p:nvPicPr>
          <p:cNvPr id="4" name="Image 3"/>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5" name="Imag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6" name="ZoneTexte 5"/>
          <p:cNvSpPr txBox="1"/>
          <p:nvPr>
            <p:custDataLst>
              <p:tags r:id="rId5"/>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pic>
        <p:nvPicPr>
          <p:cNvPr id="7" name="Image 6"/>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67460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893025" y="702050"/>
            <a:ext cx="8911687" cy="663152"/>
          </a:xfrm>
        </p:spPr>
        <p:txBody>
          <a:bodyPr/>
          <a:lstStyle/>
          <a:p>
            <a:r>
              <a:rPr lang="fr-CA" b="1" dirty="0" smtClean="0">
                <a:solidFill>
                  <a:schemeClr val="accent3">
                    <a:lumMod val="75000"/>
                  </a:schemeClr>
                </a:solidFill>
              </a:rPr>
              <a:t>Le mandat d’écriture</a:t>
            </a:r>
            <a:endParaRPr lang="fr-CA" b="1" dirty="0">
              <a:solidFill>
                <a:schemeClr val="accent3">
                  <a:lumMod val="75000"/>
                </a:schemeClr>
              </a:solidFill>
            </a:endParaRPr>
          </a:p>
        </p:txBody>
      </p:sp>
      <p:sp>
        <p:nvSpPr>
          <p:cNvPr id="3" name="Espace réservé du contenu 2"/>
          <p:cNvSpPr>
            <a:spLocks noGrp="1"/>
          </p:cNvSpPr>
          <p:nvPr>
            <p:ph idx="1"/>
            <p:custDataLst>
              <p:tags r:id="rId2"/>
            </p:custDataLst>
          </p:nvPr>
        </p:nvSpPr>
        <p:spPr>
          <a:xfrm>
            <a:off x="2132714" y="1461862"/>
            <a:ext cx="8961498" cy="4865631"/>
          </a:xfrm>
        </p:spPr>
        <p:txBody>
          <a:bodyPr>
            <a:normAutofit fontScale="92500" lnSpcReduction="20000"/>
          </a:bodyPr>
          <a:lstStyle/>
          <a:p>
            <a:pPr marL="0" indent="0">
              <a:buNone/>
            </a:pPr>
            <a:r>
              <a:rPr lang="fr-CA" sz="2400" b="1" dirty="0" smtClean="0">
                <a:solidFill>
                  <a:schemeClr val="tx1"/>
                </a:solidFill>
              </a:rPr>
              <a:t>Les questions à se poser pour rédiger un mandat d’écriture  :</a:t>
            </a:r>
          </a:p>
          <a:p>
            <a:pPr marL="0" indent="0">
              <a:buNone/>
            </a:pPr>
            <a:endParaRPr lang="fr-CA" dirty="0">
              <a:solidFill>
                <a:schemeClr val="tx1"/>
              </a:solidFill>
            </a:endParaRPr>
          </a:p>
          <a:p>
            <a:pPr lvl="1">
              <a:buFont typeface="Arial" panose="020B0604020202020204" pitchFamily="34" charset="0"/>
              <a:buChar char="•"/>
            </a:pPr>
            <a:r>
              <a:rPr lang="fr-CA" sz="1800" b="1" dirty="0" smtClean="0">
                <a:solidFill>
                  <a:schemeClr val="tx1"/>
                </a:solidFill>
              </a:rPr>
              <a:t>Quel </a:t>
            </a:r>
            <a:r>
              <a:rPr lang="fr-CA" sz="1800" b="1" dirty="0">
                <a:solidFill>
                  <a:schemeClr val="tx1"/>
                </a:solidFill>
              </a:rPr>
              <a:t>est le SUJET du rapport ? </a:t>
            </a:r>
            <a:r>
              <a:rPr lang="fr-CA" sz="1800" b="1" dirty="0" smtClean="0">
                <a:solidFill>
                  <a:schemeClr val="tx1"/>
                </a:solidFill>
              </a:rPr>
              <a:t>Quels sont les objectifs à atteindre? Y </a:t>
            </a:r>
            <a:r>
              <a:rPr lang="fr-CA" sz="1800" b="1" dirty="0" err="1" smtClean="0">
                <a:solidFill>
                  <a:schemeClr val="tx1"/>
                </a:solidFill>
              </a:rPr>
              <a:t>a-t-il</a:t>
            </a:r>
            <a:r>
              <a:rPr lang="fr-CA" sz="1800" b="1" dirty="0" smtClean="0">
                <a:solidFill>
                  <a:schemeClr val="tx1"/>
                </a:solidFill>
              </a:rPr>
              <a:t> des limites à respecter concernant </a:t>
            </a:r>
            <a:r>
              <a:rPr lang="fr-CA" sz="1800" b="1" dirty="0">
                <a:solidFill>
                  <a:schemeClr val="tx1"/>
                </a:solidFill>
              </a:rPr>
              <a:t>ce sujet ? </a:t>
            </a:r>
            <a:endParaRPr lang="fr-CA" sz="1800" b="1" dirty="0" smtClean="0">
              <a:solidFill>
                <a:schemeClr val="tx1"/>
              </a:solidFill>
            </a:endParaRPr>
          </a:p>
          <a:p>
            <a:pPr marL="457200" lvl="1" indent="0">
              <a:buNone/>
            </a:pPr>
            <a:endParaRPr lang="fr-CA" sz="1800" b="1" dirty="0">
              <a:solidFill>
                <a:schemeClr val="tx1"/>
              </a:solidFill>
            </a:endParaRPr>
          </a:p>
          <a:p>
            <a:pPr lvl="1">
              <a:buFont typeface="Arial" panose="020B0604020202020204" pitchFamily="34" charset="0"/>
              <a:buChar char="•"/>
            </a:pPr>
            <a:r>
              <a:rPr lang="fr-CA" sz="1800" b="1" dirty="0" smtClean="0">
                <a:solidFill>
                  <a:schemeClr val="tx1"/>
                </a:solidFill>
              </a:rPr>
              <a:t>Qui </a:t>
            </a:r>
            <a:r>
              <a:rPr lang="fr-CA" sz="1800" b="1" dirty="0">
                <a:solidFill>
                  <a:schemeClr val="tx1"/>
                </a:solidFill>
              </a:rPr>
              <a:t>parle ou écrit le rapport ? (Émetteur + rôle) </a:t>
            </a:r>
            <a:endParaRPr lang="fr-CA" sz="1800" b="1" dirty="0" smtClean="0">
              <a:solidFill>
                <a:schemeClr val="tx1"/>
              </a:solidFill>
            </a:endParaRPr>
          </a:p>
          <a:p>
            <a:pPr marL="457200" lvl="1" indent="0">
              <a:buNone/>
            </a:pPr>
            <a:endParaRPr lang="fr-CA" sz="1800" b="1" dirty="0">
              <a:solidFill>
                <a:schemeClr val="tx1"/>
              </a:solidFill>
            </a:endParaRPr>
          </a:p>
          <a:p>
            <a:pPr lvl="1">
              <a:buFont typeface="Arial" panose="020B0604020202020204" pitchFamily="34" charset="0"/>
              <a:buChar char="•"/>
            </a:pPr>
            <a:r>
              <a:rPr lang="fr-CA" sz="1800" b="1" dirty="0" smtClean="0">
                <a:solidFill>
                  <a:schemeClr val="tx1"/>
                </a:solidFill>
              </a:rPr>
              <a:t>Qui </a:t>
            </a:r>
            <a:r>
              <a:rPr lang="fr-CA" sz="1800" b="1" dirty="0">
                <a:solidFill>
                  <a:schemeClr val="tx1"/>
                </a:solidFill>
              </a:rPr>
              <a:t>commande le </a:t>
            </a:r>
            <a:r>
              <a:rPr lang="fr-CA" sz="1800" b="1" dirty="0" smtClean="0">
                <a:solidFill>
                  <a:schemeClr val="tx1"/>
                </a:solidFill>
              </a:rPr>
              <a:t>rapport? (un enseignant, un client, etc.)</a:t>
            </a:r>
          </a:p>
          <a:p>
            <a:pPr marL="457200" lvl="1" indent="0">
              <a:buNone/>
            </a:pPr>
            <a:endParaRPr lang="fr-CA" sz="1800" b="1" dirty="0">
              <a:solidFill>
                <a:schemeClr val="tx1"/>
              </a:solidFill>
            </a:endParaRPr>
          </a:p>
          <a:p>
            <a:pPr lvl="1">
              <a:buFont typeface="Arial" panose="020B0604020202020204" pitchFamily="34" charset="0"/>
              <a:buChar char="•"/>
            </a:pPr>
            <a:r>
              <a:rPr lang="fr-CA" sz="1800" b="1" dirty="0" smtClean="0">
                <a:solidFill>
                  <a:schemeClr val="tx1"/>
                </a:solidFill>
              </a:rPr>
              <a:t>À </a:t>
            </a:r>
            <a:r>
              <a:rPr lang="fr-CA" sz="1800" b="1" dirty="0">
                <a:solidFill>
                  <a:schemeClr val="tx1"/>
                </a:solidFill>
              </a:rPr>
              <a:t>qui sera transmis ce rapport ? </a:t>
            </a:r>
            <a:r>
              <a:rPr lang="fr-CA" sz="1800" b="1" dirty="0" smtClean="0">
                <a:solidFill>
                  <a:schemeClr val="tx1"/>
                </a:solidFill>
              </a:rPr>
              <a:t>(à l’enseignant/récepteur qui se crée un rôle) </a:t>
            </a:r>
            <a:r>
              <a:rPr lang="fr-CA" sz="1800" b="1" dirty="0">
                <a:solidFill>
                  <a:schemeClr val="tx1"/>
                </a:solidFill>
              </a:rPr>
              <a:t>Pour qui doit-on l’écrire </a:t>
            </a:r>
            <a:r>
              <a:rPr lang="fr-CA" sz="1800" b="1" dirty="0" smtClean="0">
                <a:solidFill>
                  <a:schemeClr val="tx1"/>
                </a:solidFill>
              </a:rPr>
              <a:t>?</a:t>
            </a:r>
          </a:p>
          <a:p>
            <a:pPr marL="457200" lvl="1" indent="0">
              <a:buNone/>
            </a:pPr>
            <a:endParaRPr lang="fr-CA" sz="1800" b="1" dirty="0">
              <a:solidFill>
                <a:schemeClr val="tx1"/>
              </a:solidFill>
            </a:endParaRPr>
          </a:p>
          <a:p>
            <a:pPr lvl="1">
              <a:buFont typeface="Arial" panose="020B0604020202020204" pitchFamily="34" charset="0"/>
              <a:buChar char="•"/>
            </a:pPr>
            <a:r>
              <a:rPr lang="fr-CA" sz="1800" b="1" dirty="0" smtClean="0">
                <a:solidFill>
                  <a:schemeClr val="tx1"/>
                </a:solidFill>
              </a:rPr>
              <a:t>Dans </a:t>
            </a:r>
            <a:r>
              <a:rPr lang="fr-CA" sz="1800" b="1" dirty="0">
                <a:solidFill>
                  <a:schemeClr val="tx1"/>
                </a:solidFill>
              </a:rPr>
              <a:t>quel but ? Quelle est l’intention de communication ? </a:t>
            </a:r>
            <a:endParaRPr lang="fr-CA" sz="1800" b="1" dirty="0" smtClean="0">
              <a:solidFill>
                <a:schemeClr val="tx1"/>
              </a:solidFill>
            </a:endParaRPr>
          </a:p>
          <a:p>
            <a:pPr marL="457200" lvl="1" indent="0">
              <a:buNone/>
            </a:pPr>
            <a:endParaRPr lang="fr-CA" sz="1800" b="1" dirty="0">
              <a:solidFill>
                <a:schemeClr val="tx1"/>
              </a:solidFill>
            </a:endParaRPr>
          </a:p>
          <a:p>
            <a:pPr lvl="1">
              <a:buFont typeface="Arial" panose="020B0604020202020204" pitchFamily="34" charset="0"/>
              <a:buChar char="•"/>
            </a:pPr>
            <a:r>
              <a:rPr lang="fr-CA" sz="1800" b="1" dirty="0" smtClean="0">
                <a:solidFill>
                  <a:schemeClr val="tx1"/>
                </a:solidFill>
              </a:rPr>
              <a:t>Y </a:t>
            </a:r>
            <a:r>
              <a:rPr lang="fr-CA" sz="1800" b="1" dirty="0" err="1">
                <a:solidFill>
                  <a:schemeClr val="tx1"/>
                </a:solidFill>
              </a:rPr>
              <a:t>a-t-il</a:t>
            </a:r>
            <a:r>
              <a:rPr lang="fr-CA" sz="1800" b="1" dirty="0">
                <a:solidFill>
                  <a:schemeClr val="tx1"/>
                </a:solidFill>
              </a:rPr>
              <a:t> des contraintes liées à la présentation matérielle du rapport </a:t>
            </a:r>
            <a:r>
              <a:rPr lang="fr-CA" sz="1800" b="1" dirty="0" smtClean="0">
                <a:solidFill>
                  <a:schemeClr val="tx1"/>
                </a:solidFill>
              </a:rPr>
              <a:t>?</a:t>
            </a:r>
          </a:p>
        </p:txBody>
      </p:sp>
      <p:pic>
        <p:nvPicPr>
          <p:cNvPr id="4" name="Image 3"/>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5" name="Imag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6" name="ZoneTexte 5"/>
          <p:cNvSpPr txBox="1"/>
          <p:nvPr>
            <p:custDataLst>
              <p:tags r:id="rId5"/>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pic>
        <p:nvPicPr>
          <p:cNvPr id="7" name="Image 6"/>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46991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352041" y="736600"/>
            <a:ext cx="8911687" cy="1280890"/>
          </a:xfrm>
        </p:spPr>
        <p:txBody>
          <a:bodyPr/>
          <a:lstStyle/>
          <a:p>
            <a:r>
              <a:rPr lang="fr-CA" b="1" dirty="0" smtClean="0">
                <a:solidFill>
                  <a:schemeClr val="accent3">
                    <a:lumMod val="75000"/>
                  </a:schemeClr>
                </a:solidFill>
              </a:rPr>
              <a:t>Les marques linguistiques</a:t>
            </a:r>
            <a:endParaRPr lang="fr-CA" dirty="0">
              <a:solidFill>
                <a:schemeClr val="accent3">
                  <a:lumMod val="75000"/>
                </a:schemeClr>
              </a:solidFill>
            </a:endParaRPr>
          </a:p>
        </p:txBody>
      </p:sp>
      <p:sp>
        <p:nvSpPr>
          <p:cNvPr id="3" name="Espace réservé du contenu 2"/>
          <p:cNvSpPr>
            <a:spLocks noGrp="1"/>
          </p:cNvSpPr>
          <p:nvPr>
            <p:ph idx="1"/>
            <p:custDataLst>
              <p:tags r:id="rId2"/>
            </p:custDataLst>
          </p:nvPr>
        </p:nvSpPr>
        <p:spPr>
          <a:xfrm>
            <a:off x="2404800" y="1837261"/>
            <a:ext cx="8401412" cy="2398719"/>
          </a:xfrm>
        </p:spPr>
        <p:txBody>
          <a:bodyPr>
            <a:normAutofit/>
          </a:bodyPr>
          <a:lstStyle/>
          <a:p>
            <a:pPr marL="0" indent="0">
              <a:buNone/>
            </a:pPr>
            <a:r>
              <a:rPr lang="fr-CA" b="1" u="sng" dirty="0" smtClean="0"/>
              <a:t>Explication générale</a:t>
            </a:r>
          </a:p>
          <a:p>
            <a:pPr algn="just">
              <a:lnSpc>
                <a:spcPct val="150000"/>
              </a:lnSpc>
              <a:buFont typeface="Wingdings" panose="05000000000000000000" pitchFamily="2" charset="2"/>
              <a:buChar char="§"/>
            </a:pPr>
            <a:r>
              <a:rPr lang="fr-CA" b="1" dirty="0" smtClean="0"/>
              <a:t>En </a:t>
            </a:r>
            <a:r>
              <a:rPr lang="fr-CA" b="1" dirty="0" smtClean="0">
                <a:solidFill>
                  <a:srgbClr val="0070C0"/>
                </a:solidFill>
              </a:rPr>
              <a:t>TFO</a:t>
            </a:r>
            <a:r>
              <a:rPr lang="fr-CA" b="1" dirty="0" smtClean="0"/>
              <a:t>, les types de textes </a:t>
            </a:r>
            <a:r>
              <a:rPr lang="fr-CA" b="1" dirty="0"/>
              <a:t>scolaires </a:t>
            </a:r>
            <a:r>
              <a:rPr lang="fr-CA" b="1" dirty="0" smtClean="0"/>
              <a:t>à produire </a:t>
            </a:r>
            <a:r>
              <a:rPr lang="fr-CA" b="1" dirty="0"/>
              <a:t>commandent l’utilisation d’un ton objectif et d’une terminologie adaptée au champ de pratique de la foresterie. L’accent doit porter sur le </a:t>
            </a:r>
            <a:r>
              <a:rPr lang="fr-CA" b="1" dirty="0" smtClean="0"/>
              <a:t>message et </a:t>
            </a:r>
            <a:r>
              <a:rPr lang="fr-CA" b="1" dirty="0"/>
              <a:t>non </a:t>
            </a:r>
            <a:r>
              <a:rPr lang="fr-CA" b="1" dirty="0" smtClean="0"/>
              <a:t> </a:t>
            </a:r>
            <a:r>
              <a:rPr lang="fr-CA" b="1" dirty="0"/>
              <a:t>sur l’auteur du message</a:t>
            </a:r>
            <a:r>
              <a:rPr lang="fr-CA" b="1" dirty="0" smtClean="0"/>
              <a:t>.</a:t>
            </a:r>
          </a:p>
          <a:p>
            <a:pPr marL="0" indent="0">
              <a:buNone/>
            </a:pPr>
            <a:endParaRPr lang="fr-CA" dirty="0" smtClean="0"/>
          </a:p>
          <a:p>
            <a:pPr marL="0" indent="0">
              <a:buNone/>
            </a:pPr>
            <a:endParaRPr lang="fr-CA" sz="2400" b="1" dirty="0" smtClean="0"/>
          </a:p>
        </p:txBody>
      </p:sp>
      <p:pic>
        <p:nvPicPr>
          <p:cNvPr id="4" name="Image 3"/>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5" name="Imag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6" name="ZoneTexte 5"/>
          <p:cNvSpPr txBox="1"/>
          <p:nvPr>
            <p:custDataLst>
              <p:tags r:id="rId5"/>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pic>
        <p:nvPicPr>
          <p:cNvPr id="7" name="Image 6"/>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3598672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1756800" y="1202400"/>
            <a:ext cx="10079029" cy="5258029"/>
          </a:xfrm>
        </p:spPr>
        <p:txBody>
          <a:bodyPr>
            <a:normAutofit fontScale="92500"/>
          </a:bodyPr>
          <a:lstStyle/>
          <a:p>
            <a:r>
              <a:rPr lang="fr-CA" sz="3200" b="1" dirty="0" smtClean="0">
                <a:solidFill>
                  <a:schemeClr val="accent3">
                    <a:lumMod val="75000"/>
                  </a:schemeClr>
                </a:solidFill>
              </a:rPr>
              <a:t>Les marques linguistiques</a:t>
            </a:r>
            <a:endParaRPr lang="fr-CA" sz="3200" b="1" dirty="0" smtClean="0"/>
          </a:p>
          <a:p>
            <a:pPr lvl="1">
              <a:lnSpc>
                <a:spcPct val="150000"/>
              </a:lnSpc>
            </a:pPr>
            <a:r>
              <a:rPr lang="fr-CA" sz="2100" b="1" dirty="0" smtClean="0"/>
              <a:t>Donnent des exemples à l’étudiant de ce qui est </a:t>
            </a:r>
            <a:r>
              <a:rPr lang="fr-CA" sz="2100" b="1" dirty="0" smtClean="0">
                <a:solidFill>
                  <a:srgbClr val="FF0000"/>
                </a:solidFill>
              </a:rPr>
              <a:t>à éviter </a:t>
            </a:r>
            <a:r>
              <a:rPr lang="fr-CA" sz="2100" b="1" dirty="0" smtClean="0"/>
              <a:t>et </a:t>
            </a:r>
            <a:r>
              <a:rPr lang="fr-CA" sz="2100" b="1" dirty="0" smtClean="0">
                <a:solidFill>
                  <a:srgbClr val="00B050"/>
                </a:solidFill>
              </a:rPr>
              <a:t>à privilégier;</a:t>
            </a:r>
          </a:p>
          <a:p>
            <a:pPr lvl="1">
              <a:lnSpc>
                <a:spcPct val="150000"/>
              </a:lnSpc>
            </a:pPr>
            <a:endParaRPr lang="fr-CA" sz="1800" b="1" dirty="0" smtClean="0">
              <a:solidFill>
                <a:srgbClr val="00B050"/>
              </a:solidFill>
            </a:endParaRPr>
          </a:p>
          <a:p>
            <a:pPr lvl="1">
              <a:lnSpc>
                <a:spcPct val="150000"/>
              </a:lnSpc>
            </a:pPr>
            <a:endParaRPr lang="fr-CA" sz="1800" b="1" dirty="0" smtClean="0">
              <a:solidFill>
                <a:srgbClr val="00B050"/>
              </a:solidFill>
            </a:endParaRPr>
          </a:p>
          <a:p>
            <a:pPr lvl="1">
              <a:lnSpc>
                <a:spcPct val="150000"/>
              </a:lnSpc>
            </a:pPr>
            <a:endParaRPr lang="fr-CA" sz="1800" b="1" dirty="0" smtClean="0">
              <a:solidFill>
                <a:schemeClr val="tx1"/>
              </a:solidFill>
            </a:endParaRPr>
          </a:p>
          <a:p>
            <a:pPr lvl="1">
              <a:lnSpc>
                <a:spcPct val="150000"/>
              </a:lnSpc>
            </a:pPr>
            <a:endParaRPr lang="fr-CA" sz="1800" b="1" dirty="0">
              <a:solidFill>
                <a:schemeClr val="tx1"/>
              </a:solidFill>
            </a:endParaRPr>
          </a:p>
          <a:p>
            <a:pPr lvl="1">
              <a:lnSpc>
                <a:spcPct val="150000"/>
              </a:lnSpc>
            </a:pPr>
            <a:endParaRPr lang="fr-CA" sz="1800" b="1" dirty="0" smtClean="0">
              <a:solidFill>
                <a:schemeClr val="tx1"/>
              </a:solidFill>
            </a:endParaRPr>
          </a:p>
          <a:p>
            <a:pPr lvl="1">
              <a:lnSpc>
                <a:spcPct val="150000"/>
              </a:lnSpc>
            </a:pPr>
            <a:r>
              <a:rPr lang="fr-CA" sz="1900" b="1" dirty="0" smtClean="0">
                <a:solidFill>
                  <a:schemeClr val="tx1"/>
                </a:solidFill>
              </a:rPr>
              <a:t>L’étudiant doit se relire!  </a:t>
            </a:r>
          </a:p>
          <a:p>
            <a:pPr marL="457200" lvl="1" indent="0">
              <a:lnSpc>
                <a:spcPct val="150000"/>
              </a:lnSpc>
              <a:buNone/>
            </a:pPr>
            <a:r>
              <a:rPr lang="fr-CA" sz="3200" b="1" i="1" dirty="0" smtClean="0">
                <a:solidFill>
                  <a:schemeClr val="tx1"/>
                </a:solidFill>
              </a:rPr>
              <a:t>ET IL SE RELIE!</a:t>
            </a:r>
          </a:p>
          <a:p>
            <a:pPr marL="457200" lvl="1" indent="0">
              <a:lnSpc>
                <a:spcPct val="150000"/>
              </a:lnSpc>
              <a:buNone/>
            </a:pPr>
            <a:endParaRPr lang="fr-CA" sz="1800" b="1" dirty="0" smtClean="0">
              <a:solidFill>
                <a:srgbClr val="00B050"/>
              </a:solidFill>
            </a:endParaRPr>
          </a:p>
          <a:p>
            <a:pPr marL="502920" lvl="1" indent="0">
              <a:buNone/>
            </a:pPr>
            <a:endParaRPr lang="fr-CA" sz="2000" b="1" dirty="0" smtClean="0"/>
          </a:p>
          <a:p>
            <a:pPr lvl="1"/>
            <a:endParaRPr lang="fr-CA" sz="2000" b="1" dirty="0"/>
          </a:p>
        </p:txBody>
      </p:sp>
      <p:sp>
        <p:nvSpPr>
          <p:cNvPr id="5" name="ZoneTexte 4"/>
          <p:cNvSpPr txBox="1"/>
          <p:nvPr>
            <p:custDataLst>
              <p:tags r:id="rId2"/>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pic>
        <p:nvPicPr>
          <p:cNvPr id="1026" name="Picture 2" descr="RÃ©sultats de recherche d'images pour Â«Â image de face surpriseÂ Â»"/>
          <p:cNvPicPr>
            <a:picLocks noChangeAspect="1" noChangeArrowheads="1"/>
          </p:cNvPicPr>
          <p:nvPr>
            <p:custDataLst>
              <p:tags r:id="rId3"/>
            </p:custDataLst>
          </p:nvPr>
        </p:nvPicPr>
        <p:blipFill>
          <a:blip r:embed="rId11">
            <a:extLst>
              <a:ext uri="{28A0092B-C50C-407E-A947-70E740481C1C}">
                <a14:useLocalDpi xmlns:a14="http://schemas.microsoft.com/office/drawing/2010/main" val="0"/>
              </a:ext>
            </a:extLst>
          </a:blip>
          <a:srcRect/>
          <a:stretch>
            <a:fillRect/>
          </a:stretch>
        </p:blipFill>
        <p:spPr bwMode="auto">
          <a:xfrm>
            <a:off x="6852826" y="2603157"/>
            <a:ext cx="5321292" cy="3826211"/>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 3"/>
          <p:cNvPicPr>
            <a:picLocks noChangeAspect="1"/>
          </p:cNvPicPr>
          <p:nvPr>
            <p:custDataLst>
              <p:tags r:id="rId4"/>
            </p:custDataLst>
          </p:nvPr>
        </p:nvPicPr>
        <p:blipFill>
          <a:blip r:embed="rId12"/>
          <a:stretch>
            <a:fillRect/>
          </a:stretch>
        </p:blipFill>
        <p:spPr>
          <a:xfrm>
            <a:off x="2132922" y="2326158"/>
            <a:ext cx="5969453" cy="1097658"/>
          </a:xfrm>
          <a:prstGeom prst="rect">
            <a:avLst/>
          </a:prstGeom>
        </p:spPr>
      </p:pic>
      <p:pic>
        <p:nvPicPr>
          <p:cNvPr id="6" name="Image 5"/>
          <p:cNvPicPr>
            <a:picLocks noChangeAspect="1"/>
          </p:cNvPicPr>
          <p:nvPr>
            <p:custDataLst>
              <p:tags r:id="rId5"/>
            </p:custDataLst>
          </p:nvPr>
        </p:nvPicPr>
        <p:blipFill>
          <a:blip r:embed="rId13"/>
          <a:stretch>
            <a:fillRect/>
          </a:stretch>
        </p:blipFill>
        <p:spPr>
          <a:xfrm>
            <a:off x="2171676" y="3454877"/>
            <a:ext cx="5951059" cy="1081333"/>
          </a:xfrm>
          <a:prstGeom prst="rect">
            <a:avLst/>
          </a:prstGeom>
        </p:spPr>
      </p:pic>
      <p:grpSp>
        <p:nvGrpSpPr>
          <p:cNvPr id="8" name="Groupe 7"/>
          <p:cNvGrpSpPr/>
          <p:nvPr>
            <p:custDataLst>
              <p:tags r:id="rId6"/>
            </p:custDataLst>
          </p:nvPr>
        </p:nvGrpSpPr>
        <p:grpSpPr>
          <a:xfrm>
            <a:off x="1474181" y="133509"/>
            <a:ext cx="2317579" cy="526383"/>
            <a:chOff x="1474181" y="133509"/>
            <a:chExt cx="2317579" cy="526383"/>
          </a:xfrm>
        </p:grpSpPr>
        <p:pic>
          <p:nvPicPr>
            <p:cNvPr id="9" name="Image 8"/>
            <p:cNvPicPr>
              <a:picLocks noChangeAspect="1"/>
            </p:cNvPicPr>
            <p:nvPr>
              <p:custDataLst>
                <p:tags r:id="rId8"/>
              </p:custDataLst>
            </p:nvPr>
          </p:nvPicPr>
          <p:blipFill>
            <a:blip r:embed="rId14">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10" name="Image 9"/>
            <p:cNvPicPr>
              <a:picLocks noChangeAspect="1"/>
            </p:cNvPicPr>
            <p:nvPr>
              <p:custDataLst>
                <p:tags r:id="rId9"/>
              </p:custDataLst>
            </p:nvPr>
          </p:nvPicPr>
          <p:blipFill>
            <a:blip r:embed="rId15">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grpSp>
      <p:pic>
        <p:nvPicPr>
          <p:cNvPr id="11" name="Image 10"/>
          <p:cNvPicPr>
            <a:picLocks noChangeAspect="1"/>
          </p:cNvPicPr>
          <p:nvPr>
            <p:custDataLst>
              <p:tags r:id="rId7"/>
            </p:custDataLst>
          </p:nvPr>
        </p:nvPicPr>
        <p:blipFill>
          <a:blip r:embed="rId16">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41597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p:cTn id="29" dur="1000" fill="hold"/>
                                        <p:tgtEl>
                                          <p:spTgt spid="1026"/>
                                        </p:tgtEl>
                                        <p:attrNameLst>
                                          <p:attrName>ppt_w</p:attrName>
                                        </p:attrNameLst>
                                      </p:cBhvr>
                                      <p:tavLst>
                                        <p:tav tm="0">
                                          <p:val>
                                            <p:fltVal val="0"/>
                                          </p:val>
                                        </p:tav>
                                        <p:tav tm="100000">
                                          <p:val>
                                            <p:strVal val="#ppt_w"/>
                                          </p:val>
                                        </p:tav>
                                      </p:tavLst>
                                    </p:anim>
                                    <p:anim calcmode="lin" valueType="num">
                                      <p:cBhvr>
                                        <p:cTn id="30" dur="1000" fill="hold"/>
                                        <p:tgtEl>
                                          <p:spTgt spid="1026"/>
                                        </p:tgtEl>
                                        <p:attrNameLst>
                                          <p:attrName>ppt_h</p:attrName>
                                        </p:attrNameLst>
                                      </p:cBhvr>
                                      <p:tavLst>
                                        <p:tav tm="0">
                                          <p:val>
                                            <p:fltVal val="0"/>
                                          </p:val>
                                        </p:tav>
                                        <p:tav tm="100000">
                                          <p:val>
                                            <p:strVal val="#ppt_h"/>
                                          </p:val>
                                        </p:tav>
                                      </p:tavLst>
                                    </p:anim>
                                    <p:anim calcmode="lin" valueType="num">
                                      <p:cBhvr>
                                        <p:cTn id="31" dur="1000" fill="hold"/>
                                        <p:tgtEl>
                                          <p:spTgt spid="102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2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605600" y="702050"/>
            <a:ext cx="9712800" cy="394465"/>
          </a:xfrm>
        </p:spPr>
        <p:txBody>
          <a:bodyPr>
            <a:noAutofit/>
          </a:bodyPr>
          <a:lstStyle/>
          <a:p>
            <a:r>
              <a:rPr lang="fr-CA" sz="2000" b="1" dirty="0">
                <a:solidFill>
                  <a:srgbClr val="0070C0"/>
                </a:solidFill>
              </a:rPr>
              <a:t>Grille d’évaluation qualitative de la langue</a:t>
            </a:r>
            <a:r>
              <a:rPr lang="fr-CA" sz="2000" b="1" dirty="0" smtClean="0"/>
              <a:t/>
            </a:r>
            <a:br>
              <a:rPr lang="fr-CA" sz="2000" b="1" dirty="0" smtClean="0"/>
            </a:br>
            <a:r>
              <a:rPr lang="fr-CA" sz="2000" b="1" dirty="0" smtClean="0"/>
              <a:t>	</a:t>
            </a:r>
            <a:endParaRPr lang="fr-CA" sz="2000" dirty="0"/>
          </a:p>
        </p:txBody>
      </p:sp>
      <p:graphicFrame>
        <p:nvGraphicFramePr>
          <p:cNvPr id="4" name="Tableau 3"/>
          <p:cNvGraphicFramePr>
            <a:graphicFrameLocks noGrp="1"/>
          </p:cNvGraphicFramePr>
          <p:nvPr>
            <p:custDataLst>
              <p:tags r:id="rId2"/>
            </p:custDataLst>
            <p:extLst>
              <p:ext uri="{D42A27DB-BD31-4B8C-83A1-F6EECF244321}">
                <p14:modId xmlns:p14="http://schemas.microsoft.com/office/powerpoint/2010/main" val="1669989437"/>
              </p:ext>
            </p:extLst>
          </p:nvPr>
        </p:nvGraphicFramePr>
        <p:xfrm>
          <a:off x="969962" y="1138673"/>
          <a:ext cx="10534650" cy="5325894"/>
        </p:xfrm>
        <a:graphic>
          <a:graphicData uri="http://schemas.openxmlformats.org/drawingml/2006/table">
            <a:tbl>
              <a:tblPr firstRow="1" firstCol="1" bandRow="1">
                <a:tableStyleId>{5C22544A-7EE6-4342-B048-85BDC9FD1C3A}</a:tableStyleId>
              </a:tblPr>
              <a:tblGrid>
                <a:gridCol w="1778250">
                  <a:extLst>
                    <a:ext uri="{9D8B030D-6E8A-4147-A177-3AD203B41FA5}">
                      <a16:colId xmlns:a16="http://schemas.microsoft.com/office/drawing/2014/main" val="1295602328"/>
                    </a:ext>
                  </a:extLst>
                </a:gridCol>
                <a:gridCol w="1794160">
                  <a:extLst>
                    <a:ext uri="{9D8B030D-6E8A-4147-A177-3AD203B41FA5}">
                      <a16:colId xmlns:a16="http://schemas.microsoft.com/office/drawing/2014/main" val="1962338505"/>
                    </a:ext>
                  </a:extLst>
                </a:gridCol>
                <a:gridCol w="1848721">
                  <a:extLst>
                    <a:ext uri="{9D8B030D-6E8A-4147-A177-3AD203B41FA5}">
                      <a16:colId xmlns:a16="http://schemas.microsoft.com/office/drawing/2014/main" val="2916731264"/>
                    </a:ext>
                  </a:extLst>
                </a:gridCol>
                <a:gridCol w="1860417">
                  <a:extLst>
                    <a:ext uri="{9D8B030D-6E8A-4147-A177-3AD203B41FA5}">
                      <a16:colId xmlns:a16="http://schemas.microsoft.com/office/drawing/2014/main" val="828418314"/>
                    </a:ext>
                  </a:extLst>
                </a:gridCol>
                <a:gridCol w="1626551">
                  <a:extLst>
                    <a:ext uri="{9D8B030D-6E8A-4147-A177-3AD203B41FA5}">
                      <a16:colId xmlns:a16="http://schemas.microsoft.com/office/drawing/2014/main" val="155967310"/>
                    </a:ext>
                  </a:extLst>
                </a:gridCol>
                <a:gridCol w="1626551">
                  <a:extLst>
                    <a:ext uri="{9D8B030D-6E8A-4147-A177-3AD203B41FA5}">
                      <a16:colId xmlns:a16="http://schemas.microsoft.com/office/drawing/2014/main" val="389688447"/>
                    </a:ext>
                  </a:extLst>
                </a:gridCol>
              </a:tblGrid>
              <a:tr h="353423">
                <a:tc>
                  <a:txBody>
                    <a:bodyPr/>
                    <a:lstStyle/>
                    <a:p>
                      <a:pPr algn="l">
                        <a:lnSpc>
                          <a:spcPct val="107000"/>
                        </a:lnSpc>
                        <a:spcAft>
                          <a:spcPts val="0"/>
                        </a:spcAft>
                      </a:pPr>
                      <a:r>
                        <a:rPr lang="fr-CA" sz="1000" dirty="0">
                          <a:effectLst/>
                        </a:rPr>
                        <a:t>Critères de correction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ctr">
                        <a:lnSpc>
                          <a:spcPct val="107000"/>
                        </a:lnSpc>
                        <a:spcAft>
                          <a:spcPts val="0"/>
                        </a:spcAft>
                      </a:pPr>
                      <a:r>
                        <a:rPr lang="fr-CA" sz="1000" dirty="0">
                          <a:effectLst/>
                        </a:rPr>
                        <a:t>Excellente maitrise</a:t>
                      </a:r>
                    </a:p>
                    <a:p>
                      <a:pPr algn="ctr">
                        <a:lnSpc>
                          <a:spcPct val="107000"/>
                        </a:lnSpc>
                        <a:spcAft>
                          <a:spcPts val="0"/>
                        </a:spcAft>
                      </a:pPr>
                      <a:r>
                        <a:rPr lang="fr-CA" sz="1000" dirty="0">
                          <a:effectLst/>
                        </a:rPr>
                        <a:t>A=88% et plus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ctr">
                        <a:lnSpc>
                          <a:spcPct val="107000"/>
                        </a:lnSpc>
                        <a:spcAft>
                          <a:spcPts val="0"/>
                        </a:spcAft>
                      </a:pPr>
                      <a:r>
                        <a:rPr lang="fr-CA" sz="1000" dirty="0">
                          <a:effectLst/>
                        </a:rPr>
                        <a:t>Bonne maitrise</a:t>
                      </a:r>
                    </a:p>
                    <a:p>
                      <a:pPr algn="ctr">
                        <a:lnSpc>
                          <a:spcPct val="107000"/>
                        </a:lnSpc>
                        <a:spcAft>
                          <a:spcPts val="0"/>
                        </a:spcAft>
                      </a:pPr>
                      <a:r>
                        <a:rPr lang="fr-CA" sz="1000" dirty="0">
                          <a:effectLst/>
                        </a:rPr>
                        <a:t>B=75 à 87</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ctr">
                        <a:lnSpc>
                          <a:spcPct val="107000"/>
                        </a:lnSpc>
                        <a:spcAft>
                          <a:spcPts val="0"/>
                        </a:spcAft>
                      </a:pPr>
                      <a:r>
                        <a:rPr lang="fr-CA" sz="1000" dirty="0">
                          <a:effectLst/>
                        </a:rPr>
                        <a:t>Maitrise suffisante</a:t>
                      </a:r>
                    </a:p>
                    <a:p>
                      <a:pPr algn="ctr">
                        <a:lnSpc>
                          <a:spcPct val="107000"/>
                        </a:lnSpc>
                        <a:spcAft>
                          <a:spcPts val="0"/>
                        </a:spcAft>
                      </a:pPr>
                      <a:r>
                        <a:rPr lang="fr-CA" sz="1000" dirty="0">
                          <a:effectLst/>
                        </a:rPr>
                        <a:t>C=60 à 74</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ctr">
                        <a:lnSpc>
                          <a:spcPct val="107000"/>
                        </a:lnSpc>
                        <a:spcAft>
                          <a:spcPts val="0"/>
                        </a:spcAft>
                      </a:pPr>
                      <a:r>
                        <a:rPr lang="fr-CA" sz="1000" dirty="0">
                          <a:effectLst/>
                        </a:rPr>
                        <a:t>Maitrise insuffisante</a:t>
                      </a:r>
                    </a:p>
                    <a:p>
                      <a:pPr algn="ctr">
                        <a:lnSpc>
                          <a:spcPct val="107000"/>
                        </a:lnSpc>
                        <a:spcAft>
                          <a:spcPts val="0"/>
                        </a:spcAft>
                      </a:pPr>
                      <a:r>
                        <a:rPr lang="fr-CA" sz="1000" dirty="0">
                          <a:effectLst/>
                        </a:rPr>
                        <a:t>D=50 à 59</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ctr">
                        <a:lnSpc>
                          <a:spcPct val="107000"/>
                        </a:lnSpc>
                        <a:spcAft>
                          <a:spcPts val="0"/>
                        </a:spcAft>
                      </a:pPr>
                      <a:r>
                        <a:rPr lang="fr-CA" sz="1000" dirty="0">
                          <a:effectLst/>
                        </a:rPr>
                        <a:t>Faiblesse généralisée</a:t>
                      </a:r>
                    </a:p>
                    <a:p>
                      <a:pPr algn="ctr">
                        <a:lnSpc>
                          <a:spcPct val="107000"/>
                        </a:lnSpc>
                        <a:spcAft>
                          <a:spcPts val="0"/>
                        </a:spcAft>
                      </a:pPr>
                      <a:r>
                        <a:rPr lang="fr-CA" sz="1000" dirty="0">
                          <a:effectLst/>
                        </a:rPr>
                        <a:t>E=49 et moins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extLst>
                  <a:ext uri="{0D108BD9-81ED-4DB2-BD59-A6C34878D82A}">
                    <a16:rowId xmlns:a16="http://schemas.microsoft.com/office/drawing/2014/main" val="766403468"/>
                  </a:ext>
                </a:extLst>
              </a:tr>
              <a:tr h="653725">
                <a:tc>
                  <a:txBody>
                    <a:bodyPr/>
                    <a:lstStyle/>
                    <a:p>
                      <a:pPr algn="l">
                        <a:lnSpc>
                          <a:spcPct val="107000"/>
                        </a:lnSpc>
                        <a:spcAft>
                          <a:spcPts val="0"/>
                        </a:spcAft>
                      </a:pPr>
                      <a:r>
                        <a:rPr lang="fr-CA" sz="1000" dirty="0">
                          <a:effectLst/>
                        </a:rPr>
                        <a:t>Orthographe d’usage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Tous les mots sont correctement orthographiés. Le texte a manifestement fait l'objet d’une révision</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Les mots sont presque tous correctement orthographiés. Le texte a manifestement fait l'objet d’une révision</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Quelques mots sont mal orthographiés, mais globalement, le texte semble avoir été révisé</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Plusieurs mots sont mal orthographiés. Le texte ne semble pas avoir été révisé adéquatement.</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Trop de mots, même les mots d’un usage fréquent, sont mal orthographiés. Le texte ne semble pas avoir été révisé du tout.</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extLst>
                  <a:ext uri="{0D108BD9-81ED-4DB2-BD59-A6C34878D82A}">
                    <a16:rowId xmlns:a16="http://schemas.microsoft.com/office/drawing/2014/main" val="4103152584"/>
                  </a:ext>
                </a:extLst>
              </a:tr>
              <a:tr h="785808">
                <a:tc>
                  <a:txBody>
                    <a:bodyPr/>
                    <a:lstStyle/>
                    <a:p>
                      <a:pPr algn="l">
                        <a:lnSpc>
                          <a:spcPct val="107000"/>
                        </a:lnSpc>
                        <a:spcAft>
                          <a:spcPts val="0"/>
                        </a:spcAft>
                      </a:pPr>
                      <a:r>
                        <a:rPr lang="fr-CA" sz="1000" dirty="0">
                          <a:effectLst/>
                        </a:rPr>
                        <a:t>Grammaire : accords, conjugaison, homophones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900" b="1" dirty="0">
                          <a:effectLst/>
                        </a:rPr>
                        <a:t>Le texte ne présente pas ou sinon </a:t>
                      </a:r>
                      <a:r>
                        <a:rPr lang="fr-CA" sz="800" b="1" dirty="0">
                          <a:effectLst/>
                        </a:rPr>
                        <a:t>très peu de d’erreurs grammaticales</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Le texte présente peu d’erreurs grammaticales. </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Le texte présente quelques erreurs grammaticales, globalement dues à l’inattention.</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Le texte présente plusieurs erreurs grammaticales. Certaines règles ne sont pas respectées.</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Le texte présente trop d’erreurs grammaticales. La plupart des règles, y compris les règles simples ne sont pas maitrisées, ce qui nuit à la lisibilité du texte.</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extLst>
                  <a:ext uri="{0D108BD9-81ED-4DB2-BD59-A6C34878D82A}">
                    <a16:rowId xmlns:a16="http://schemas.microsoft.com/office/drawing/2014/main" val="3662277560"/>
                  </a:ext>
                </a:extLst>
              </a:tr>
              <a:tr h="785808">
                <a:tc>
                  <a:txBody>
                    <a:bodyPr/>
                    <a:lstStyle/>
                    <a:p>
                      <a:pPr algn="l">
                        <a:lnSpc>
                          <a:spcPct val="107000"/>
                        </a:lnSpc>
                        <a:spcAft>
                          <a:spcPts val="0"/>
                        </a:spcAft>
                      </a:pPr>
                      <a:r>
                        <a:rPr lang="fr-CA" sz="1000" dirty="0">
                          <a:effectLst/>
                        </a:rPr>
                        <a:t>Syntaxe : construction des phrases</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Les phrases sont toujours bien construites.</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a:effectLst/>
                        </a:rPr>
                        <a:t>Les phrases sont généralement bien construites.</a:t>
                      </a:r>
                      <a:endParaRPr lang="fr-CA" sz="800" b="1">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Quelques phrases sont mal construites, mais le sens du texte reste généralement clair.</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Plusieurs phrases sont  mal construites. Le texte manque de clarté et de cohérence.</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Trop de phrases sont mal construites. Plusieurs passages du texte sont incompréhensibles. Le contenu en est gravement affecté.</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extLst>
                  <a:ext uri="{0D108BD9-81ED-4DB2-BD59-A6C34878D82A}">
                    <a16:rowId xmlns:a16="http://schemas.microsoft.com/office/drawing/2014/main" val="2949910729"/>
                  </a:ext>
                </a:extLst>
              </a:tr>
              <a:tr h="521643">
                <a:tc>
                  <a:txBody>
                    <a:bodyPr/>
                    <a:lstStyle/>
                    <a:p>
                      <a:pPr algn="l">
                        <a:lnSpc>
                          <a:spcPct val="107000"/>
                        </a:lnSpc>
                        <a:spcAft>
                          <a:spcPts val="0"/>
                        </a:spcAft>
                      </a:pPr>
                      <a:r>
                        <a:rPr lang="fr-CA" sz="1000" dirty="0">
                          <a:effectLst/>
                        </a:rPr>
                        <a:t>Ponctuation</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Les phrases sont bien ponctuées. Il y a très peu d’erreurs.</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a:effectLst/>
                        </a:rPr>
                        <a:t>Les phrases sont généralement bien ponctuées. Il y a peu d’erreurs.</a:t>
                      </a:r>
                      <a:endParaRPr lang="fr-CA" sz="800" b="1">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a:effectLst/>
                        </a:rPr>
                        <a:t>Quelques phrases sont mal ponctuées, mais le sens du texte reste généralement clair.</a:t>
                      </a:r>
                      <a:endParaRPr lang="fr-CA" sz="800" b="1">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Plusieurs phrases sont  mal ponctuées, ce qui nuit à la clarté et à la cohérence du texte.</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Trop de phrases sont mal ponctuées, ce qui nuit à la lisibilité du texte.</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extLst>
                  <a:ext uri="{0D108BD9-81ED-4DB2-BD59-A6C34878D82A}">
                    <a16:rowId xmlns:a16="http://schemas.microsoft.com/office/drawing/2014/main" val="2522348158"/>
                  </a:ext>
                </a:extLst>
              </a:tr>
              <a:tr h="785808">
                <a:tc>
                  <a:txBody>
                    <a:bodyPr/>
                    <a:lstStyle/>
                    <a:p>
                      <a:pPr algn="l">
                        <a:lnSpc>
                          <a:spcPct val="107000"/>
                        </a:lnSpc>
                        <a:spcAft>
                          <a:spcPts val="0"/>
                        </a:spcAft>
                      </a:pPr>
                      <a:r>
                        <a:rPr lang="fr-CA" sz="1000" dirty="0">
                          <a:effectLst/>
                        </a:rPr>
                        <a:t>Vocabulaire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Le vocabulaire de la discipline est très bien employé; les mots spécialisés sont toujours utilisés à bon escient.</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a:effectLst/>
                        </a:rPr>
                        <a:t>Le vocabulaire de la discipline est presque toujours bien employé; les mots spécialisés sont généralement utilisés à bon escient.</a:t>
                      </a:r>
                      <a:endParaRPr lang="fr-CA" sz="800" b="1">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Quelques mots spécialisés sont utilisés de façon inappropriée ou ne sont pas utilisés quand ils auraient pu l’être.</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Certains concepts disciplinaires ne sont pas désignés par le mot approprié et/ou il y a rupture du niveau de langue attendu.</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Le vocabulaire est pauvre ou répétitif; les mots de la discipline ne sont pas employés, ou sont utilisés de façon inappropriée.</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extLst>
                  <a:ext uri="{0D108BD9-81ED-4DB2-BD59-A6C34878D82A}">
                    <a16:rowId xmlns:a16="http://schemas.microsoft.com/office/drawing/2014/main" val="1933549778"/>
                  </a:ext>
                </a:extLst>
              </a:tr>
              <a:tr h="917890">
                <a:tc>
                  <a:txBody>
                    <a:bodyPr/>
                    <a:lstStyle/>
                    <a:p>
                      <a:pPr algn="l">
                        <a:lnSpc>
                          <a:spcPct val="107000"/>
                        </a:lnSpc>
                        <a:spcAft>
                          <a:spcPts val="0"/>
                        </a:spcAft>
                      </a:pPr>
                      <a:r>
                        <a:rPr lang="fr-CA" sz="1000" dirty="0">
                          <a:effectLst/>
                        </a:rPr>
                        <a:t>Structure du texte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Les différentes parties du texte sont présentes, pertinentes et cohérentes</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a:effectLst/>
                        </a:rPr>
                        <a:t>Les différentes parties du texte sont présentes, généralement pertinentes et cohérentes.</a:t>
                      </a:r>
                      <a:endParaRPr lang="fr-CA" sz="800" b="1">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a:effectLst/>
                        </a:rPr>
                        <a:t>La plupart des parties du texte sont cohérentes. Les quelques problèmes d’enchainement sont de faible gravité.</a:t>
                      </a:r>
                      <a:endParaRPr lang="fr-CA" sz="800" b="1">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a:effectLst/>
                        </a:rPr>
                        <a:t>Plusieurs parties du texte sont incohérentes. Quelques idées sont mal organisées et/ou mal ou non reliées, ce qui nuit à la progression logique du texte.</a:t>
                      </a:r>
                      <a:endParaRPr lang="fr-CA" sz="800" b="1">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Trop de parties sont incohérentes, redondantes ou absentes. Le texte n’est pas structuré de façon logique; de ce fait, il ne répond pas aux exigences de la discipline</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extLst>
                  <a:ext uri="{0D108BD9-81ED-4DB2-BD59-A6C34878D82A}">
                    <a16:rowId xmlns:a16="http://schemas.microsoft.com/office/drawing/2014/main" val="2451121485"/>
                  </a:ext>
                </a:extLst>
              </a:tr>
              <a:tr h="521643">
                <a:tc>
                  <a:txBody>
                    <a:bodyPr/>
                    <a:lstStyle/>
                    <a:p>
                      <a:pPr algn="l">
                        <a:lnSpc>
                          <a:spcPct val="107000"/>
                        </a:lnSpc>
                        <a:spcAft>
                          <a:spcPts val="0"/>
                        </a:spcAft>
                      </a:pPr>
                      <a:r>
                        <a:rPr lang="fr-CA" sz="1000" dirty="0">
                          <a:effectLst/>
                        </a:rPr>
                        <a:t>Respect des exigences liées à la rédaction du type de texte</a:t>
                      </a:r>
                      <a:endParaRPr lang="fr-CA"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Les exigences liées aux caractéristiques du type de texte sont parfaitement respectées.</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Les exigences liées aux caractéristiques du type de texte sont presque toujours respectées.</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Les exigences liées aux caractéristiques du type de texte sont généralement respectées, malgré quelques maladresses.</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a:effectLst/>
                        </a:rPr>
                        <a:t>Les exigences liées aux caractéristiques du type de texte n’ont pas été respectées.</a:t>
                      </a:r>
                      <a:endParaRPr lang="fr-CA" sz="800" b="1">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tc>
                  <a:txBody>
                    <a:bodyPr/>
                    <a:lstStyle/>
                    <a:p>
                      <a:pPr algn="l">
                        <a:lnSpc>
                          <a:spcPct val="107000"/>
                        </a:lnSpc>
                        <a:spcAft>
                          <a:spcPts val="0"/>
                        </a:spcAft>
                      </a:pPr>
                      <a:r>
                        <a:rPr lang="fr-CA" sz="800" b="1" dirty="0">
                          <a:effectLst/>
                        </a:rPr>
                        <a:t>La façon dont le texte a été rédigé ne correspond pas aux exigences attendues pour ce genre de texte.</a:t>
                      </a:r>
                      <a:endParaRPr lang="fr-CA" sz="8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49" marR="51449" marT="0" marB="0"/>
                </a:tc>
                <a:extLst>
                  <a:ext uri="{0D108BD9-81ED-4DB2-BD59-A6C34878D82A}">
                    <a16:rowId xmlns:a16="http://schemas.microsoft.com/office/drawing/2014/main" val="3540230647"/>
                  </a:ext>
                </a:extLst>
              </a:tr>
            </a:tbl>
          </a:graphicData>
        </a:graphic>
      </p:graphicFrame>
      <p:pic>
        <p:nvPicPr>
          <p:cNvPr id="6" name="Image 5"/>
          <p:cNvPicPr>
            <a:picLocks noChangeAspect="1"/>
          </p:cNvPicPr>
          <p:nvPr>
            <p:custDataLst>
              <p:tags r:id="rId3"/>
            </p:custDataLst>
          </p:nvPr>
        </p:nvPicPr>
        <p:blipFill>
          <a:blip r:embed="rId11"/>
          <a:stretch>
            <a:fillRect/>
          </a:stretch>
        </p:blipFill>
        <p:spPr>
          <a:xfrm>
            <a:off x="2698948" y="1471065"/>
            <a:ext cx="3657600" cy="717241"/>
          </a:xfrm>
          <a:prstGeom prst="rect">
            <a:avLst/>
          </a:prstGeom>
        </p:spPr>
      </p:pic>
      <p:pic>
        <p:nvPicPr>
          <p:cNvPr id="7" name="Image 6"/>
          <p:cNvPicPr>
            <a:picLocks noChangeAspect="1"/>
          </p:cNvPicPr>
          <p:nvPr>
            <p:custDataLst>
              <p:tags r:id="rId4"/>
            </p:custDataLst>
          </p:nvPr>
        </p:nvPicPr>
        <p:blipFill>
          <a:blip r:embed="rId12"/>
          <a:stretch>
            <a:fillRect/>
          </a:stretch>
        </p:blipFill>
        <p:spPr>
          <a:xfrm>
            <a:off x="8215134" y="1474276"/>
            <a:ext cx="3284537" cy="714030"/>
          </a:xfrm>
          <a:prstGeom prst="rect">
            <a:avLst/>
          </a:prstGeom>
        </p:spPr>
      </p:pic>
      <p:grpSp>
        <p:nvGrpSpPr>
          <p:cNvPr id="8" name="Groupe 7"/>
          <p:cNvGrpSpPr/>
          <p:nvPr>
            <p:custDataLst>
              <p:tags r:id="rId5"/>
            </p:custDataLst>
          </p:nvPr>
        </p:nvGrpSpPr>
        <p:grpSpPr>
          <a:xfrm>
            <a:off x="1474181" y="133509"/>
            <a:ext cx="2317579" cy="526383"/>
            <a:chOff x="1474181" y="133509"/>
            <a:chExt cx="2317579" cy="526383"/>
          </a:xfrm>
        </p:grpSpPr>
        <p:pic>
          <p:nvPicPr>
            <p:cNvPr id="9" name="Image 8"/>
            <p:cNvPicPr>
              <a:picLocks noChangeAspect="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10" name="Image 9"/>
            <p:cNvPicPr>
              <a:picLocks noChangeAspect="1"/>
            </p:cNvPicPr>
            <p:nvPr>
              <p:custDataLst>
                <p:tags r:id="rId9"/>
              </p:custDataLst>
            </p:nvPr>
          </p:nvPicPr>
          <p:blipFill>
            <a:blip r:embed="rId14">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grpSp>
      <p:pic>
        <p:nvPicPr>
          <p:cNvPr id="12" name="Image 11"/>
          <p:cNvPicPr>
            <a:picLocks noChangeAspect="1"/>
          </p:cNvPicPr>
          <p:nvPr>
            <p:custDataLst>
              <p:tags r:id="rId6"/>
            </p:custDataLst>
          </p:nvPr>
        </p:nvPicPr>
        <p:blipFill>
          <a:blip r:embed="rId15">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
        <p:nvSpPr>
          <p:cNvPr id="13" name="ZoneTexte 12"/>
          <p:cNvSpPr txBox="1"/>
          <p:nvPr>
            <p:custDataLst>
              <p:tags r:id="rId7"/>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spTree>
    <p:extLst>
      <p:ext uri="{BB962C8B-B14F-4D97-AF65-F5344CB8AC3E}">
        <p14:creationId xmlns:p14="http://schemas.microsoft.com/office/powerpoint/2010/main" val="38306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1695155" y="1219138"/>
            <a:ext cx="10068674" cy="4339262"/>
          </a:xfrm>
        </p:spPr>
        <p:txBody>
          <a:bodyPr>
            <a:normAutofit fontScale="92500"/>
          </a:bodyPr>
          <a:lstStyle/>
          <a:p>
            <a:r>
              <a:rPr lang="fr-CA" sz="2200" b="1" dirty="0" smtClean="0">
                <a:solidFill>
                  <a:schemeClr val="accent3">
                    <a:lumMod val="75000"/>
                  </a:schemeClr>
                </a:solidFill>
              </a:rPr>
              <a:t>La grille d’évaluation qualitative de la langue</a:t>
            </a:r>
          </a:p>
          <a:p>
            <a:endParaRPr lang="fr-CA" sz="2200" b="1" dirty="0">
              <a:solidFill>
                <a:schemeClr val="accent3">
                  <a:lumMod val="75000"/>
                </a:schemeClr>
              </a:solidFill>
            </a:endParaRPr>
          </a:p>
          <a:p>
            <a:pPr lvl="2"/>
            <a:r>
              <a:rPr lang="fr-CA" sz="1800" b="1" dirty="0" smtClean="0">
                <a:solidFill>
                  <a:schemeClr val="accent3">
                    <a:lumMod val="75000"/>
                  </a:schemeClr>
                </a:solidFill>
              </a:rPr>
              <a:t>Avantages</a:t>
            </a:r>
          </a:p>
          <a:p>
            <a:pPr lvl="1">
              <a:lnSpc>
                <a:spcPct val="150000"/>
              </a:lnSpc>
            </a:pPr>
            <a:r>
              <a:rPr lang="fr-CA" sz="1800" b="1" dirty="0" smtClean="0"/>
              <a:t>S’adapte </a:t>
            </a:r>
            <a:r>
              <a:rPr lang="fr-CA" sz="1800" b="1" dirty="0"/>
              <a:t>aux exigences du type d’écrit et à la discipline</a:t>
            </a:r>
            <a:r>
              <a:rPr lang="fr-CA" sz="1800" b="1" dirty="0" smtClean="0"/>
              <a:t>.</a:t>
            </a:r>
          </a:p>
          <a:p>
            <a:pPr lvl="1">
              <a:lnSpc>
                <a:spcPct val="150000"/>
              </a:lnSpc>
            </a:pPr>
            <a:r>
              <a:rPr lang="fr-CA" sz="1800" b="1" i="1" dirty="0" smtClean="0">
                <a:ea typeface="Calibri" panose="020F0502020204030204" pitchFamily="34" charset="0"/>
                <a:cs typeface="Calibri" panose="020F0502020204030204" pitchFamily="34" charset="0"/>
              </a:rPr>
              <a:t>Favorise la </a:t>
            </a:r>
            <a:r>
              <a:rPr lang="fr-CA" sz="1800" b="1" i="1" dirty="0">
                <a:ea typeface="Calibri" panose="020F0502020204030204" pitchFamily="34" charset="0"/>
                <a:cs typeface="Calibri" panose="020F0502020204030204" pitchFamily="34" charset="0"/>
              </a:rPr>
              <a:t>correction de la </a:t>
            </a:r>
            <a:r>
              <a:rPr lang="fr-CA" sz="1800" b="1" i="1" dirty="0" smtClean="0">
                <a:ea typeface="Calibri" panose="020F0502020204030204" pitchFamily="34" charset="0"/>
                <a:cs typeface="Calibri" panose="020F0502020204030204" pitchFamily="34" charset="0"/>
              </a:rPr>
              <a:t>langue </a:t>
            </a:r>
            <a:r>
              <a:rPr lang="fr-CA" sz="1800" b="1" i="1" dirty="0">
                <a:ea typeface="Calibri" panose="020F0502020204030204" pitchFamily="34" charset="0"/>
                <a:cs typeface="Calibri" panose="020F0502020204030204" pitchFamily="34" charset="0"/>
              </a:rPr>
              <a:t>selon un jugement global (une vue d’ensemble).</a:t>
            </a:r>
            <a:endParaRPr lang="fr-CA" sz="1800" b="1" dirty="0">
              <a:ea typeface="Calibri" panose="020F0502020204030204" pitchFamily="34" charset="0"/>
              <a:cs typeface="Times New Roman" panose="02020603050405020304" pitchFamily="18" charset="0"/>
            </a:endParaRPr>
          </a:p>
          <a:p>
            <a:pPr lvl="1">
              <a:lnSpc>
                <a:spcPct val="150000"/>
              </a:lnSpc>
            </a:pPr>
            <a:r>
              <a:rPr lang="fr-CA" sz="1800" b="1" dirty="0" smtClean="0"/>
              <a:t>Met en évidence les faiblesses de l’étudiant, m</a:t>
            </a:r>
            <a:r>
              <a:rPr lang="fr-CA" sz="1800" b="1" dirty="0" smtClean="0">
                <a:solidFill>
                  <a:schemeClr val="tx1"/>
                </a:solidFill>
              </a:rPr>
              <a:t>ais valorise aussi ce qu’il fait le mieux.</a:t>
            </a:r>
          </a:p>
          <a:p>
            <a:pPr marL="685800" lvl="1">
              <a:lnSpc>
                <a:spcPct val="150000"/>
              </a:lnSpc>
            </a:pPr>
            <a:r>
              <a:rPr lang="fr-CA" sz="1800" b="1" dirty="0" smtClean="0"/>
              <a:t>Permet une évaluation </a:t>
            </a:r>
            <a:r>
              <a:rPr lang="fr-CA" sz="1800" b="1" dirty="0"/>
              <a:t>moins punitive qui met en évidence la nature des erreurs. </a:t>
            </a:r>
            <a:endParaRPr lang="fr-CA" sz="1800" b="1" dirty="0" smtClean="0"/>
          </a:p>
          <a:p>
            <a:pPr marL="685800" lvl="1">
              <a:lnSpc>
                <a:spcPct val="150000"/>
              </a:lnSpc>
            </a:pPr>
            <a:r>
              <a:rPr lang="fr-CA" sz="1800" b="1" dirty="0" smtClean="0"/>
              <a:t>Motive les </a:t>
            </a:r>
            <a:r>
              <a:rPr lang="fr-CA" sz="1800" b="1" dirty="0"/>
              <a:t>étudiants à mieux </a:t>
            </a:r>
            <a:r>
              <a:rPr lang="fr-CA" sz="1800" b="1" dirty="0" smtClean="0"/>
              <a:t>repérer les erreurs </a:t>
            </a:r>
            <a:r>
              <a:rPr lang="fr-CA" sz="1800" b="1" dirty="0"/>
              <a:t>et à </a:t>
            </a:r>
            <a:r>
              <a:rPr lang="fr-CA" sz="1800" b="1" dirty="0" smtClean="0"/>
              <a:t>les corriger.</a:t>
            </a:r>
            <a:endParaRPr lang="fr-CA" sz="1800" b="1" dirty="0"/>
          </a:p>
          <a:p>
            <a:pPr lvl="1">
              <a:lnSpc>
                <a:spcPct val="150000"/>
              </a:lnSpc>
            </a:pPr>
            <a:endParaRPr lang="fr-CA" sz="1800" b="1" dirty="0" smtClean="0">
              <a:solidFill>
                <a:schemeClr val="tx1"/>
              </a:solidFill>
            </a:endParaRPr>
          </a:p>
          <a:p>
            <a:pPr marL="457200" lvl="1" indent="0">
              <a:lnSpc>
                <a:spcPct val="150000"/>
              </a:lnSpc>
              <a:buNone/>
            </a:pPr>
            <a:endParaRPr lang="fr-CA" sz="2000" b="1" dirty="0" smtClean="0"/>
          </a:p>
          <a:p>
            <a:pPr lvl="1"/>
            <a:endParaRPr lang="fr-CA" sz="2000" b="1" dirty="0"/>
          </a:p>
        </p:txBody>
      </p:sp>
      <p:sp>
        <p:nvSpPr>
          <p:cNvPr id="5" name="ZoneTexte 4"/>
          <p:cNvSpPr txBox="1"/>
          <p:nvPr>
            <p:custDataLst>
              <p:tags r:id="rId2"/>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grpSp>
        <p:nvGrpSpPr>
          <p:cNvPr id="8" name="Groupe 7"/>
          <p:cNvGrpSpPr/>
          <p:nvPr>
            <p:custDataLst>
              <p:tags r:id="rId3"/>
            </p:custDataLst>
          </p:nvPr>
        </p:nvGrpSpPr>
        <p:grpSpPr>
          <a:xfrm>
            <a:off x="1474181" y="133509"/>
            <a:ext cx="2317579" cy="526383"/>
            <a:chOff x="1474181" y="133509"/>
            <a:chExt cx="2317579" cy="526383"/>
          </a:xfrm>
        </p:grpSpPr>
        <p:pic>
          <p:nvPicPr>
            <p:cNvPr id="9" name="Image 8"/>
            <p:cNvPicPr>
              <a:picLocks noChangeAspect="1"/>
            </p:cNvPicPr>
            <p:nvPr>
              <p:custDataLst>
                <p:tags r:id="rId5"/>
              </p:custDataLst>
            </p:nvPr>
          </p:nvPicPr>
          <p:blipFill>
            <a:blip r:embed="rId8">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10" name="Image 9"/>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grpSp>
      <p:pic>
        <p:nvPicPr>
          <p:cNvPr id="11" name="Image 10"/>
          <p:cNvPicPr>
            <a:picLocks noChangeAspect="1"/>
          </p:cNvPicPr>
          <p:nvPr>
            <p:custDataLst>
              <p:tags r:id="rId4"/>
            </p:custDataLst>
          </p:nvPr>
        </p:nvPicPr>
        <p:blipFill rotWithShape="1">
          <a:blip r:embed="rId10">
            <a:extLst>
              <a:ext uri="{28A0092B-C50C-407E-A947-70E740481C1C}">
                <a14:useLocalDpi xmlns:a14="http://schemas.microsoft.com/office/drawing/2010/main" val="0"/>
              </a:ext>
            </a:extLst>
          </a:blip>
          <a:srcRect l="-1" r="546" b="545"/>
          <a:stretch/>
        </p:blipFill>
        <p:spPr>
          <a:xfrm>
            <a:off x="3982833" y="54990"/>
            <a:ext cx="818122" cy="647060"/>
          </a:xfrm>
          <a:prstGeom prst="rect">
            <a:avLst/>
          </a:prstGeom>
        </p:spPr>
      </p:pic>
    </p:spTree>
    <p:extLst>
      <p:ext uri="{BB962C8B-B14F-4D97-AF65-F5344CB8AC3E}">
        <p14:creationId xmlns:p14="http://schemas.microsoft.com/office/powerpoint/2010/main" val="1750907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771200" y="839080"/>
            <a:ext cx="9580860" cy="520544"/>
          </a:xfrm>
        </p:spPr>
        <p:txBody>
          <a:bodyPr>
            <a:normAutofit fontScale="90000"/>
          </a:bodyPr>
          <a:lstStyle/>
          <a:p>
            <a:r>
              <a:rPr lang="fr-CA" sz="3200" b="1" dirty="0" smtClean="0">
                <a:solidFill>
                  <a:schemeClr val="accent3">
                    <a:lumMod val="75000"/>
                  </a:schemeClr>
                </a:solidFill>
              </a:rPr>
              <a:t/>
            </a:r>
            <a:br>
              <a:rPr lang="fr-CA" sz="3200" b="1" dirty="0" smtClean="0">
                <a:solidFill>
                  <a:schemeClr val="accent3">
                    <a:lumMod val="75000"/>
                  </a:schemeClr>
                </a:solidFill>
              </a:rPr>
            </a:br>
            <a:endParaRPr lang="fr-CA" sz="3200" b="1" dirty="0">
              <a:solidFill>
                <a:schemeClr val="accent3">
                  <a:lumMod val="75000"/>
                </a:schemeClr>
              </a:solidFill>
            </a:endParaRPr>
          </a:p>
        </p:txBody>
      </p:sp>
      <p:sp>
        <p:nvSpPr>
          <p:cNvPr id="7" name="Espace réservé du contenu 2"/>
          <p:cNvSpPr>
            <a:spLocks noGrp="1"/>
          </p:cNvSpPr>
          <p:nvPr>
            <p:ph idx="1"/>
            <p:custDataLst>
              <p:tags r:id="rId2"/>
            </p:custDataLst>
          </p:nvPr>
        </p:nvSpPr>
        <p:spPr>
          <a:xfrm>
            <a:off x="2114264" y="1647038"/>
            <a:ext cx="9135162" cy="4705165"/>
          </a:xfrm>
        </p:spPr>
        <p:txBody>
          <a:bodyPr>
            <a:normAutofit/>
          </a:bodyPr>
          <a:lstStyle/>
          <a:p>
            <a:r>
              <a:rPr lang="fr-CA" b="1" dirty="0" smtClean="0"/>
              <a:t>Avant le projet:</a:t>
            </a:r>
          </a:p>
          <a:p>
            <a:pPr lvl="1"/>
            <a:r>
              <a:rPr lang="fr-CA" sz="1800" b="1" dirty="0" smtClean="0"/>
              <a:t>Deux types de rapports:</a:t>
            </a:r>
          </a:p>
          <a:p>
            <a:pPr lvl="2"/>
            <a:r>
              <a:rPr lang="fr-CA" sz="1800" b="1" dirty="0" smtClean="0"/>
              <a:t>Rapport d’observation</a:t>
            </a:r>
          </a:p>
          <a:p>
            <a:pPr lvl="2"/>
            <a:r>
              <a:rPr lang="fr-CA" sz="1800" b="1" dirty="0" smtClean="0"/>
              <a:t>Rapport technique</a:t>
            </a:r>
          </a:p>
          <a:p>
            <a:pPr lvl="2"/>
            <a:endParaRPr lang="fr-CA" sz="1800" b="1" dirty="0"/>
          </a:p>
          <a:p>
            <a:r>
              <a:rPr lang="fr-CA" b="1" dirty="0" smtClean="0"/>
              <a:t>Par le projet, nous voulions:</a:t>
            </a:r>
          </a:p>
          <a:p>
            <a:pPr lvl="1">
              <a:lnSpc>
                <a:spcPct val="150000"/>
              </a:lnSpc>
            </a:pPr>
            <a:r>
              <a:rPr lang="fr-CA" sz="1800" b="1" dirty="0" smtClean="0"/>
              <a:t>Mieux définir ces </a:t>
            </a:r>
            <a:r>
              <a:rPr lang="fr-CA" sz="1800" b="1" u="sng" dirty="0" smtClean="0"/>
              <a:t>deux genres </a:t>
            </a:r>
            <a:r>
              <a:rPr lang="fr-CA" sz="1800" b="1" dirty="0" smtClean="0"/>
              <a:t>d’écrits;</a:t>
            </a:r>
          </a:p>
          <a:p>
            <a:pPr lvl="1">
              <a:lnSpc>
                <a:spcPct val="150000"/>
              </a:lnSpc>
            </a:pPr>
            <a:r>
              <a:rPr lang="fr-CA" sz="1800" b="1" dirty="0" smtClean="0"/>
              <a:t>Pour mieux définir les exigences, les explications et la notation.</a:t>
            </a:r>
          </a:p>
          <a:p>
            <a:endParaRPr lang="fr-CA" sz="2400" b="1" dirty="0"/>
          </a:p>
          <a:p>
            <a:pPr lvl="1"/>
            <a:endParaRPr lang="fr-CA" sz="2200" b="1" dirty="0" smtClean="0"/>
          </a:p>
        </p:txBody>
      </p:sp>
      <p:pic>
        <p:nvPicPr>
          <p:cNvPr id="4" name="Image 3"/>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5" name="Image 4"/>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8" name="ZoneTexte 7"/>
          <p:cNvSpPr txBox="1"/>
          <p:nvPr>
            <p:custDataLst>
              <p:tags r:id="rId5"/>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pic>
        <p:nvPicPr>
          <p:cNvPr id="9" name="Image 8"/>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
        <p:nvSpPr>
          <p:cNvPr id="10" name="Titre 1"/>
          <p:cNvSpPr txBox="1">
            <a:spLocks/>
          </p:cNvSpPr>
          <p:nvPr>
            <p:custDataLst>
              <p:tags r:id="rId7"/>
            </p:custDataLst>
          </p:nvPr>
        </p:nvSpPr>
        <p:spPr>
          <a:xfrm>
            <a:off x="1704723" y="917819"/>
            <a:ext cx="9954245" cy="620993"/>
          </a:xfrm>
          <a:prstGeom prst="rect">
            <a:avLst/>
          </a:prstGeom>
        </p:spPr>
        <p:txBody>
          <a:bodyPr vert="horz" lIns="91440" tIns="45720" rIns="91440" bIns="45720" rtlCol="0" anchor="t">
            <a:normAutofit fontScale="6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b="1" dirty="0" smtClean="0">
                <a:solidFill>
                  <a:schemeClr val="accent3">
                    <a:lumMod val="75000"/>
                  </a:schemeClr>
                </a:solidFill>
              </a:rPr>
              <a:t>Pour améliorer la qualité des écrits en technologie forestière </a:t>
            </a:r>
            <a:endParaRPr lang="fr-CA" b="1" dirty="0">
              <a:solidFill>
                <a:schemeClr val="accent3">
                  <a:lumMod val="75000"/>
                </a:schemeClr>
              </a:solidFill>
            </a:endParaRPr>
          </a:p>
        </p:txBody>
      </p:sp>
    </p:spTree>
    <p:extLst>
      <p:ext uri="{BB962C8B-B14F-4D97-AF65-F5344CB8AC3E}">
        <p14:creationId xmlns:p14="http://schemas.microsoft.com/office/powerpoint/2010/main" val="3605167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543114" y="798990"/>
            <a:ext cx="8961499" cy="506026"/>
          </a:xfrm>
        </p:spPr>
        <p:txBody>
          <a:bodyPr>
            <a:noAutofit/>
          </a:bodyPr>
          <a:lstStyle/>
          <a:p>
            <a:r>
              <a:rPr lang="fr-CA" sz="2800" b="1" dirty="0">
                <a:solidFill>
                  <a:schemeClr val="accent3">
                    <a:lumMod val="75000"/>
                  </a:schemeClr>
                </a:solidFill>
              </a:rPr>
              <a:t>L’équipe de recherche</a:t>
            </a:r>
          </a:p>
        </p:txBody>
      </p:sp>
      <p:sp>
        <p:nvSpPr>
          <p:cNvPr id="3" name="Espace réservé du contenu 2"/>
          <p:cNvSpPr>
            <a:spLocks noGrp="1"/>
          </p:cNvSpPr>
          <p:nvPr>
            <p:ph idx="1"/>
            <p:custDataLst>
              <p:tags r:id="rId2"/>
            </p:custDataLst>
          </p:nvPr>
        </p:nvSpPr>
        <p:spPr>
          <a:xfrm>
            <a:off x="2543114" y="1464815"/>
            <a:ext cx="8641354" cy="4779661"/>
          </a:xfrm>
        </p:spPr>
        <p:txBody>
          <a:bodyPr>
            <a:normAutofit lnSpcReduction="10000"/>
          </a:bodyPr>
          <a:lstStyle/>
          <a:p>
            <a:r>
              <a:rPr lang="fr-CA" dirty="0">
                <a:solidFill>
                  <a:schemeClr val="tx1"/>
                </a:solidFill>
              </a:rPr>
              <a:t>Valérie Laberge, </a:t>
            </a:r>
            <a:r>
              <a:rPr lang="fr-CA" dirty="0" err="1">
                <a:solidFill>
                  <a:schemeClr val="tx1"/>
                </a:solidFill>
              </a:rPr>
              <a:t>ing.f</a:t>
            </a:r>
            <a:r>
              <a:rPr lang="fr-CA" dirty="0" smtClean="0">
                <a:solidFill>
                  <a:schemeClr val="tx1"/>
                </a:solidFill>
              </a:rPr>
              <a:t>., Dép. de technologie </a:t>
            </a:r>
            <a:r>
              <a:rPr lang="fr-CA" dirty="0">
                <a:solidFill>
                  <a:schemeClr val="tx1"/>
                </a:solidFill>
              </a:rPr>
              <a:t>forestière (</a:t>
            </a:r>
            <a:r>
              <a:rPr lang="fr-CA" dirty="0" err="1">
                <a:solidFill>
                  <a:schemeClr val="tx1"/>
                </a:solidFill>
              </a:rPr>
              <a:t>Cchic</a:t>
            </a:r>
            <a:r>
              <a:rPr lang="fr-CA" dirty="0">
                <a:solidFill>
                  <a:schemeClr val="tx1"/>
                </a:solidFill>
              </a:rPr>
              <a:t>)</a:t>
            </a:r>
          </a:p>
          <a:p>
            <a:r>
              <a:rPr lang="fr-CA" dirty="0">
                <a:solidFill>
                  <a:schemeClr val="tx1"/>
                </a:solidFill>
              </a:rPr>
              <a:t>Karine Laprise, inf</a:t>
            </a:r>
            <a:r>
              <a:rPr lang="fr-CA" dirty="0" smtClean="0">
                <a:solidFill>
                  <a:schemeClr val="tx1"/>
                </a:solidFill>
              </a:rPr>
              <a:t>. clinicienne, Dép. de </a:t>
            </a:r>
            <a:r>
              <a:rPr lang="fr-CA" dirty="0">
                <a:solidFill>
                  <a:schemeClr val="tx1"/>
                </a:solidFill>
              </a:rPr>
              <a:t>soins infirmiers (</a:t>
            </a:r>
            <a:r>
              <a:rPr lang="fr-CA" dirty="0" err="1">
                <a:solidFill>
                  <a:schemeClr val="tx1"/>
                </a:solidFill>
              </a:rPr>
              <a:t>Cchic</a:t>
            </a:r>
            <a:r>
              <a:rPr lang="fr-CA" dirty="0">
                <a:solidFill>
                  <a:schemeClr val="tx1"/>
                </a:solidFill>
              </a:rPr>
              <a:t>)</a:t>
            </a:r>
          </a:p>
          <a:p>
            <a:r>
              <a:rPr lang="fr-CA" dirty="0">
                <a:solidFill>
                  <a:schemeClr val="tx1"/>
                </a:solidFill>
              </a:rPr>
              <a:t>Loïc Pulido, Ph. D, responsable scientifique (UQAC)</a:t>
            </a:r>
          </a:p>
          <a:p>
            <a:r>
              <a:rPr lang="fr-CA" dirty="0" smtClean="0">
                <a:solidFill>
                  <a:schemeClr val="tx1"/>
                </a:solidFill>
              </a:rPr>
              <a:t>Élisabeth Tremblay, enseignante, Dép. de littérature (</a:t>
            </a:r>
            <a:r>
              <a:rPr lang="fr-CA" dirty="0" err="1" smtClean="0">
                <a:solidFill>
                  <a:schemeClr val="tx1"/>
                </a:solidFill>
              </a:rPr>
              <a:t>Cchic</a:t>
            </a:r>
            <a:r>
              <a:rPr lang="fr-CA" dirty="0" smtClean="0">
                <a:solidFill>
                  <a:schemeClr val="tx1"/>
                </a:solidFill>
              </a:rPr>
              <a:t>)</a:t>
            </a:r>
          </a:p>
          <a:p>
            <a:r>
              <a:rPr lang="fr-CA" dirty="0" smtClean="0">
                <a:solidFill>
                  <a:schemeClr val="tx1"/>
                </a:solidFill>
              </a:rPr>
              <a:t>Jeanne Bouchard, assistante de recherche, étudiante à la maitrise en éducation (UQAC)</a:t>
            </a:r>
          </a:p>
          <a:p>
            <a:r>
              <a:rPr lang="fr-CA" dirty="0" smtClean="0">
                <a:solidFill>
                  <a:schemeClr val="tx1"/>
                </a:solidFill>
              </a:rPr>
              <a:t>Daniel Gosselin, assistant de recherche, étudiant à la maitrise en études et interventions régionales (UQAC)</a:t>
            </a:r>
          </a:p>
          <a:p>
            <a:pPr marL="0" indent="0">
              <a:buNone/>
            </a:pPr>
            <a:endParaRPr lang="fr-CA" dirty="0">
              <a:solidFill>
                <a:schemeClr val="tx1"/>
              </a:solidFill>
            </a:endParaRPr>
          </a:p>
          <a:p>
            <a:pPr marL="0" indent="0">
              <a:buNone/>
            </a:pPr>
            <a:r>
              <a:rPr lang="fr-CA" sz="2800" b="1" dirty="0" smtClean="0">
                <a:solidFill>
                  <a:schemeClr val="accent3">
                    <a:lumMod val="75000"/>
                  </a:schemeClr>
                </a:solidFill>
              </a:rPr>
              <a:t>Organismes impliqués:</a:t>
            </a:r>
          </a:p>
          <a:p>
            <a:pPr marL="0" indent="0">
              <a:buNone/>
            </a:pPr>
            <a:r>
              <a:rPr lang="fr-CA" dirty="0" smtClean="0">
                <a:solidFill>
                  <a:schemeClr val="tx1"/>
                </a:solidFill>
              </a:rPr>
              <a:t>Consortium régional de recherche en éducation (CRRE)</a:t>
            </a:r>
          </a:p>
          <a:p>
            <a:pPr marL="0" indent="0">
              <a:buNone/>
            </a:pPr>
            <a:r>
              <a:rPr lang="fr-CA" dirty="0" smtClean="0">
                <a:solidFill>
                  <a:schemeClr val="tx1"/>
                </a:solidFill>
              </a:rPr>
              <a:t>Cégep de Chicoutimi</a:t>
            </a:r>
          </a:p>
          <a:p>
            <a:pPr marL="0" indent="0">
              <a:buNone/>
            </a:pPr>
            <a:r>
              <a:rPr lang="fr-CA" dirty="0" smtClean="0">
                <a:solidFill>
                  <a:schemeClr val="tx1"/>
                </a:solidFill>
              </a:rPr>
              <a:t>Université du Québec à Chicoutimi (UQAC)</a:t>
            </a:r>
          </a:p>
          <a:p>
            <a:pPr marL="0" indent="0">
              <a:buNone/>
            </a:pPr>
            <a:endParaRPr lang="fr-CA" dirty="0" smtClean="0"/>
          </a:p>
        </p:txBody>
      </p:sp>
      <p:pic>
        <p:nvPicPr>
          <p:cNvPr id="4" name="Image 3"/>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6" name="Image 5"/>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7" name="ZoneTexte 6"/>
          <p:cNvSpPr txBox="1"/>
          <p:nvPr>
            <p:custDataLst>
              <p:tags r:id="rId5"/>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pic>
        <p:nvPicPr>
          <p:cNvPr id="8" name="Image 7"/>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3982833" y="133509"/>
            <a:ext cx="818122" cy="647060"/>
          </a:xfrm>
          <a:prstGeom prst="rect">
            <a:avLst/>
          </a:prstGeom>
        </p:spPr>
      </p:pic>
    </p:spTree>
    <p:extLst>
      <p:ext uri="{BB962C8B-B14F-4D97-AF65-F5344CB8AC3E}">
        <p14:creationId xmlns:p14="http://schemas.microsoft.com/office/powerpoint/2010/main" val="364037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720800" y="751021"/>
            <a:ext cx="9631260" cy="718183"/>
          </a:xfrm>
        </p:spPr>
        <p:txBody>
          <a:bodyPr>
            <a:normAutofit/>
          </a:bodyPr>
          <a:lstStyle/>
          <a:p>
            <a:r>
              <a:rPr lang="fr-CA" sz="2400" b="1" dirty="0">
                <a:solidFill>
                  <a:schemeClr val="accent3">
                    <a:lumMod val="75000"/>
                  </a:schemeClr>
                </a:solidFill>
              </a:rPr>
              <a:t>Pour améliorer la qualité des écrits en technologie forestière </a:t>
            </a:r>
          </a:p>
        </p:txBody>
      </p:sp>
      <p:sp>
        <p:nvSpPr>
          <p:cNvPr id="7" name="Espace réservé du contenu 2"/>
          <p:cNvSpPr>
            <a:spLocks noGrp="1"/>
          </p:cNvSpPr>
          <p:nvPr>
            <p:ph idx="1"/>
            <p:custDataLst>
              <p:tags r:id="rId2"/>
            </p:custDataLst>
          </p:nvPr>
        </p:nvSpPr>
        <p:spPr>
          <a:xfrm>
            <a:off x="1913111" y="1612234"/>
            <a:ext cx="9135162" cy="4705165"/>
          </a:xfrm>
        </p:spPr>
        <p:txBody>
          <a:bodyPr>
            <a:normAutofit/>
          </a:bodyPr>
          <a:lstStyle/>
          <a:p>
            <a:r>
              <a:rPr lang="fr-CA" sz="2400" b="1" dirty="0" smtClean="0"/>
              <a:t>Résultat au bout de 3 ans?</a:t>
            </a:r>
          </a:p>
          <a:p>
            <a:endParaRPr lang="fr-CA" sz="2400" b="1" dirty="0"/>
          </a:p>
          <a:p>
            <a:pPr marL="0" indent="0" algn="ctr">
              <a:buNone/>
            </a:pPr>
            <a:r>
              <a:rPr lang="fr-CA" sz="4000" b="1" i="1" dirty="0" smtClean="0"/>
              <a:t>Processus d’apprentissage de rédaction de rapport </a:t>
            </a:r>
          </a:p>
          <a:p>
            <a:endParaRPr lang="fr-CA" sz="2400" b="1" dirty="0"/>
          </a:p>
          <a:p>
            <a:pPr lvl="1"/>
            <a:endParaRPr lang="fr-CA" sz="2200" b="1" dirty="0" smtClean="0"/>
          </a:p>
        </p:txBody>
      </p:sp>
      <p:pic>
        <p:nvPicPr>
          <p:cNvPr id="4" name="Image 3"/>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5" name="Image 4"/>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8" name="ZoneTexte 7"/>
          <p:cNvSpPr txBox="1"/>
          <p:nvPr>
            <p:custDataLst>
              <p:tags r:id="rId5"/>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pic>
        <p:nvPicPr>
          <p:cNvPr id="9" name="Image 8"/>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416048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576873" y="751021"/>
            <a:ext cx="10161037" cy="767154"/>
          </a:xfrm>
        </p:spPr>
        <p:txBody>
          <a:bodyPr>
            <a:normAutofit fontScale="90000"/>
          </a:bodyPr>
          <a:lstStyle/>
          <a:p>
            <a:r>
              <a:rPr lang="fr-CA" sz="2700" b="1" dirty="0" smtClean="0">
                <a:solidFill>
                  <a:schemeClr val="accent3">
                    <a:lumMod val="75000"/>
                  </a:schemeClr>
                </a:solidFill>
              </a:rPr>
              <a:t>Processus d’apprentissage de rédaction de rapport en technologie forestière</a:t>
            </a:r>
            <a:r>
              <a:rPr lang="fr-CA" sz="3200" b="1" dirty="0" smtClean="0">
                <a:solidFill>
                  <a:schemeClr val="accent3">
                    <a:lumMod val="75000"/>
                  </a:schemeClr>
                </a:solidFill>
              </a:rPr>
              <a:t> </a:t>
            </a:r>
            <a:endParaRPr lang="fr-CA" sz="3200" b="1" dirty="0">
              <a:solidFill>
                <a:schemeClr val="accent3">
                  <a:lumMod val="75000"/>
                </a:schemeClr>
              </a:solidFill>
            </a:endParaRPr>
          </a:p>
        </p:txBody>
      </p:sp>
      <p:sp>
        <p:nvSpPr>
          <p:cNvPr id="7" name="Espace réservé du contenu 2"/>
          <p:cNvSpPr>
            <a:spLocks noGrp="1"/>
          </p:cNvSpPr>
          <p:nvPr>
            <p:ph idx="1"/>
            <p:custDataLst>
              <p:tags r:id="rId2"/>
            </p:custDataLst>
          </p:nvPr>
        </p:nvSpPr>
        <p:spPr>
          <a:xfrm>
            <a:off x="1576873" y="1908815"/>
            <a:ext cx="6507278" cy="3232352"/>
          </a:xfrm>
        </p:spPr>
        <p:txBody>
          <a:bodyPr>
            <a:normAutofit/>
          </a:bodyPr>
          <a:lstStyle/>
          <a:p>
            <a:pPr>
              <a:lnSpc>
                <a:spcPct val="150000"/>
              </a:lnSpc>
            </a:pPr>
            <a:r>
              <a:rPr lang="fr-CA" b="1" dirty="0">
                <a:solidFill>
                  <a:schemeClr val="tx1"/>
                </a:solidFill>
              </a:rPr>
              <a:t>Pour améliorer la qualité des écrits en technologie </a:t>
            </a:r>
            <a:r>
              <a:rPr lang="fr-CA" b="1" dirty="0" smtClean="0">
                <a:solidFill>
                  <a:schemeClr val="tx1"/>
                </a:solidFill>
              </a:rPr>
              <a:t>forestière, nous avons:</a:t>
            </a:r>
            <a:endParaRPr lang="fr-CA" b="1" dirty="0">
              <a:solidFill>
                <a:schemeClr val="tx1"/>
              </a:solidFill>
            </a:endParaRPr>
          </a:p>
          <a:p>
            <a:pPr lvl="1">
              <a:lnSpc>
                <a:spcPct val="150000"/>
              </a:lnSpc>
            </a:pPr>
            <a:r>
              <a:rPr lang="fr-CA" sz="1800" b="1" dirty="0" smtClean="0"/>
              <a:t>défini 5 types d’écrits scolaires et leur pendant professionnel;</a:t>
            </a:r>
          </a:p>
          <a:p>
            <a:pPr lvl="1">
              <a:lnSpc>
                <a:spcPct val="150000"/>
              </a:lnSpc>
            </a:pPr>
            <a:r>
              <a:rPr lang="fr-CA" sz="1800" b="1" dirty="0"/>
              <a:t>c</a:t>
            </a:r>
            <a:r>
              <a:rPr lang="fr-CA" sz="1800" b="1" dirty="0" smtClean="0"/>
              <a:t>réé une méthode pédagogique;</a:t>
            </a:r>
          </a:p>
          <a:p>
            <a:pPr lvl="1">
              <a:lnSpc>
                <a:spcPct val="150000"/>
              </a:lnSpc>
            </a:pPr>
            <a:r>
              <a:rPr lang="fr-CA" sz="1800" b="1" dirty="0"/>
              <a:t>c</a:t>
            </a:r>
            <a:r>
              <a:rPr lang="fr-CA" sz="1800" b="1" dirty="0" smtClean="0"/>
              <a:t>réé des outils de valorisation du français.</a:t>
            </a:r>
          </a:p>
          <a:p>
            <a:pPr marL="0" indent="0">
              <a:lnSpc>
                <a:spcPct val="150000"/>
              </a:lnSpc>
              <a:buNone/>
            </a:pPr>
            <a:endParaRPr lang="fr-CA" sz="2400" b="1" dirty="0" smtClean="0"/>
          </a:p>
          <a:p>
            <a:endParaRPr lang="fr-CA" sz="2400" b="1" dirty="0"/>
          </a:p>
          <a:p>
            <a:pPr marL="0" indent="0" algn="ctr">
              <a:buNone/>
            </a:pPr>
            <a:endParaRPr lang="fr-CA" sz="2400" b="1" dirty="0"/>
          </a:p>
          <a:p>
            <a:pPr lvl="1"/>
            <a:endParaRPr lang="fr-CA" sz="2200" b="1" dirty="0" smtClean="0"/>
          </a:p>
        </p:txBody>
      </p:sp>
      <p:pic>
        <p:nvPicPr>
          <p:cNvPr id="4" name="Image 3"/>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5" name="Image 4"/>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8" name="ZoneTexte 7"/>
          <p:cNvSpPr txBox="1"/>
          <p:nvPr>
            <p:custDataLst>
              <p:tags r:id="rId5"/>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pic>
        <p:nvPicPr>
          <p:cNvPr id="9" name="Image 8"/>
          <p:cNvPicPr>
            <a:picLocks noChangeAspect="1"/>
          </p:cNvPicPr>
          <p:nvPr>
            <p:custDataLst>
              <p:tags r:id="rId6"/>
            </p:custDataLst>
          </p:nvPr>
        </p:nvPicPr>
        <p:blipFill>
          <a:blip r:embed="rId11"/>
          <a:stretch>
            <a:fillRect/>
          </a:stretch>
        </p:blipFill>
        <p:spPr>
          <a:xfrm rot="1283496">
            <a:off x="8597003" y="1920555"/>
            <a:ext cx="2925118" cy="3805290"/>
          </a:xfrm>
          <a:prstGeom prst="rect">
            <a:avLst/>
          </a:prstGeom>
          <a:ln>
            <a:solidFill>
              <a:schemeClr val="tx1">
                <a:lumMod val="50000"/>
                <a:lumOff val="50000"/>
              </a:schemeClr>
            </a:solidFill>
          </a:ln>
        </p:spPr>
      </p:pic>
      <p:pic>
        <p:nvPicPr>
          <p:cNvPr id="10" name="Image 9"/>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4248354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680266" y="1472632"/>
            <a:ext cx="9297228" cy="718183"/>
          </a:xfrm>
        </p:spPr>
        <p:txBody>
          <a:bodyPr>
            <a:normAutofit/>
          </a:bodyPr>
          <a:lstStyle/>
          <a:p>
            <a:r>
              <a:rPr lang="fr-CA" sz="3200" b="1" i="1" dirty="0" smtClean="0">
                <a:solidFill>
                  <a:schemeClr val="accent3">
                    <a:lumMod val="75000"/>
                  </a:schemeClr>
                </a:solidFill>
              </a:rPr>
              <a:t>Les 5 types d’écrits</a:t>
            </a:r>
            <a:r>
              <a:rPr lang="fr-CA" sz="3200" b="1" i="1" dirty="0">
                <a:solidFill>
                  <a:schemeClr val="accent3">
                    <a:lumMod val="75000"/>
                  </a:schemeClr>
                </a:solidFill>
              </a:rPr>
              <a:t> </a:t>
            </a:r>
            <a:endParaRPr lang="fr-CA" sz="3200" b="1" dirty="0">
              <a:solidFill>
                <a:schemeClr val="accent3">
                  <a:lumMod val="75000"/>
                </a:schemeClr>
              </a:solidFill>
            </a:endParaRPr>
          </a:p>
        </p:txBody>
      </p:sp>
      <p:pic>
        <p:nvPicPr>
          <p:cNvPr id="4" name="Image 3"/>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5" name="Image 4"/>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8" name="ZoneTexte 7"/>
          <p:cNvSpPr txBox="1"/>
          <p:nvPr>
            <p:custDataLst>
              <p:tags r:id="rId4"/>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pic>
        <p:nvPicPr>
          <p:cNvPr id="10" name="Image 9"/>
          <p:cNvPicPr>
            <a:picLocks noChangeAspect="1"/>
          </p:cNvPicPr>
          <p:nvPr>
            <p:custDataLst>
              <p:tags r:id="rId5"/>
            </p:custDataLst>
          </p:nvPr>
        </p:nvPicPr>
        <p:blipFill>
          <a:blip r:embed="rId12"/>
          <a:stretch>
            <a:fillRect/>
          </a:stretch>
        </p:blipFill>
        <p:spPr>
          <a:xfrm>
            <a:off x="6421348" y="1110112"/>
            <a:ext cx="4679998" cy="5323665"/>
          </a:xfrm>
          <a:prstGeom prst="rect">
            <a:avLst/>
          </a:prstGeom>
        </p:spPr>
      </p:pic>
      <p:pic>
        <p:nvPicPr>
          <p:cNvPr id="14" name="Image 13"/>
          <p:cNvPicPr/>
          <p:nvPr>
            <p:custDataLst>
              <p:tags r:id="rId6"/>
            </p:custDataLst>
          </p:nvPr>
        </p:nvPicPr>
        <p:blipFill>
          <a:blip r:embed="rId13" cstate="print">
            <a:extLst>
              <a:ext uri="{28A0092B-C50C-407E-A947-70E740481C1C}">
                <a14:useLocalDpi xmlns:a14="http://schemas.microsoft.com/office/drawing/2010/main" val="0"/>
              </a:ext>
            </a:extLst>
          </a:blip>
          <a:stretch>
            <a:fillRect/>
          </a:stretch>
        </p:blipFill>
        <p:spPr>
          <a:xfrm>
            <a:off x="2543114" y="3961341"/>
            <a:ext cx="1972217" cy="1655489"/>
          </a:xfrm>
          <a:prstGeom prst="rect">
            <a:avLst/>
          </a:prstGeom>
        </p:spPr>
      </p:pic>
      <p:sp>
        <p:nvSpPr>
          <p:cNvPr id="15" name="Rectangle 14"/>
          <p:cNvSpPr/>
          <p:nvPr>
            <p:custDataLst>
              <p:tags r:id="rId7"/>
            </p:custDataLst>
          </p:nvPr>
        </p:nvSpPr>
        <p:spPr>
          <a:xfrm>
            <a:off x="1186505" y="2289928"/>
            <a:ext cx="5388956" cy="1015663"/>
          </a:xfrm>
          <a:prstGeom prst="rect">
            <a:avLst/>
          </a:prstGeom>
        </p:spPr>
        <p:txBody>
          <a:bodyPr wrap="square">
            <a:spAutoFit/>
          </a:bodyPr>
          <a:lstStyle/>
          <a:p>
            <a:r>
              <a:rPr lang="fr-CA" sz="2000" b="1" dirty="0" smtClean="0"/>
              <a:t>Les rapports sont </a:t>
            </a:r>
            <a:r>
              <a:rPr lang="fr-CA" sz="2000" b="1" dirty="0"/>
              <a:t>un</a:t>
            </a:r>
            <a:r>
              <a:rPr lang="fr-CA" sz="2000" b="1" u="sng" dirty="0"/>
              <a:t> des moyens utilisés pour évaluer</a:t>
            </a:r>
            <a:r>
              <a:rPr lang="fr-CA" sz="2000" b="1" dirty="0"/>
              <a:t> si l’étudiant </a:t>
            </a:r>
            <a:r>
              <a:rPr lang="fr-CA" sz="2000" b="1" dirty="0" smtClean="0"/>
              <a:t>est en </a:t>
            </a:r>
            <a:r>
              <a:rPr lang="fr-CA" sz="2000" b="1" dirty="0"/>
              <a:t>mesure de:</a:t>
            </a:r>
          </a:p>
        </p:txBody>
      </p:sp>
      <p:pic>
        <p:nvPicPr>
          <p:cNvPr id="9" name="Image 8"/>
          <p:cNvPicPr>
            <a:picLocks noChangeAspect="1"/>
          </p:cNvPicPr>
          <p:nvPr>
            <p:custDataLst>
              <p:tags r:id="rId8"/>
            </p:custDataLst>
          </p:nvPr>
        </p:nvPicPr>
        <p:blipFill>
          <a:blip r:embed="rId14">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2317152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5" name="Image 4"/>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8" name="ZoneTexte 7"/>
          <p:cNvSpPr txBox="1"/>
          <p:nvPr>
            <p:custDataLst>
              <p:tags r:id="rId3"/>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sp>
        <p:nvSpPr>
          <p:cNvPr id="7" name="Espace réservé du contenu 2"/>
          <p:cNvSpPr>
            <a:spLocks noGrp="1"/>
          </p:cNvSpPr>
          <p:nvPr>
            <p:ph idx="1"/>
            <p:custDataLst>
              <p:tags r:id="rId4"/>
            </p:custDataLst>
          </p:nvPr>
        </p:nvSpPr>
        <p:spPr>
          <a:xfrm>
            <a:off x="2135865" y="2003461"/>
            <a:ext cx="7090328" cy="4430316"/>
          </a:xfrm>
        </p:spPr>
        <p:txBody>
          <a:bodyPr>
            <a:normAutofit/>
          </a:bodyPr>
          <a:lstStyle/>
          <a:p>
            <a:pPr marL="0" indent="0">
              <a:lnSpc>
                <a:spcPct val="150000"/>
              </a:lnSpc>
              <a:buNone/>
            </a:pPr>
            <a:endParaRPr lang="fr-CA" sz="2400" b="1" dirty="0" smtClean="0"/>
          </a:p>
          <a:p>
            <a:endParaRPr lang="fr-CA" sz="2400" b="1" dirty="0"/>
          </a:p>
          <a:p>
            <a:pPr marL="0" indent="0" algn="ctr">
              <a:buNone/>
            </a:pPr>
            <a:endParaRPr lang="fr-CA" sz="2400" b="1" dirty="0"/>
          </a:p>
          <a:p>
            <a:pPr lvl="1"/>
            <a:endParaRPr lang="fr-CA" sz="2200" b="1" dirty="0" smtClean="0"/>
          </a:p>
        </p:txBody>
      </p:sp>
      <p:sp>
        <p:nvSpPr>
          <p:cNvPr id="6" name="Rectangle 5"/>
          <p:cNvSpPr/>
          <p:nvPr>
            <p:custDataLst>
              <p:tags r:id="rId5"/>
            </p:custDataLst>
          </p:nvPr>
        </p:nvSpPr>
        <p:spPr>
          <a:xfrm>
            <a:off x="2034283" y="2258976"/>
            <a:ext cx="8928242" cy="4385816"/>
          </a:xfrm>
          <a:prstGeom prst="rect">
            <a:avLst/>
          </a:prstGeom>
        </p:spPr>
        <p:txBody>
          <a:bodyPr wrap="square">
            <a:spAutoFit/>
          </a:bodyPr>
          <a:lstStyle/>
          <a:p>
            <a:r>
              <a:rPr lang="fr-CA" b="1" dirty="0" smtClean="0">
                <a:solidFill>
                  <a:schemeClr val="accent3">
                    <a:lumMod val="75000"/>
                  </a:schemeClr>
                </a:solidFill>
              </a:rPr>
              <a:t>Forme scolaire:</a:t>
            </a:r>
          </a:p>
          <a:p>
            <a:pPr>
              <a:lnSpc>
                <a:spcPct val="150000"/>
              </a:lnSpc>
            </a:pPr>
            <a:r>
              <a:rPr lang="fr-CA" b="1" dirty="0" smtClean="0"/>
              <a:t>L’étudiant rédige un rapport d’observation à la suite d’une excursion, afin de  relater ce qu’il a vu, entendu, appris et </a:t>
            </a:r>
            <a:r>
              <a:rPr lang="fr-CA" b="1" u="sng" dirty="0" smtClean="0"/>
              <a:t>compris</a:t>
            </a:r>
            <a:r>
              <a:rPr lang="fr-CA" b="1" dirty="0" smtClean="0"/>
              <a:t>.</a:t>
            </a:r>
          </a:p>
          <a:p>
            <a:pPr>
              <a:lnSpc>
                <a:spcPct val="150000"/>
              </a:lnSpc>
            </a:pPr>
            <a:endParaRPr lang="fr-CA" b="1" dirty="0"/>
          </a:p>
          <a:p>
            <a:pPr>
              <a:lnSpc>
                <a:spcPct val="150000"/>
              </a:lnSpc>
            </a:pPr>
            <a:r>
              <a:rPr lang="fr-CA" b="1" dirty="0" smtClean="0">
                <a:solidFill>
                  <a:schemeClr val="accent3">
                    <a:lumMod val="75000"/>
                  </a:schemeClr>
                </a:solidFill>
              </a:rPr>
              <a:t>Forme professionnelle:</a:t>
            </a:r>
          </a:p>
          <a:p>
            <a:pPr>
              <a:lnSpc>
                <a:spcPct val="150000"/>
              </a:lnSpc>
            </a:pPr>
            <a:r>
              <a:rPr lang="fr-CA" b="1" dirty="0" smtClean="0"/>
              <a:t>Ce type de texte est un instrument de communication, d’information et de gestion de 1</a:t>
            </a:r>
            <a:r>
              <a:rPr lang="fr-CA" b="1" baseline="30000" dirty="0" smtClean="0"/>
              <a:t>er</a:t>
            </a:r>
            <a:r>
              <a:rPr lang="fr-CA" b="1" dirty="0" smtClean="0"/>
              <a:t> ordre. Il peut prendre la forme d’un:</a:t>
            </a:r>
          </a:p>
          <a:p>
            <a:pPr marL="285750" indent="-285750">
              <a:lnSpc>
                <a:spcPct val="150000"/>
              </a:lnSpc>
              <a:buFontTx/>
              <a:buChar char="-"/>
            </a:pPr>
            <a:r>
              <a:rPr lang="fr-CA" b="1" dirty="0"/>
              <a:t>a</a:t>
            </a:r>
            <a:r>
              <a:rPr lang="fr-CA" b="1" dirty="0" smtClean="0"/>
              <a:t>vertissement écrit à un ouvrier sylvicole. </a:t>
            </a:r>
          </a:p>
          <a:p>
            <a:pPr marL="285750" indent="-285750">
              <a:lnSpc>
                <a:spcPct val="150000"/>
              </a:lnSpc>
              <a:buFontTx/>
              <a:buChar char="-"/>
            </a:pPr>
            <a:r>
              <a:rPr lang="fr-CA" b="1" dirty="0" smtClean="0"/>
              <a:t>compte-rendu à la suite d’une visite de chantier pour s’entendre sur des modalités.</a:t>
            </a:r>
            <a:endParaRPr lang="fr-CA" b="1" dirty="0"/>
          </a:p>
          <a:p>
            <a:pPr lvl="2"/>
            <a:endParaRPr lang="fr-CA" b="1" dirty="0"/>
          </a:p>
        </p:txBody>
      </p:sp>
      <p:pic>
        <p:nvPicPr>
          <p:cNvPr id="10" name="Image 9"/>
          <p:cNvPicPr>
            <a:picLocks noChangeAspect="1"/>
          </p:cNvPicPr>
          <p:nvPr>
            <p:custDataLst>
              <p:tags r:id="rId6"/>
            </p:custDataLst>
          </p:nvPr>
        </p:nvPicPr>
        <p:blipFill>
          <a:blip r:embed="rId11"/>
          <a:stretch>
            <a:fillRect/>
          </a:stretch>
        </p:blipFill>
        <p:spPr>
          <a:xfrm>
            <a:off x="2135865" y="894628"/>
            <a:ext cx="4410075" cy="981075"/>
          </a:xfrm>
          <a:prstGeom prst="rect">
            <a:avLst/>
          </a:prstGeom>
        </p:spPr>
      </p:pic>
      <p:pic>
        <p:nvPicPr>
          <p:cNvPr id="9" name="Image 8"/>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256387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054832" y="751021"/>
            <a:ext cx="9297228" cy="718183"/>
          </a:xfrm>
        </p:spPr>
        <p:txBody>
          <a:bodyPr>
            <a:normAutofit/>
          </a:bodyPr>
          <a:lstStyle/>
          <a:p>
            <a:r>
              <a:rPr lang="fr-CA" sz="3200" b="1" i="1" dirty="0" smtClean="0">
                <a:solidFill>
                  <a:schemeClr val="accent3">
                    <a:lumMod val="75000"/>
                  </a:schemeClr>
                </a:solidFill>
              </a:rPr>
              <a:t>Rapport technique</a:t>
            </a:r>
            <a:endParaRPr lang="fr-CA" sz="3200" b="1" dirty="0">
              <a:solidFill>
                <a:schemeClr val="accent3">
                  <a:lumMod val="75000"/>
                </a:schemeClr>
              </a:solidFill>
            </a:endParaRPr>
          </a:p>
        </p:txBody>
      </p:sp>
      <p:sp>
        <p:nvSpPr>
          <p:cNvPr id="7" name="Espace réservé du contenu 2"/>
          <p:cNvSpPr>
            <a:spLocks noGrp="1"/>
          </p:cNvSpPr>
          <p:nvPr>
            <p:ph idx="1"/>
            <p:custDataLst>
              <p:tags r:id="rId2"/>
            </p:custDataLst>
          </p:nvPr>
        </p:nvSpPr>
        <p:spPr>
          <a:xfrm>
            <a:off x="2135865" y="2003461"/>
            <a:ext cx="7090328" cy="4430316"/>
          </a:xfrm>
        </p:spPr>
        <p:txBody>
          <a:bodyPr>
            <a:normAutofit/>
          </a:bodyPr>
          <a:lstStyle/>
          <a:p>
            <a:pPr marL="0" indent="0">
              <a:lnSpc>
                <a:spcPct val="150000"/>
              </a:lnSpc>
              <a:buNone/>
            </a:pPr>
            <a:endParaRPr lang="fr-CA" sz="2400" b="1" dirty="0" smtClean="0"/>
          </a:p>
          <a:p>
            <a:endParaRPr lang="fr-CA" sz="2400" b="1" dirty="0"/>
          </a:p>
          <a:p>
            <a:pPr marL="0" indent="0" algn="ctr">
              <a:buNone/>
            </a:pPr>
            <a:endParaRPr lang="fr-CA" sz="2400" b="1" dirty="0"/>
          </a:p>
          <a:p>
            <a:pPr lvl="1"/>
            <a:endParaRPr lang="fr-CA" sz="2200" b="1" dirty="0" smtClean="0"/>
          </a:p>
        </p:txBody>
      </p:sp>
      <p:pic>
        <p:nvPicPr>
          <p:cNvPr id="4" name="Image 3"/>
          <p:cNvPicPr>
            <a:picLocks noChangeAspect="1"/>
          </p:cNvPicPr>
          <p:nvPr>
            <p:custDataLst>
              <p:tags r:id="rId3"/>
            </p:custDataLst>
          </p:nvPr>
        </p:nvPicPr>
        <p:blipFill>
          <a:blip r:embed="rId10">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5" name="Image 4"/>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8" name="ZoneTexte 7"/>
          <p:cNvSpPr txBox="1"/>
          <p:nvPr>
            <p:custDataLst>
              <p:tags r:id="rId5"/>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sp>
        <p:nvSpPr>
          <p:cNvPr id="6" name="Rectangle 5"/>
          <p:cNvSpPr/>
          <p:nvPr>
            <p:custDataLst>
              <p:tags r:id="rId6"/>
            </p:custDataLst>
          </p:nvPr>
        </p:nvSpPr>
        <p:spPr>
          <a:xfrm>
            <a:off x="2135865" y="1976809"/>
            <a:ext cx="8826660" cy="4524315"/>
          </a:xfrm>
          <a:prstGeom prst="rect">
            <a:avLst/>
          </a:prstGeom>
        </p:spPr>
        <p:txBody>
          <a:bodyPr wrap="square">
            <a:spAutoFit/>
          </a:bodyPr>
          <a:lstStyle/>
          <a:p>
            <a:r>
              <a:rPr lang="fr-CA" b="1" dirty="0">
                <a:solidFill>
                  <a:schemeClr val="accent3">
                    <a:lumMod val="75000"/>
                  </a:schemeClr>
                </a:solidFill>
              </a:rPr>
              <a:t>Forme scolaire :</a:t>
            </a:r>
            <a:endParaRPr lang="fr-CA" b="1" dirty="0" smtClean="0">
              <a:solidFill>
                <a:schemeClr val="accent3">
                  <a:lumMod val="75000"/>
                </a:schemeClr>
              </a:solidFill>
            </a:endParaRPr>
          </a:p>
          <a:p>
            <a:pPr>
              <a:lnSpc>
                <a:spcPct val="150000"/>
              </a:lnSpc>
            </a:pPr>
            <a:r>
              <a:rPr lang="fr-CA" b="1" dirty="0" smtClean="0"/>
              <a:t>L’étudiant rédige un rapport technique à la suite d’un atelier en forêt pour démontrer qu’il est en mesure d’</a:t>
            </a:r>
            <a:r>
              <a:rPr lang="fr-CA" b="1" u="sng" dirty="0" smtClean="0"/>
              <a:t>appliquer</a:t>
            </a:r>
            <a:r>
              <a:rPr lang="fr-CA" b="1" dirty="0" smtClean="0"/>
              <a:t> ses connaissances et sa compréhension à un exercice pratique.</a:t>
            </a:r>
          </a:p>
          <a:p>
            <a:pPr>
              <a:lnSpc>
                <a:spcPct val="150000"/>
              </a:lnSpc>
            </a:pPr>
            <a:endParaRPr lang="fr-CA" b="1" dirty="0"/>
          </a:p>
          <a:p>
            <a:pPr>
              <a:lnSpc>
                <a:spcPct val="150000"/>
              </a:lnSpc>
            </a:pPr>
            <a:r>
              <a:rPr lang="fr-CA" b="1" dirty="0">
                <a:solidFill>
                  <a:schemeClr val="accent3">
                    <a:lumMod val="75000"/>
                  </a:schemeClr>
                </a:solidFill>
              </a:rPr>
              <a:t>Forme professionnelle :</a:t>
            </a:r>
            <a:endParaRPr lang="fr-CA" b="1" dirty="0" smtClean="0">
              <a:solidFill>
                <a:schemeClr val="accent3">
                  <a:lumMod val="75000"/>
                </a:schemeClr>
              </a:solidFill>
            </a:endParaRPr>
          </a:p>
          <a:p>
            <a:pPr>
              <a:lnSpc>
                <a:spcPct val="150000"/>
              </a:lnSpc>
            </a:pPr>
            <a:r>
              <a:rPr lang="fr-CA" b="1" dirty="0" smtClean="0"/>
              <a:t>L’écrit peut prendre la forme d’un devis d’inventaire à donner aux équipes pour uniformiser la prise de données.</a:t>
            </a:r>
          </a:p>
          <a:p>
            <a:pPr>
              <a:lnSpc>
                <a:spcPct val="150000"/>
              </a:lnSpc>
            </a:pPr>
            <a:endParaRPr lang="fr-CA" b="1" dirty="0"/>
          </a:p>
          <a:p>
            <a:pPr>
              <a:lnSpc>
                <a:spcPct val="150000"/>
              </a:lnSpc>
            </a:pPr>
            <a:r>
              <a:rPr lang="fr-CA" b="1" dirty="0" smtClean="0">
                <a:solidFill>
                  <a:schemeClr val="accent3">
                    <a:lumMod val="75000"/>
                  </a:schemeClr>
                </a:solidFill>
              </a:rPr>
              <a:t>Particularité linguistique:</a:t>
            </a:r>
          </a:p>
          <a:p>
            <a:pPr>
              <a:lnSpc>
                <a:spcPct val="150000"/>
              </a:lnSpc>
            </a:pPr>
            <a:r>
              <a:rPr lang="fr-CA" b="1" dirty="0" smtClean="0"/>
              <a:t>La méthodologie à appliquer est annoncée par des phrases infinitives.</a:t>
            </a:r>
          </a:p>
        </p:txBody>
      </p:sp>
      <p:pic>
        <p:nvPicPr>
          <p:cNvPr id="9" name="Image 8"/>
          <p:cNvPicPr>
            <a:picLocks noChangeAspect="1"/>
          </p:cNvPicPr>
          <p:nvPr>
            <p:custDataLst>
              <p:tags r:id="rId7"/>
            </p:custDataLst>
          </p:nvPr>
        </p:nvPicPr>
        <p:blipFill>
          <a:blip r:embed="rId12"/>
          <a:stretch>
            <a:fillRect/>
          </a:stretch>
        </p:blipFill>
        <p:spPr>
          <a:xfrm>
            <a:off x="2054832" y="806915"/>
            <a:ext cx="4343400" cy="1009650"/>
          </a:xfrm>
          <a:prstGeom prst="rect">
            <a:avLst/>
          </a:prstGeom>
        </p:spPr>
      </p:pic>
      <p:pic>
        <p:nvPicPr>
          <p:cNvPr id="11" name="Image 10"/>
          <p:cNvPicPr>
            <a:picLocks noChangeAspect="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34298564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5" name="Image 4"/>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8" name="ZoneTexte 7"/>
          <p:cNvSpPr txBox="1"/>
          <p:nvPr>
            <p:custDataLst>
              <p:tags r:id="rId3"/>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sp>
        <p:nvSpPr>
          <p:cNvPr id="7" name="Espace réservé du contenu 2"/>
          <p:cNvSpPr>
            <a:spLocks noGrp="1"/>
          </p:cNvSpPr>
          <p:nvPr>
            <p:ph idx="1"/>
            <p:custDataLst>
              <p:tags r:id="rId4"/>
            </p:custDataLst>
          </p:nvPr>
        </p:nvSpPr>
        <p:spPr>
          <a:xfrm>
            <a:off x="2135865" y="2003461"/>
            <a:ext cx="7090328" cy="4430316"/>
          </a:xfrm>
        </p:spPr>
        <p:txBody>
          <a:bodyPr>
            <a:normAutofit/>
          </a:bodyPr>
          <a:lstStyle/>
          <a:p>
            <a:pPr marL="0" indent="0">
              <a:lnSpc>
                <a:spcPct val="150000"/>
              </a:lnSpc>
              <a:buNone/>
            </a:pPr>
            <a:endParaRPr lang="fr-CA" sz="2400" b="1" dirty="0" smtClean="0"/>
          </a:p>
          <a:p>
            <a:endParaRPr lang="fr-CA" sz="2400" b="1" dirty="0"/>
          </a:p>
          <a:p>
            <a:pPr marL="0" indent="0" algn="ctr">
              <a:buNone/>
            </a:pPr>
            <a:endParaRPr lang="fr-CA" sz="2400" b="1" dirty="0"/>
          </a:p>
          <a:p>
            <a:pPr lvl="1"/>
            <a:endParaRPr lang="fr-CA" sz="2200" b="1" dirty="0" smtClean="0"/>
          </a:p>
        </p:txBody>
      </p:sp>
      <p:sp>
        <p:nvSpPr>
          <p:cNvPr id="6" name="Rectangle 5"/>
          <p:cNvSpPr/>
          <p:nvPr>
            <p:custDataLst>
              <p:tags r:id="rId5"/>
            </p:custDataLst>
          </p:nvPr>
        </p:nvSpPr>
        <p:spPr>
          <a:xfrm>
            <a:off x="2135865" y="1976809"/>
            <a:ext cx="8826660" cy="4524315"/>
          </a:xfrm>
          <a:prstGeom prst="rect">
            <a:avLst/>
          </a:prstGeom>
        </p:spPr>
        <p:txBody>
          <a:bodyPr wrap="square">
            <a:spAutoFit/>
          </a:bodyPr>
          <a:lstStyle/>
          <a:p>
            <a:r>
              <a:rPr lang="fr-CA" b="1" dirty="0">
                <a:solidFill>
                  <a:schemeClr val="accent3">
                    <a:lumMod val="75000"/>
                  </a:schemeClr>
                </a:solidFill>
              </a:rPr>
              <a:t>Forme </a:t>
            </a:r>
            <a:r>
              <a:rPr lang="fr-CA" b="1" dirty="0" smtClean="0">
                <a:solidFill>
                  <a:schemeClr val="accent3">
                    <a:lumMod val="75000"/>
                  </a:schemeClr>
                </a:solidFill>
              </a:rPr>
              <a:t>scolaire </a:t>
            </a:r>
            <a:r>
              <a:rPr lang="fr-CA" b="1" dirty="0">
                <a:solidFill>
                  <a:schemeClr val="accent3">
                    <a:lumMod val="75000"/>
                  </a:schemeClr>
                </a:solidFill>
              </a:rPr>
              <a:t>:</a:t>
            </a:r>
            <a:endParaRPr lang="fr-CA" b="1" dirty="0" smtClean="0">
              <a:solidFill>
                <a:schemeClr val="accent3">
                  <a:lumMod val="75000"/>
                </a:schemeClr>
              </a:solidFill>
            </a:endParaRPr>
          </a:p>
          <a:p>
            <a:pPr>
              <a:lnSpc>
                <a:spcPct val="150000"/>
              </a:lnSpc>
            </a:pPr>
            <a:r>
              <a:rPr lang="fr-CA" b="1" dirty="0" smtClean="0"/>
              <a:t>L’étudiant rédige un rapport d’analyse pour démontrer qu’il fait preuve d’une pensée analytique en discutant les résultats obtenus à la suite de la réalisation d’un inventaire.</a:t>
            </a:r>
          </a:p>
          <a:p>
            <a:pPr>
              <a:lnSpc>
                <a:spcPct val="150000"/>
              </a:lnSpc>
            </a:pPr>
            <a:endParaRPr lang="fr-CA" b="1" dirty="0"/>
          </a:p>
          <a:p>
            <a:pPr>
              <a:lnSpc>
                <a:spcPct val="150000"/>
              </a:lnSpc>
            </a:pPr>
            <a:r>
              <a:rPr lang="fr-CA" b="1" dirty="0">
                <a:solidFill>
                  <a:schemeClr val="accent3">
                    <a:lumMod val="75000"/>
                  </a:schemeClr>
                </a:solidFill>
              </a:rPr>
              <a:t>Forme professionnelle :</a:t>
            </a:r>
            <a:endParaRPr lang="fr-CA" b="1" dirty="0" smtClean="0">
              <a:solidFill>
                <a:schemeClr val="accent3">
                  <a:lumMod val="75000"/>
                </a:schemeClr>
              </a:solidFill>
            </a:endParaRPr>
          </a:p>
          <a:p>
            <a:pPr>
              <a:lnSpc>
                <a:spcPct val="150000"/>
              </a:lnSpc>
            </a:pPr>
            <a:r>
              <a:rPr lang="fr-CA" b="1" dirty="0" smtClean="0"/>
              <a:t>L’écrit prend la forme d’un rapport scientifique qui discute les résultats d’une recherche à laquelle le technologue pourrait participer.</a:t>
            </a:r>
          </a:p>
          <a:p>
            <a:pPr>
              <a:lnSpc>
                <a:spcPct val="150000"/>
              </a:lnSpc>
            </a:pPr>
            <a:endParaRPr lang="fr-CA" b="1" dirty="0"/>
          </a:p>
          <a:p>
            <a:pPr>
              <a:lnSpc>
                <a:spcPct val="150000"/>
              </a:lnSpc>
            </a:pPr>
            <a:r>
              <a:rPr lang="fr-CA" b="1" dirty="0" smtClean="0">
                <a:solidFill>
                  <a:schemeClr val="accent3">
                    <a:lumMod val="75000"/>
                  </a:schemeClr>
                </a:solidFill>
              </a:rPr>
              <a:t>Particularité linguistique:</a:t>
            </a:r>
          </a:p>
          <a:p>
            <a:pPr>
              <a:lnSpc>
                <a:spcPct val="150000"/>
              </a:lnSpc>
            </a:pPr>
            <a:r>
              <a:rPr lang="fr-CA" b="1" dirty="0" smtClean="0"/>
              <a:t>L’écriture se fait avec des temps </a:t>
            </a:r>
            <a:r>
              <a:rPr lang="fr-CA" b="1" dirty="0"/>
              <a:t>du passé </a:t>
            </a:r>
            <a:r>
              <a:rPr lang="fr-CA" b="1" dirty="0" smtClean="0"/>
              <a:t>pour décrire </a:t>
            </a:r>
            <a:r>
              <a:rPr lang="fr-CA" b="1" dirty="0"/>
              <a:t>ce qui a été fait. </a:t>
            </a:r>
            <a:endParaRPr lang="fr-CA" b="1" dirty="0" smtClean="0"/>
          </a:p>
        </p:txBody>
      </p:sp>
      <p:pic>
        <p:nvPicPr>
          <p:cNvPr id="3" name="Image 2"/>
          <p:cNvPicPr>
            <a:picLocks noChangeAspect="1"/>
          </p:cNvPicPr>
          <p:nvPr>
            <p:custDataLst>
              <p:tags r:id="rId6"/>
            </p:custDataLst>
          </p:nvPr>
        </p:nvPicPr>
        <p:blipFill>
          <a:blip r:embed="rId11"/>
          <a:stretch>
            <a:fillRect/>
          </a:stretch>
        </p:blipFill>
        <p:spPr>
          <a:xfrm>
            <a:off x="2135865" y="779830"/>
            <a:ext cx="4314825" cy="1028700"/>
          </a:xfrm>
          <a:prstGeom prst="rect">
            <a:avLst/>
          </a:prstGeom>
        </p:spPr>
      </p:pic>
      <p:pic>
        <p:nvPicPr>
          <p:cNvPr id="9" name="Image 8"/>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972192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9">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5" name="Image 4"/>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8" name="ZoneTexte 7"/>
          <p:cNvSpPr txBox="1"/>
          <p:nvPr>
            <p:custDataLst>
              <p:tags r:id="rId3"/>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sp>
        <p:nvSpPr>
          <p:cNvPr id="7" name="Espace réservé du contenu 2"/>
          <p:cNvSpPr>
            <a:spLocks noGrp="1"/>
          </p:cNvSpPr>
          <p:nvPr>
            <p:ph idx="1"/>
            <p:custDataLst>
              <p:tags r:id="rId4"/>
            </p:custDataLst>
          </p:nvPr>
        </p:nvSpPr>
        <p:spPr>
          <a:xfrm>
            <a:off x="2135865" y="2003461"/>
            <a:ext cx="7090328" cy="4430316"/>
          </a:xfrm>
        </p:spPr>
        <p:txBody>
          <a:bodyPr>
            <a:normAutofit/>
          </a:bodyPr>
          <a:lstStyle/>
          <a:p>
            <a:pPr marL="0" indent="0">
              <a:lnSpc>
                <a:spcPct val="150000"/>
              </a:lnSpc>
              <a:buNone/>
            </a:pPr>
            <a:endParaRPr lang="fr-CA" sz="2400" b="1" dirty="0" smtClean="0"/>
          </a:p>
          <a:p>
            <a:endParaRPr lang="fr-CA" sz="2400" b="1" dirty="0"/>
          </a:p>
          <a:p>
            <a:pPr marL="0" indent="0" algn="ctr">
              <a:buNone/>
            </a:pPr>
            <a:endParaRPr lang="fr-CA" sz="2400" b="1" dirty="0"/>
          </a:p>
          <a:p>
            <a:pPr lvl="1"/>
            <a:endParaRPr lang="fr-CA" sz="2200" b="1" dirty="0" smtClean="0"/>
          </a:p>
        </p:txBody>
      </p:sp>
      <p:sp>
        <p:nvSpPr>
          <p:cNvPr id="6" name="Rectangle 5"/>
          <p:cNvSpPr/>
          <p:nvPr>
            <p:custDataLst>
              <p:tags r:id="rId5"/>
            </p:custDataLst>
          </p:nvPr>
        </p:nvSpPr>
        <p:spPr>
          <a:xfrm>
            <a:off x="1944041" y="1907084"/>
            <a:ext cx="8826660" cy="4524315"/>
          </a:xfrm>
          <a:prstGeom prst="rect">
            <a:avLst/>
          </a:prstGeom>
        </p:spPr>
        <p:txBody>
          <a:bodyPr wrap="square">
            <a:spAutoFit/>
          </a:bodyPr>
          <a:lstStyle/>
          <a:p>
            <a:r>
              <a:rPr lang="fr-CA" b="1" dirty="0">
                <a:solidFill>
                  <a:schemeClr val="accent3">
                    <a:lumMod val="75000"/>
                  </a:schemeClr>
                </a:solidFill>
              </a:rPr>
              <a:t>Forme </a:t>
            </a:r>
            <a:r>
              <a:rPr lang="fr-CA" b="1" dirty="0" smtClean="0">
                <a:solidFill>
                  <a:schemeClr val="accent3">
                    <a:lumMod val="75000"/>
                  </a:schemeClr>
                </a:solidFill>
              </a:rPr>
              <a:t>scolaire:</a:t>
            </a:r>
          </a:p>
          <a:p>
            <a:pPr>
              <a:lnSpc>
                <a:spcPct val="150000"/>
              </a:lnSpc>
            </a:pPr>
            <a:r>
              <a:rPr lang="fr-CA" b="1" dirty="0" smtClean="0"/>
              <a:t>L’étudiant rédige un rapport de projet pour démontrer qu’il peut exercer son jugement critique, déterminer des problématiques qui doivent être résolues et porter un jugement sur l’efficacité ou la qualité de certaines procédures.</a:t>
            </a:r>
          </a:p>
          <a:p>
            <a:pPr>
              <a:lnSpc>
                <a:spcPct val="150000"/>
              </a:lnSpc>
            </a:pPr>
            <a:endParaRPr lang="fr-CA" b="1" dirty="0" smtClean="0"/>
          </a:p>
          <a:p>
            <a:pPr>
              <a:lnSpc>
                <a:spcPct val="150000"/>
              </a:lnSpc>
            </a:pPr>
            <a:r>
              <a:rPr lang="fr-CA" b="1" dirty="0" smtClean="0">
                <a:solidFill>
                  <a:schemeClr val="accent3">
                    <a:lumMod val="75000"/>
                  </a:schemeClr>
                </a:solidFill>
              </a:rPr>
              <a:t>Forme </a:t>
            </a:r>
            <a:r>
              <a:rPr lang="fr-CA" b="1" dirty="0">
                <a:solidFill>
                  <a:schemeClr val="accent3">
                    <a:lumMod val="75000"/>
                  </a:schemeClr>
                </a:solidFill>
              </a:rPr>
              <a:t>professionnelle :</a:t>
            </a:r>
            <a:endParaRPr lang="fr-CA" b="1" dirty="0" smtClean="0">
              <a:solidFill>
                <a:schemeClr val="accent3">
                  <a:lumMod val="75000"/>
                </a:schemeClr>
              </a:solidFill>
            </a:endParaRPr>
          </a:p>
          <a:p>
            <a:pPr>
              <a:lnSpc>
                <a:spcPct val="150000"/>
              </a:lnSpc>
            </a:pPr>
            <a:r>
              <a:rPr lang="fr-CA" b="1" dirty="0" smtClean="0"/>
              <a:t>L’écrit peut prendre la forme d’un rapport de fin de saison d’opération où le contremaître rend des comptes au directeur.</a:t>
            </a:r>
          </a:p>
          <a:p>
            <a:pPr>
              <a:lnSpc>
                <a:spcPct val="150000"/>
              </a:lnSpc>
            </a:pPr>
            <a:r>
              <a:rPr lang="fr-CA" b="1" dirty="0" smtClean="0">
                <a:solidFill>
                  <a:schemeClr val="accent3">
                    <a:lumMod val="75000"/>
                  </a:schemeClr>
                </a:solidFill>
              </a:rPr>
              <a:t>Particularité linguistique:</a:t>
            </a:r>
          </a:p>
          <a:p>
            <a:pPr>
              <a:lnSpc>
                <a:spcPct val="150000"/>
              </a:lnSpc>
            </a:pPr>
            <a:r>
              <a:rPr lang="fr-CA" b="1" dirty="0" smtClean="0"/>
              <a:t>Le rapport de projet regroupe à la fois les caractéristique linguistiques des rapports d’observation, technique et d’analyse.</a:t>
            </a:r>
          </a:p>
        </p:txBody>
      </p:sp>
      <p:pic>
        <p:nvPicPr>
          <p:cNvPr id="2" name="Image 1"/>
          <p:cNvPicPr>
            <a:picLocks noChangeAspect="1"/>
          </p:cNvPicPr>
          <p:nvPr>
            <p:custDataLst>
              <p:tags r:id="rId6"/>
            </p:custDataLst>
          </p:nvPr>
        </p:nvPicPr>
        <p:blipFill>
          <a:blip r:embed="rId11"/>
          <a:stretch>
            <a:fillRect/>
          </a:stretch>
        </p:blipFill>
        <p:spPr>
          <a:xfrm>
            <a:off x="1910576" y="828317"/>
            <a:ext cx="4381500" cy="952500"/>
          </a:xfrm>
          <a:prstGeom prst="rect">
            <a:avLst/>
          </a:prstGeom>
        </p:spPr>
      </p:pic>
      <p:pic>
        <p:nvPicPr>
          <p:cNvPr id="9" name="Image 8"/>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27879455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custDataLst>
              <p:tags r:id="rId1"/>
            </p:custDataLst>
          </p:nvPr>
        </p:nvPicPr>
        <p:blipFill>
          <a:blip r:embed="rId10">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5" name="Image 4"/>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8" name="ZoneTexte 7"/>
          <p:cNvSpPr txBox="1"/>
          <p:nvPr>
            <p:custDataLst>
              <p:tags r:id="rId3"/>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2018</a:t>
            </a:r>
            <a:endParaRPr lang="fr-CA" sz="1200" b="1" dirty="0">
              <a:latin typeface="+mj-lt"/>
            </a:endParaRPr>
          </a:p>
        </p:txBody>
      </p:sp>
      <p:sp>
        <p:nvSpPr>
          <p:cNvPr id="7" name="Espace réservé du contenu 2"/>
          <p:cNvSpPr>
            <a:spLocks noGrp="1"/>
          </p:cNvSpPr>
          <p:nvPr>
            <p:ph idx="1"/>
            <p:custDataLst>
              <p:tags r:id="rId4"/>
            </p:custDataLst>
          </p:nvPr>
        </p:nvSpPr>
        <p:spPr>
          <a:xfrm>
            <a:off x="2135865" y="1822975"/>
            <a:ext cx="7090328" cy="4430316"/>
          </a:xfrm>
        </p:spPr>
        <p:txBody>
          <a:bodyPr>
            <a:normAutofit/>
          </a:bodyPr>
          <a:lstStyle/>
          <a:p>
            <a:pPr marL="0" indent="0">
              <a:lnSpc>
                <a:spcPct val="150000"/>
              </a:lnSpc>
              <a:buNone/>
            </a:pPr>
            <a:endParaRPr lang="fr-CA" sz="2400" b="1" dirty="0" smtClean="0"/>
          </a:p>
          <a:p>
            <a:endParaRPr lang="fr-CA" sz="2400" b="1" dirty="0"/>
          </a:p>
          <a:p>
            <a:pPr marL="0" indent="0" algn="ctr">
              <a:buNone/>
            </a:pPr>
            <a:endParaRPr lang="fr-CA" sz="2400" b="1" dirty="0"/>
          </a:p>
          <a:p>
            <a:pPr lvl="1"/>
            <a:endParaRPr lang="fr-CA" sz="2200" b="1" dirty="0" smtClean="0"/>
          </a:p>
        </p:txBody>
      </p:sp>
      <p:sp>
        <p:nvSpPr>
          <p:cNvPr id="6" name="Rectangle 5"/>
          <p:cNvSpPr/>
          <p:nvPr>
            <p:custDataLst>
              <p:tags r:id="rId5"/>
            </p:custDataLst>
          </p:nvPr>
        </p:nvSpPr>
        <p:spPr>
          <a:xfrm>
            <a:off x="2135865" y="1948125"/>
            <a:ext cx="8826660" cy="4801314"/>
          </a:xfrm>
          <a:prstGeom prst="rect">
            <a:avLst/>
          </a:prstGeom>
        </p:spPr>
        <p:txBody>
          <a:bodyPr wrap="square">
            <a:spAutoFit/>
          </a:bodyPr>
          <a:lstStyle/>
          <a:p>
            <a:r>
              <a:rPr lang="fr-CA" b="1" dirty="0">
                <a:solidFill>
                  <a:schemeClr val="accent3">
                    <a:lumMod val="75000"/>
                  </a:schemeClr>
                </a:solidFill>
              </a:rPr>
              <a:t>Forme </a:t>
            </a:r>
            <a:r>
              <a:rPr lang="fr-CA" b="1" dirty="0" smtClean="0">
                <a:solidFill>
                  <a:schemeClr val="accent3">
                    <a:lumMod val="75000"/>
                  </a:schemeClr>
                </a:solidFill>
              </a:rPr>
              <a:t>scolaire </a:t>
            </a:r>
            <a:r>
              <a:rPr lang="fr-CA" b="1" dirty="0">
                <a:solidFill>
                  <a:schemeClr val="accent3">
                    <a:lumMod val="75000"/>
                  </a:schemeClr>
                </a:solidFill>
              </a:rPr>
              <a:t>:</a:t>
            </a:r>
            <a:endParaRPr lang="fr-CA" b="1" dirty="0" smtClean="0">
              <a:solidFill>
                <a:schemeClr val="accent3">
                  <a:lumMod val="75000"/>
                </a:schemeClr>
              </a:solidFill>
            </a:endParaRPr>
          </a:p>
          <a:p>
            <a:pPr algn="just">
              <a:lnSpc>
                <a:spcPct val="150000"/>
              </a:lnSpc>
            </a:pPr>
            <a:r>
              <a:rPr lang="fr-CA" b="1" dirty="0" smtClean="0"/>
              <a:t>Pour </a:t>
            </a:r>
            <a:r>
              <a:rPr lang="fr-CA" b="1" dirty="0"/>
              <a:t>évaluer l’atteinte de ce niveau, l’élève aura à produire lui-même le mandat d’écriture du rapport qu’il aura à rédiger pour présenter la réalisation de son projet, les résultats obtenus et les conclusions. </a:t>
            </a:r>
            <a:endParaRPr lang="fr-CA" b="1" dirty="0" smtClean="0"/>
          </a:p>
          <a:p>
            <a:pPr>
              <a:lnSpc>
                <a:spcPct val="150000"/>
              </a:lnSpc>
            </a:pPr>
            <a:endParaRPr lang="fr-CA" b="1" dirty="0"/>
          </a:p>
          <a:p>
            <a:pPr>
              <a:lnSpc>
                <a:spcPct val="150000"/>
              </a:lnSpc>
            </a:pPr>
            <a:r>
              <a:rPr lang="fr-CA" b="1" dirty="0" smtClean="0">
                <a:solidFill>
                  <a:schemeClr val="accent3">
                    <a:lumMod val="75000"/>
                  </a:schemeClr>
                </a:solidFill>
              </a:rPr>
              <a:t>Forme Professionnelle:</a:t>
            </a:r>
          </a:p>
          <a:p>
            <a:r>
              <a:rPr lang="fr-CA" b="1" dirty="0"/>
              <a:t>Durant sa carrière, le technologue aura à produire plusieurs </a:t>
            </a:r>
            <a:r>
              <a:rPr lang="fr-CA" b="1" dirty="0" smtClean="0"/>
              <a:t>types d’écrits, avec ou sans consignes. </a:t>
            </a:r>
          </a:p>
          <a:p>
            <a:endParaRPr lang="fr-CA" b="1" dirty="0" smtClean="0"/>
          </a:p>
          <a:p>
            <a:r>
              <a:rPr lang="fr-CA" b="1" dirty="0" smtClean="0"/>
              <a:t>Il </a:t>
            </a:r>
            <a:r>
              <a:rPr lang="fr-CA" b="1" dirty="0"/>
              <a:t>aura alors à déterminer lui-même la nature et les composantes de l’écrit qui lui est commandé. </a:t>
            </a:r>
            <a:endParaRPr lang="fr-CA" b="1" dirty="0" smtClean="0"/>
          </a:p>
          <a:p>
            <a:endParaRPr lang="fr-CA" b="1" dirty="0"/>
          </a:p>
          <a:p>
            <a:r>
              <a:rPr lang="fr-CA" b="1" dirty="0" smtClean="0"/>
              <a:t>Développer </a:t>
            </a:r>
            <a:r>
              <a:rPr lang="fr-CA" b="1" dirty="0"/>
              <a:t>et maîtriser </a:t>
            </a:r>
            <a:r>
              <a:rPr lang="fr-CA" b="1" dirty="0" smtClean="0"/>
              <a:t>cette </a:t>
            </a:r>
            <a:r>
              <a:rPr lang="fr-CA" b="1" dirty="0"/>
              <a:t>compétence </a:t>
            </a:r>
            <a:r>
              <a:rPr lang="fr-CA" b="1" dirty="0" smtClean="0"/>
              <a:t>est </a:t>
            </a:r>
            <a:r>
              <a:rPr lang="fr-CA" b="1" dirty="0"/>
              <a:t>un atout </a:t>
            </a:r>
            <a:r>
              <a:rPr lang="fr-CA" b="1" dirty="0" smtClean="0"/>
              <a:t>considérable.</a:t>
            </a:r>
            <a:endParaRPr lang="fr-CA" b="1" dirty="0"/>
          </a:p>
          <a:p>
            <a:pPr>
              <a:lnSpc>
                <a:spcPct val="150000"/>
              </a:lnSpc>
            </a:pPr>
            <a:endParaRPr lang="fr-CA" b="1" dirty="0" smtClean="0"/>
          </a:p>
        </p:txBody>
      </p:sp>
      <p:pic>
        <p:nvPicPr>
          <p:cNvPr id="3" name="Image 2"/>
          <p:cNvPicPr>
            <a:picLocks noChangeAspect="1"/>
          </p:cNvPicPr>
          <p:nvPr>
            <p:custDataLst>
              <p:tags r:id="rId6"/>
            </p:custDataLst>
          </p:nvPr>
        </p:nvPicPr>
        <p:blipFill>
          <a:blip r:embed="rId12"/>
          <a:stretch>
            <a:fillRect/>
          </a:stretch>
        </p:blipFill>
        <p:spPr>
          <a:xfrm>
            <a:off x="2135865" y="830273"/>
            <a:ext cx="4314825" cy="990600"/>
          </a:xfrm>
          <a:prstGeom prst="rect">
            <a:avLst/>
          </a:prstGeom>
        </p:spPr>
      </p:pic>
      <p:pic>
        <p:nvPicPr>
          <p:cNvPr id="9" name="Image 8"/>
          <p:cNvPicPr>
            <a:picLocks noChangeAspect="1"/>
          </p:cNvPicPr>
          <p:nvPr>
            <p:custDataLst>
              <p:tags r:id="rId7"/>
            </p:custDataLst>
          </p:nvPr>
        </p:nvPicPr>
        <p:blipFill>
          <a:blip r:embed="rId13">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
        <p:nvSpPr>
          <p:cNvPr id="10" name="ZoneTexte 9"/>
          <p:cNvSpPr txBox="1"/>
          <p:nvPr>
            <p:custDataLst>
              <p:tags r:id="rId8"/>
            </p:custDataLst>
          </p:nvPr>
        </p:nvSpPr>
        <p:spPr>
          <a:xfrm>
            <a:off x="5979561" y="6460429"/>
            <a:ext cx="709240"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spTree>
    <p:extLst>
      <p:ext uri="{BB962C8B-B14F-4D97-AF65-F5344CB8AC3E}">
        <p14:creationId xmlns:p14="http://schemas.microsoft.com/office/powerpoint/2010/main" val="14681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929025" y="721895"/>
            <a:ext cx="8911687" cy="544962"/>
          </a:xfrm>
        </p:spPr>
        <p:txBody>
          <a:bodyPr>
            <a:normAutofit/>
          </a:bodyPr>
          <a:lstStyle/>
          <a:p>
            <a:r>
              <a:rPr lang="fr-CA" sz="2800" b="1" dirty="0" smtClean="0">
                <a:solidFill>
                  <a:schemeClr val="accent3">
                    <a:lumMod val="75000"/>
                  </a:schemeClr>
                </a:solidFill>
              </a:rPr>
              <a:t>Méthode pédagogique</a:t>
            </a:r>
            <a:endParaRPr lang="fr-CA" sz="2800" b="1" dirty="0">
              <a:solidFill>
                <a:schemeClr val="accent3">
                  <a:lumMod val="75000"/>
                </a:schemeClr>
              </a:solidFill>
            </a:endParaRPr>
          </a:p>
        </p:txBody>
      </p:sp>
      <p:pic>
        <p:nvPicPr>
          <p:cNvPr id="4" name="Espace réservé du contenu 3"/>
          <p:cNvPicPr>
            <a:picLocks noGrp="1" noChangeAspect="1"/>
          </p:cNvPicPr>
          <p:nvPr>
            <p:ph idx="1"/>
            <p:custDataLst>
              <p:tags r:id="rId2"/>
            </p:custDataLst>
          </p:nvPr>
        </p:nvPicPr>
        <p:blipFill>
          <a:blip r:embed="rId9"/>
          <a:stretch>
            <a:fillRect/>
          </a:stretch>
        </p:blipFill>
        <p:spPr>
          <a:xfrm>
            <a:off x="1935650" y="1539447"/>
            <a:ext cx="8553513" cy="4648392"/>
          </a:xfrm>
          <a:prstGeom prst="rect">
            <a:avLst/>
          </a:prstGeom>
        </p:spPr>
      </p:pic>
      <p:sp>
        <p:nvSpPr>
          <p:cNvPr id="5" name="ZoneTexte 4"/>
          <p:cNvSpPr txBox="1"/>
          <p:nvPr>
            <p:custDataLst>
              <p:tags r:id="rId3"/>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grpSp>
        <p:nvGrpSpPr>
          <p:cNvPr id="6" name="Groupe 5"/>
          <p:cNvGrpSpPr/>
          <p:nvPr>
            <p:custDataLst>
              <p:tags r:id="rId4"/>
            </p:custDataLst>
          </p:nvPr>
        </p:nvGrpSpPr>
        <p:grpSpPr>
          <a:xfrm>
            <a:off x="1474181" y="133509"/>
            <a:ext cx="2317579" cy="526383"/>
            <a:chOff x="1474181" y="133509"/>
            <a:chExt cx="2317579" cy="526383"/>
          </a:xfrm>
        </p:grpSpPr>
        <p:pic>
          <p:nvPicPr>
            <p:cNvPr id="7" name="Image 6"/>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8" name="Image 7"/>
            <p:cNvPicPr>
              <a:picLocks noChangeAspect="1"/>
            </p:cNvPicPr>
            <p:nvPr>
              <p:custDataLst>
                <p:tags r:id="rId7"/>
              </p:custDataLst>
            </p:nvPr>
          </p:nvPicPr>
          <p:blipFill>
            <a:blip r:embed="rId11">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grpSp>
      <p:pic>
        <p:nvPicPr>
          <p:cNvPr id="9" name="Image 8"/>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pic>
        <p:nvPicPr>
          <p:cNvPr id="11" name="Image 1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17600" y="2572314"/>
            <a:ext cx="423185" cy="298407"/>
          </a:xfrm>
          <a:prstGeom prst="rect">
            <a:avLst/>
          </a:prstGeom>
        </p:spPr>
      </p:pic>
      <p:pic>
        <p:nvPicPr>
          <p:cNvPr id="12" name="Image 1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17601" y="2897179"/>
            <a:ext cx="367200" cy="315949"/>
          </a:xfrm>
          <a:prstGeom prst="rect">
            <a:avLst/>
          </a:prstGeom>
        </p:spPr>
      </p:pic>
      <p:pic>
        <p:nvPicPr>
          <p:cNvPr id="13" name="Imag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17600" y="1644524"/>
            <a:ext cx="1404000" cy="655200"/>
          </a:xfrm>
          <a:prstGeom prst="rect">
            <a:avLst/>
          </a:prstGeom>
        </p:spPr>
      </p:pic>
    </p:spTree>
    <p:extLst>
      <p:ext uri="{BB962C8B-B14F-4D97-AF65-F5344CB8AC3E}">
        <p14:creationId xmlns:p14="http://schemas.microsoft.com/office/powerpoint/2010/main" val="1052322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770992" y="577342"/>
            <a:ext cx="8911687" cy="1280890"/>
          </a:xfrm>
        </p:spPr>
        <p:txBody>
          <a:bodyPr/>
          <a:lstStyle/>
          <a:p>
            <a:r>
              <a:rPr lang="fr-CA" b="1" dirty="0" smtClean="0">
                <a:solidFill>
                  <a:schemeClr val="accent3">
                    <a:lumMod val="75000"/>
                  </a:schemeClr>
                </a:solidFill>
              </a:rPr>
              <a:t>Méthode pédagogique</a:t>
            </a:r>
            <a:endParaRPr lang="fr-CA" b="1" dirty="0">
              <a:solidFill>
                <a:schemeClr val="accent3">
                  <a:lumMod val="75000"/>
                </a:schemeClr>
              </a:solidFill>
            </a:endParaRPr>
          </a:p>
        </p:txBody>
      </p:sp>
      <p:pic>
        <p:nvPicPr>
          <p:cNvPr id="5" name="Image 4"/>
          <p:cNvPicPr>
            <a:picLocks noChangeAspect="1"/>
          </p:cNvPicPr>
          <p:nvPr>
            <p:custDataLst>
              <p:tags r:id="rId2"/>
            </p:custDataLst>
          </p:nvPr>
        </p:nvPicPr>
        <p:blipFill>
          <a:blip r:embed="rId8"/>
          <a:stretch>
            <a:fillRect/>
          </a:stretch>
        </p:blipFill>
        <p:spPr>
          <a:xfrm>
            <a:off x="3472665" y="1305970"/>
            <a:ext cx="6796890" cy="5458920"/>
          </a:xfrm>
          <a:prstGeom prst="rect">
            <a:avLst/>
          </a:prstGeom>
        </p:spPr>
      </p:pic>
      <p:grpSp>
        <p:nvGrpSpPr>
          <p:cNvPr id="6" name="Groupe 5"/>
          <p:cNvGrpSpPr/>
          <p:nvPr>
            <p:custDataLst>
              <p:tags r:id="rId3"/>
            </p:custDataLst>
          </p:nvPr>
        </p:nvGrpSpPr>
        <p:grpSpPr>
          <a:xfrm>
            <a:off x="1474181" y="133509"/>
            <a:ext cx="2317579" cy="526383"/>
            <a:chOff x="1474181" y="133509"/>
            <a:chExt cx="2317579" cy="526383"/>
          </a:xfrm>
        </p:grpSpPr>
        <p:pic>
          <p:nvPicPr>
            <p:cNvPr id="7" name="Image 6"/>
            <p:cNvPicPr>
              <a:picLocks noChangeAspect="1"/>
            </p:cNvPicPr>
            <p:nvPr>
              <p:custDataLst>
                <p:tags r:id="rId5"/>
              </p:custDataLst>
            </p:nvPr>
          </p:nvPicPr>
          <p:blipFill>
            <a:blip r:embed="rId9">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8" name="Image 7"/>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grpSp>
      <p:pic>
        <p:nvPicPr>
          <p:cNvPr id="9" name="Image 8"/>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1816305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txBox="1">
            <a:spLocks/>
          </p:cNvSpPr>
          <p:nvPr>
            <p:custDataLst>
              <p:tags r:id="rId1"/>
            </p:custDataLst>
          </p:nvPr>
        </p:nvSpPr>
        <p:spPr>
          <a:xfrm>
            <a:off x="3869268" y="47783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endParaRPr lang="fr-FR" dirty="0">
              <a:solidFill>
                <a:schemeClr val="bg2">
                  <a:lumMod val="50000"/>
                </a:schemeClr>
              </a:solidFill>
            </a:endParaRPr>
          </a:p>
        </p:txBody>
      </p:sp>
      <p:sp>
        <p:nvSpPr>
          <p:cNvPr id="5" name="Espace réservé du contenu 4"/>
          <p:cNvSpPr txBox="1">
            <a:spLocks/>
          </p:cNvSpPr>
          <p:nvPr>
            <p:custDataLst>
              <p:tags r:id="rId2"/>
            </p:custDataLst>
          </p:nvPr>
        </p:nvSpPr>
        <p:spPr>
          <a:xfrm>
            <a:off x="1848863" y="1596525"/>
            <a:ext cx="8724956" cy="3050641"/>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502920" lvl="1" indent="0">
              <a:buNone/>
            </a:pPr>
            <a:r>
              <a:rPr lang="fr-CA" sz="3200" b="1" dirty="0">
                <a:solidFill>
                  <a:schemeClr val="accent3">
                    <a:lumMod val="75000"/>
                  </a:schemeClr>
                </a:solidFill>
              </a:rPr>
              <a:t>Constats</a:t>
            </a:r>
            <a:r>
              <a:rPr lang="fr-CA" sz="3200" dirty="0">
                <a:solidFill>
                  <a:schemeClr val="accent3">
                    <a:lumMod val="75000"/>
                  </a:schemeClr>
                </a:solidFill>
              </a:rPr>
              <a:t> </a:t>
            </a:r>
            <a:endParaRPr lang="fr-CA" sz="3200" dirty="0" smtClean="0">
              <a:solidFill>
                <a:schemeClr val="accent3">
                  <a:lumMod val="75000"/>
                </a:schemeClr>
              </a:solidFill>
            </a:endParaRPr>
          </a:p>
          <a:p>
            <a:pPr marL="502920" lvl="1" indent="0">
              <a:buNone/>
            </a:pPr>
            <a:endParaRPr lang="fr-CA" sz="2400" b="1" dirty="0" smtClean="0">
              <a:solidFill>
                <a:schemeClr val="accent3">
                  <a:lumMod val="75000"/>
                </a:schemeClr>
              </a:solidFill>
            </a:endParaRPr>
          </a:p>
          <a:p>
            <a:pPr marL="502920" lvl="1" indent="0">
              <a:buNone/>
            </a:pPr>
            <a:r>
              <a:rPr lang="is-IS" sz="2400" b="1" dirty="0" smtClean="0">
                <a:solidFill>
                  <a:srgbClr val="0070C0"/>
                </a:solidFill>
              </a:rPr>
              <a:t>Pour tous les enseignants consultés</a:t>
            </a:r>
          </a:p>
          <a:p>
            <a:pPr marL="502920" lvl="1" indent="0">
              <a:buNone/>
            </a:pPr>
            <a:endParaRPr lang="is-IS" sz="2000" b="1" dirty="0" smtClean="0">
              <a:solidFill>
                <a:srgbClr val="0070C0"/>
              </a:solidFill>
            </a:endParaRPr>
          </a:p>
          <a:p>
            <a:pPr marL="502920" lvl="1" indent="0" algn="just">
              <a:lnSpc>
                <a:spcPct val="150000"/>
              </a:lnSpc>
              <a:buNone/>
            </a:pPr>
            <a:r>
              <a:rPr lang="is-IS" b="1" dirty="0" smtClean="0">
                <a:solidFill>
                  <a:schemeClr val="tx1"/>
                </a:solidFill>
              </a:rPr>
              <a:t>Les </a:t>
            </a:r>
            <a:r>
              <a:rPr lang="is-IS" b="1" dirty="0">
                <a:solidFill>
                  <a:schemeClr val="tx1"/>
                </a:solidFill>
              </a:rPr>
              <a:t>pratiques et les exigences des enseignants semblent variables en termes d’explicitation des exigences, de notation et  de rétroaction.</a:t>
            </a:r>
          </a:p>
          <a:p>
            <a:pPr marL="502920" lvl="1" indent="0">
              <a:buNone/>
            </a:pPr>
            <a:endParaRPr lang="fr-FR" sz="1900" b="1" dirty="0" smtClean="0">
              <a:solidFill>
                <a:srgbClr val="0070C0"/>
              </a:solidFill>
            </a:endParaRPr>
          </a:p>
          <a:p>
            <a:pPr marL="502920" lvl="1" indent="0">
              <a:buNone/>
            </a:pPr>
            <a:endParaRPr lang="fr-FR" dirty="0"/>
          </a:p>
        </p:txBody>
      </p:sp>
      <p:pic>
        <p:nvPicPr>
          <p:cNvPr id="6" name="Image 5"/>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7" name="Image 6"/>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8" name="ZoneTexte 7"/>
          <p:cNvSpPr txBox="1"/>
          <p:nvPr>
            <p:custDataLst>
              <p:tags r:id="rId5"/>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pic>
        <p:nvPicPr>
          <p:cNvPr id="9" name="Image 8"/>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1904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custDataLst>
              <p:tags r:id="rId1"/>
            </p:custDataLst>
          </p:nvPr>
        </p:nvPicPr>
        <p:blipFill>
          <a:blip r:embed="rId9"/>
          <a:stretch>
            <a:fillRect/>
          </a:stretch>
        </p:blipFill>
        <p:spPr>
          <a:xfrm>
            <a:off x="1412064" y="1395727"/>
            <a:ext cx="10072447" cy="5062591"/>
          </a:xfrm>
          <a:prstGeom prst="rect">
            <a:avLst/>
          </a:prstGeom>
        </p:spPr>
      </p:pic>
      <p:sp>
        <p:nvSpPr>
          <p:cNvPr id="6" name="Rectangle 5"/>
          <p:cNvSpPr/>
          <p:nvPr>
            <p:custDataLst>
              <p:tags r:id="rId2"/>
            </p:custDataLst>
          </p:nvPr>
        </p:nvSpPr>
        <p:spPr>
          <a:xfrm>
            <a:off x="2195244" y="735422"/>
            <a:ext cx="8664539" cy="584775"/>
          </a:xfrm>
          <a:prstGeom prst="rect">
            <a:avLst/>
          </a:prstGeom>
        </p:spPr>
        <p:txBody>
          <a:bodyPr wrap="square">
            <a:spAutoFit/>
          </a:bodyPr>
          <a:lstStyle/>
          <a:p>
            <a:r>
              <a:rPr lang="fr-CA" sz="3200" b="1" dirty="0" smtClean="0">
                <a:solidFill>
                  <a:schemeClr val="accent3">
                    <a:lumMod val="75000"/>
                  </a:schemeClr>
                </a:solidFill>
              </a:rPr>
              <a:t>Les composantes de chaque rapport</a:t>
            </a:r>
            <a:endParaRPr lang="fr-CA" sz="3200" dirty="0"/>
          </a:p>
        </p:txBody>
      </p:sp>
      <p:grpSp>
        <p:nvGrpSpPr>
          <p:cNvPr id="7" name="Groupe 6"/>
          <p:cNvGrpSpPr/>
          <p:nvPr>
            <p:custDataLst>
              <p:tags r:id="rId3"/>
            </p:custDataLst>
          </p:nvPr>
        </p:nvGrpSpPr>
        <p:grpSpPr>
          <a:xfrm>
            <a:off x="1474181" y="133509"/>
            <a:ext cx="2317579" cy="526383"/>
            <a:chOff x="1474181" y="133509"/>
            <a:chExt cx="2317579" cy="526383"/>
          </a:xfrm>
        </p:grpSpPr>
        <p:pic>
          <p:nvPicPr>
            <p:cNvPr id="8" name="Image 7"/>
            <p:cNvPicPr>
              <a:picLocks noChangeAspect="1"/>
            </p:cNvPicPr>
            <p:nvPr>
              <p:custDataLst>
                <p:tags r:id="rId6"/>
              </p:custDataLst>
            </p:nvPr>
          </p:nvPicPr>
          <p:blipFill>
            <a:blip r:embed="rId10">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9" name="Image 8"/>
            <p:cNvPicPr>
              <a:picLocks noChangeAspect="1"/>
            </p:cNvPicPr>
            <p:nvPr>
              <p:custDataLst>
                <p:tags r:id="rId7"/>
              </p:custDataLst>
            </p:nvPr>
          </p:nvPicPr>
          <p:blipFill>
            <a:blip r:embed="rId11">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grpSp>
      <p:pic>
        <p:nvPicPr>
          <p:cNvPr id="10" name="Image 9"/>
          <p:cNvPicPr>
            <a:picLocks noChangeAspect="1"/>
          </p:cNvPicPr>
          <p:nvPr>
            <p:custDataLst>
              <p:tags r:id="rId4"/>
            </p:custDataLst>
          </p:nvPr>
        </p:nvPicPr>
        <p:blipFill>
          <a:blip r:embed="rId12">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
        <p:nvSpPr>
          <p:cNvPr id="11" name="ZoneTexte 10"/>
          <p:cNvSpPr txBox="1"/>
          <p:nvPr>
            <p:custDataLst>
              <p:tags r:id="rId5"/>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spTree>
    <p:extLst>
      <p:ext uri="{BB962C8B-B14F-4D97-AF65-F5344CB8AC3E}">
        <p14:creationId xmlns:p14="http://schemas.microsoft.com/office/powerpoint/2010/main" val="16112742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sz="half" idx="1"/>
            <p:custDataLst>
              <p:tags r:id="rId1"/>
            </p:custDataLst>
          </p:nvPr>
        </p:nvSpPr>
        <p:spPr>
          <a:xfrm>
            <a:off x="2035441" y="659892"/>
            <a:ext cx="4827696" cy="5702157"/>
          </a:xfrm>
        </p:spPr>
        <p:txBody>
          <a:bodyPr>
            <a:normAutofit/>
          </a:bodyPr>
          <a:lstStyle/>
          <a:p>
            <a:pPr marL="0" indent="0">
              <a:buNone/>
            </a:pPr>
            <a:r>
              <a:rPr lang="fr-CA" sz="3900" b="1" dirty="0" smtClean="0">
                <a:solidFill>
                  <a:schemeClr val="accent3">
                    <a:lumMod val="75000"/>
                  </a:schemeClr>
                </a:solidFill>
              </a:rPr>
              <a:t>Au départ:</a:t>
            </a:r>
          </a:p>
          <a:p>
            <a:pPr marL="457200" lvl="1" indent="0">
              <a:buNone/>
            </a:pPr>
            <a:endParaRPr lang="fr-CA" b="1" dirty="0"/>
          </a:p>
          <a:p>
            <a:pPr>
              <a:buFont typeface="Wingdings" panose="05000000000000000000" pitchFamily="2" charset="2"/>
              <a:buChar char="Ø"/>
            </a:pPr>
            <a:r>
              <a:rPr lang="fr-CA" b="1" dirty="0" smtClean="0">
                <a:solidFill>
                  <a:srgbClr val="0070C0"/>
                </a:solidFill>
              </a:rPr>
              <a:t>En TFO</a:t>
            </a:r>
            <a:r>
              <a:rPr lang="fr-CA" b="1" dirty="0" smtClean="0"/>
              <a:t> : </a:t>
            </a:r>
            <a:r>
              <a:rPr lang="fr-CA" b="1" dirty="0"/>
              <a:t>Guide de rédaction de </a:t>
            </a:r>
            <a:r>
              <a:rPr lang="fr-CA" b="1" dirty="0" smtClean="0"/>
              <a:t>rapports  </a:t>
            </a:r>
            <a:endParaRPr lang="fr-CA" b="1" dirty="0"/>
          </a:p>
          <a:p>
            <a:pPr marL="0" indent="0">
              <a:buNone/>
            </a:pPr>
            <a:endParaRPr lang="fr-CA" dirty="0"/>
          </a:p>
          <a:p>
            <a:pPr lvl="1">
              <a:buFont typeface="Arial" panose="020B0604020202020204" pitchFamily="34" charset="0"/>
              <a:buChar char="•"/>
            </a:pPr>
            <a:r>
              <a:rPr lang="fr-CA" sz="1700" b="1" dirty="0"/>
              <a:t>Manuel de l’étudiant incluant </a:t>
            </a:r>
            <a:r>
              <a:rPr lang="fr-CA" sz="1700" b="1" dirty="0" smtClean="0"/>
              <a:t>différents </a:t>
            </a:r>
            <a:r>
              <a:rPr lang="fr-CA" sz="1700" b="1" dirty="0"/>
              <a:t>niveaux pour </a:t>
            </a:r>
            <a:r>
              <a:rPr lang="fr-CA" sz="1700" b="1" u="sng" dirty="0"/>
              <a:t>les </a:t>
            </a:r>
            <a:r>
              <a:rPr lang="fr-CA" sz="1700" b="1" u="sng" dirty="0" smtClean="0"/>
              <a:t>deux </a:t>
            </a:r>
            <a:r>
              <a:rPr lang="fr-CA" sz="1700" b="1" u="sng" dirty="0"/>
              <a:t>types de rapports</a:t>
            </a:r>
            <a:r>
              <a:rPr lang="fr-CA" sz="1700" b="1" dirty="0"/>
              <a:t>.</a:t>
            </a:r>
          </a:p>
          <a:p>
            <a:pPr lvl="1">
              <a:buFont typeface="Arial" panose="020B0604020202020204" pitchFamily="34" charset="0"/>
              <a:buChar char="•"/>
            </a:pPr>
            <a:r>
              <a:rPr lang="fr-CA" sz="1700" b="1" dirty="0"/>
              <a:t>Manuel de l’enseignant incluant différents niveaux pour les </a:t>
            </a:r>
            <a:r>
              <a:rPr lang="fr-CA" sz="1700" b="1" u="sng" dirty="0" smtClean="0"/>
              <a:t>deux </a:t>
            </a:r>
            <a:r>
              <a:rPr lang="fr-CA" sz="1700" b="1" u="sng" dirty="0"/>
              <a:t>types de rapports</a:t>
            </a:r>
            <a:r>
              <a:rPr lang="fr-CA" sz="1900" b="1" dirty="0"/>
              <a:t>.</a:t>
            </a:r>
          </a:p>
          <a:p>
            <a:pPr marL="457200" lvl="1" indent="0">
              <a:buNone/>
            </a:pPr>
            <a:endParaRPr lang="fr-CA" b="1" dirty="0"/>
          </a:p>
          <a:p>
            <a:endParaRPr lang="fr-CA" dirty="0" smtClean="0"/>
          </a:p>
          <a:p>
            <a:endParaRPr lang="fr-CA" dirty="0"/>
          </a:p>
        </p:txBody>
      </p:sp>
      <p:sp>
        <p:nvSpPr>
          <p:cNvPr id="4" name="Espace réservé du contenu 3"/>
          <p:cNvSpPr>
            <a:spLocks noGrp="1"/>
          </p:cNvSpPr>
          <p:nvPr>
            <p:ph sz="half" idx="2"/>
            <p:custDataLst>
              <p:tags r:id="rId2"/>
            </p:custDataLst>
          </p:nvPr>
        </p:nvSpPr>
        <p:spPr>
          <a:xfrm>
            <a:off x="7170199" y="627523"/>
            <a:ext cx="4634808" cy="5410684"/>
          </a:xfrm>
        </p:spPr>
        <p:txBody>
          <a:bodyPr>
            <a:normAutofit/>
          </a:bodyPr>
          <a:lstStyle/>
          <a:p>
            <a:pPr marL="0" indent="0">
              <a:buNone/>
            </a:pPr>
            <a:r>
              <a:rPr lang="fr-CA" sz="3900" b="1" dirty="0" smtClean="0">
                <a:solidFill>
                  <a:schemeClr val="accent3">
                    <a:lumMod val="75000"/>
                  </a:schemeClr>
                </a:solidFill>
              </a:rPr>
              <a:t>Au final:</a:t>
            </a:r>
          </a:p>
          <a:p>
            <a:pPr marL="0" indent="0">
              <a:buNone/>
            </a:pPr>
            <a:endParaRPr lang="fr-CA" b="1" dirty="0" smtClean="0">
              <a:solidFill>
                <a:schemeClr val="accent3">
                  <a:lumMod val="75000"/>
                </a:schemeClr>
              </a:solidFill>
            </a:endParaRPr>
          </a:p>
          <a:p>
            <a:pPr>
              <a:buFont typeface="Wingdings" panose="05000000000000000000" pitchFamily="2" charset="2"/>
              <a:buChar char="Ø"/>
            </a:pPr>
            <a:r>
              <a:rPr lang="fr-CA" b="1" dirty="0" smtClean="0">
                <a:solidFill>
                  <a:srgbClr val="0070C0"/>
                </a:solidFill>
              </a:rPr>
              <a:t>En TFO</a:t>
            </a:r>
            <a:r>
              <a:rPr lang="fr-CA" b="1" dirty="0" smtClean="0"/>
              <a:t> : Un processus d’apprentissage de rédaction des </a:t>
            </a:r>
            <a:r>
              <a:rPr lang="fr-CA" b="1" u="sng" dirty="0" smtClean="0"/>
              <a:t>5 types de rapport</a:t>
            </a:r>
            <a:endParaRPr lang="fr-CA" b="1" u="sng" dirty="0"/>
          </a:p>
          <a:p>
            <a:pPr marL="0" indent="0">
              <a:buNone/>
            </a:pPr>
            <a:endParaRPr lang="fr-CA" dirty="0"/>
          </a:p>
          <a:p>
            <a:pPr lvl="1">
              <a:buFont typeface="Arial" panose="020B0604020202020204" pitchFamily="34" charset="0"/>
              <a:buChar char="•"/>
            </a:pPr>
            <a:r>
              <a:rPr lang="fr-CA" b="1" dirty="0"/>
              <a:t>Des outils de valorisation du français</a:t>
            </a:r>
          </a:p>
          <a:p>
            <a:pPr lvl="1">
              <a:buFont typeface="Arial" panose="020B0604020202020204" pitchFamily="34" charset="0"/>
              <a:buChar char="•"/>
            </a:pPr>
            <a:r>
              <a:rPr lang="fr-CA" b="1" dirty="0" smtClean="0"/>
              <a:t>Une méthode pédagogique</a:t>
            </a:r>
          </a:p>
          <a:p>
            <a:pPr lvl="1">
              <a:buFont typeface="Arial" panose="020B0604020202020204" pitchFamily="34" charset="0"/>
              <a:buChar char="•"/>
            </a:pPr>
            <a:r>
              <a:rPr lang="fr-CA" b="1" dirty="0" smtClean="0"/>
              <a:t>Un </a:t>
            </a:r>
            <a:r>
              <a:rPr lang="fr-CA" b="1" dirty="0"/>
              <a:t>guide</a:t>
            </a:r>
          </a:p>
          <a:p>
            <a:pPr lvl="1">
              <a:buFont typeface="Arial" panose="020B0604020202020204" pitchFamily="34" charset="0"/>
              <a:buChar char="•"/>
            </a:pPr>
            <a:endParaRPr lang="fr-CA" b="1" dirty="0" smtClean="0"/>
          </a:p>
          <a:p>
            <a:pPr marL="457200" lvl="1" indent="0">
              <a:buNone/>
            </a:pPr>
            <a:endParaRPr lang="fr-CA" b="1" dirty="0"/>
          </a:p>
          <a:p>
            <a:endParaRPr lang="fr-CA" dirty="0"/>
          </a:p>
        </p:txBody>
      </p:sp>
      <p:sp>
        <p:nvSpPr>
          <p:cNvPr id="5" name="ZoneTexte 4"/>
          <p:cNvSpPr txBox="1"/>
          <p:nvPr>
            <p:custDataLst>
              <p:tags r:id="rId3"/>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grpSp>
        <p:nvGrpSpPr>
          <p:cNvPr id="7" name="Groupe 6"/>
          <p:cNvGrpSpPr/>
          <p:nvPr>
            <p:custDataLst>
              <p:tags r:id="rId4"/>
            </p:custDataLst>
          </p:nvPr>
        </p:nvGrpSpPr>
        <p:grpSpPr>
          <a:xfrm>
            <a:off x="1474181" y="133509"/>
            <a:ext cx="2317579" cy="526383"/>
            <a:chOff x="1474181" y="133509"/>
            <a:chExt cx="2317579" cy="526383"/>
          </a:xfrm>
        </p:grpSpPr>
        <p:pic>
          <p:nvPicPr>
            <p:cNvPr id="8" name="Image 7"/>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9" name="Image 8"/>
            <p:cNvPicPr>
              <a:picLocks noChangeAspect="1"/>
            </p:cNvPicPr>
            <p:nvPr>
              <p:custDataLst>
                <p:tags r:id="rId7"/>
              </p:custDataLst>
            </p:nvPr>
          </p:nvPicPr>
          <p:blipFill>
            <a:blip r:embed="rId10">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grpSp>
      <p:pic>
        <p:nvPicPr>
          <p:cNvPr id="10" name="Image 9"/>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1085403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2195244" y="735422"/>
            <a:ext cx="8664539" cy="584775"/>
          </a:xfrm>
          <a:prstGeom prst="rect">
            <a:avLst/>
          </a:prstGeom>
        </p:spPr>
        <p:txBody>
          <a:bodyPr wrap="square">
            <a:spAutoFit/>
          </a:bodyPr>
          <a:lstStyle/>
          <a:p>
            <a:r>
              <a:rPr lang="fr-CA" sz="3200" b="1" dirty="0" smtClean="0">
                <a:solidFill>
                  <a:schemeClr val="accent3">
                    <a:lumMod val="75000"/>
                  </a:schemeClr>
                </a:solidFill>
              </a:rPr>
              <a:t>Retombées</a:t>
            </a:r>
            <a:endParaRPr lang="fr-CA" sz="3200" dirty="0"/>
          </a:p>
        </p:txBody>
      </p:sp>
      <p:sp>
        <p:nvSpPr>
          <p:cNvPr id="5" name="ZoneTexte 4"/>
          <p:cNvSpPr txBox="1"/>
          <p:nvPr>
            <p:custDataLst>
              <p:tags r:id="rId2"/>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2018</a:t>
            </a:r>
            <a:endParaRPr lang="fr-CA" sz="1200" b="1" dirty="0">
              <a:latin typeface="+mj-lt"/>
            </a:endParaRPr>
          </a:p>
        </p:txBody>
      </p:sp>
      <p:sp>
        <p:nvSpPr>
          <p:cNvPr id="6" name="Espace réservé du contenu 2"/>
          <p:cNvSpPr txBox="1">
            <a:spLocks/>
          </p:cNvSpPr>
          <p:nvPr>
            <p:custDataLst>
              <p:tags r:id="rId3"/>
            </p:custDataLst>
          </p:nvPr>
        </p:nvSpPr>
        <p:spPr>
          <a:xfrm>
            <a:off x="1493176" y="1630533"/>
            <a:ext cx="10068674" cy="4062696"/>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r>
              <a:rPr lang="fr-CA" sz="2000" b="1" dirty="0" smtClean="0"/>
              <a:t>La qualité des rapports rendus augmentent beaucoup plus rapidement.</a:t>
            </a:r>
          </a:p>
          <a:p>
            <a:pPr marL="0" indent="0">
              <a:lnSpc>
                <a:spcPct val="150000"/>
              </a:lnSpc>
              <a:buNone/>
            </a:pPr>
            <a:endParaRPr lang="fr-CA" sz="2000" b="1" dirty="0" smtClean="0"/>
          </a:p>
          <a:p>
            <a:pPr>
              <a:lnSpc>
                <a:spcPct val="150000"/>
              </a:lnSpc>
            </a:pPr>
            <a:r>
              <a:rPr lang="fr-CA" sz="2000" b="1" dirty="0"/>
              <a:t>Les étudiants </a:t>
            </a:r>
            <a:r>
              <a:rPr lang="fr-CA" sz="2000" b="1" dirty="0" smtClean="0"/>
              <a:t>semblent réfléchir davantage avant d’écrire.</a:t>
            </a:r>
          </a:p>
          <a:p>
            <a:pPr marL="0" indent="0">
              <a:lnSpc>
                <a:spcPct val="150000"/>
              </a:lnSpc>
              <a:buNone/>
            </a:pPr>
            <a:endParaRPr lang="fr-CA" sz="2000" b="1" dirty="0" smtClean="0"/>
          </a:p>
          <a:p>
            <a:pPr>
              <a:lnSpc>
                <a:spcPct val="150000"/>
              </a:lnSpc>
            </a:pPr>
            <a:r>
              <a:rPr lang="fr-CA" sz="2000" b="1" dirty="0" smtClean="0"/>
              <a:t>La grammaire et l’orthographe? Pas toujours gagné! Mais une amélioration est notée parce qu’ils se relisent pour bien structurer leurs phrases, pour adopter le bon niveau de langage et pour respecter les exigences du mandat d’écriture.</a:t>
            </a:r>
          </a:p>
          <a:p>
            <a:pPr marL="0" indent="0">
              <a:lnSpc>
                <a:spcPct val="150000"/>
              </a:lnSpc>
              <a:buNone/>
            </a:pPr>
            <a:endParaRPr lang="fr-CA" sz="1800" b="1" dirty="0"/>
          </a:p>
          <a:p>
            <a:r>
              <a:rPr lang="fr-CA" sz="2000" b="1" dirty="0" smtClean="0">
                <a:solidFill>
                  <a:schemeClr val="tx1"/>
                </a:solidFill>
              </a:rPr>
              <a:t>Un guide utilisé par tous, pendant les 6 sessions de formation.</a:t>
            </a:r>
          </a:p>
          <a:p>
            <a:endParaRPr lang="fr-CA" sz="2000" b="1" dirty="0">
              <a:solidFill>
                <a:schemeClr val="tx1"/>
              </a:solidFill>
            </a:endParaRPr>
          </a:p>
          <a:p>
            <a:pPr marL="0" indent="0">
              <a:buNone/>
            </a:pPr>
            <a:endParaRPr lang="fr-CA" sz="2000" b="1" dirty="0" smtClean="0">
              <a:solidFill>
                <a:schemeClr val="tx1"/>
              </a:solidFill>
            </a:endParaRPr>
          </a:p>
          <a:p>
            <a:pPr marL="457200" lvl="1" indent="0">
              <a:lnSpc>
                <a:spcPct val="150000"/>
              </a:lnSpc>
              <a:buNone/>
            </a:pPr>
            <a:endParaRPr lang="fr-CA" sz="2000" b="1" dirty="0" smtClean="0"/>
          </a:p>
          <a:p>
            <a:pPr lvl="1"/>
            <a:endParaRPr lang="fr-CA" sz="2000" b="1" dirty="0"/>
          </a:p>
        </p:txBody>
      </p:sp>
      <p:grpSp>
        <p:nvGrpSpPr>
          <p:cNvPr id="7" name="Groupe 6"/>
          <p:cNvGrpSpPr/>
          <p:nvPr>
            <p:custDataLst>
              <p:tags r:id="rId4"/>
            </p:custDataLst>
          </p:nvPr>
        </p:nvGrpSpPr>
        <p:grpSpPr>
          <a:xfrm>
            <a:off x="1474181" y="133509"/>
            <a:ext cx="2317579" cy="526383"/>
            <a:chOff x="1474181" y="133509"/>
            <a:chExt cx="2317579" cy="526383"/>
          </a:xfrm>
        </p:grpSpPr>
        <p:pic>
          <p:nvPicPr>
            <p:cNvPr id="8" name="Image 7"/>
            <p:cNvPicPr>
              <a:picLocks noChangeAspect="1"/>
            </p:cNvPicPr>
            <p:nvPr>
              <p:custDataLst>
                <p:tags r:id="rId7"/>
              </p:custDataLst>
            </p:nvPr>
          </p:nvPicPr>
          <p:blipFill>
            <a:blip r:embed="rId10">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9" name="Image 8"/>
            <p:cNvPicPr>
              <a:picLocks noChangeAspect="1"/>
            </p:cNvPicPr>
            <p:nvPr>
              <p:custDataLst>
                <p:tags r:id="rId8"/>
              </p:custDataLst>
            </p:nvPr>
          </p:nvPicPr>
          <p:blipFill>
            <a:blip r:embed="rId11">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grpSp>
      <p:pic>
        <p:nvPicPr>
          <p:cNvPr id="10" name="Image 9"/>
          <p:cNvPicPr>
            <a:picLocks noChangeAspect="1"/>
          </p:cNvPicPr>
          <p:nvPr>
            <p:custDataLst>
              <p:tags r:id="rId5"/>
            </p:custDataLst>
          </p:nvPr>
        </p:nvPicPr>
        <p:blipFill>
          <a:blip r:embed="rId12">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
        <p:nvSpPr>
          <p:cNvPr id="11" name="ZoneTexte 10"/>
          <p:cNvSpPr txBox="1"/>
          <p:nvPr>
            <p:custDataLst>
              <p:tags r:id="rId6"/>
            </p:custDataLst>
          </p:nvPr>
        </p:nvSpPr>
        <p:spPr>
          <a:xfrm>
            <a:off x="5979560" y="6460429"/>
            <a:ext cx="10359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spTree>
    <p:extLst>
      <p:ext uri="{BB962C8B-B14F-4D97-AF65-F5344CB8AC3E}">
        <p14:creationId xmlns:p14="http://schemas.microsoft.com/office/powerpoint/2010/main" val="39270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custDataLst>
              <p:tags r:id="rId1"/>
            </p:custDataLst>
          </p:nvPr>
        </p:nvSpPr>
        <p:spPr>
          <a:xfrm>
            <a:off x="2195244" y="735422"/>
            <a:ext cx="8664539" cy="584775"/>
          </a:xfrm>
          <a:prstGeom prst="rect">
            <a:avLst/>
          </a:prstGeom>
        </p:spPr>
        <p:txBody>
          <a:bodyPr wrap="square">
            <a:spAutoFit/>
          </a:bodyPr>
          <a:lstStyle/>
          <a:p>
            <a:r>
              <a:rPr lang="fr-CA" sz="3200" b="1" dirty="0" smtClean="0">
                <a:solidFill>
                  <a:schemeClr val="accent3">
                    <a:lumMod val="75000"/>
                  </a:schemeClr>
                </a:solidFill>
              </a:rPr>
              <a:t>Transférabilité</a:t>
            </a:r>
            <a:endParaRPr lang="fr-CA" sz="3200" dirty="0"/>
          </a:p>
        </p:txBody>
      </p:sp>
      <p:sp>
        <p:nvSpPr>
          <p:cNvPr id="5" name="ZoneTexte 4"/>
          <p:cNvSpPr txBox="1"/>
          <p:nvPr>
            <p:custDataLst>
              <p:tags r:id="rId2"/>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sp>
        <p:nvSpPr>
          <p:cNvPr id="6" name="Espace réservé du contenu 2"/>
          <p:cNvSpPr txBox="1">
            <a:spLocks/>
          </p:cNvSpPr>
          <p:nvPr>
            <p:custDataLst>
              <p:tags r:id="rId3"/>
            </p:custDataLst>
          </p:nvPr>
        </p:nvSpPr>
        <p:spPr>
          <a:xfrm>
            <a:off x="1305976" y="1564006"/>
            <a:ext cx="10068674" cy="40626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pPr>
            <a:r>
              <a:rPr lang="fr-CA" sz="2000" b="1" dirty="0" smtClean="0"/>
              <a:t>Tous ces outils peuvent être transférables et adaptables à d’autres disciplines;</a:t>
            </a:r>
          </a:p>
          <a:p>
            <a:pPr>
              <a:lnSpc>
                <a:spcPct val="150000"/>
              </a:lnSpc>
            </a:pPr>
            <a:r>
              <a:rPr lang="fr-CA" sz="2000" b="1" dirty="0" smtClean="0"/>
              <a:t>Qu’en pensez-vous?</a:t>
            </a:r>
          </a:p>
          <a:p>
            <a:pPr marL="0" indent="0">
              <a:buNone/>
            </a:pPr>
            <a:endParaRPr lang="fr-CA" sz="2000" b="1" dirty="0">
              <a:solidFill>
                <a:schemeClr val="tx1"/>
              </a:solidFill>
            </a:endParaRPr>
          </a:p>
          <a:p>
            <a:pPr marL="0" indent="0">
              <a:buNone/>
            </a:pPr>
            <a:endParaRPr lang="fr-CA" sz="2000" b="1" dirty="0" smtClean="0">
              <a:solidFill>
                <a:schemeClr val="tx1"/>
              </a:solidFill>
            </a:endParaRPr>
          </a:p>
          <a:p>
            <a:pPr marL="457200" lvl="1" indent="0">
              <a:lnSpc>
                <a:spcPct val="150000"/>
              </a:lnSpc>
              <a:buNone/>
            </a:pPr>
            <a:endParaRPr lang="fr-CA" sz="2000" b="1" dirty="0" smtClean="0"/>
          </a:p>
          <a:p>
            <a:pPr lvl="1"/>
            <a:endParaRPr lang="fr-CA" sz="2000" b="1" dirty="0"/>
          </a:p>
        </p:txBody>
      </p:sp>
      <p:grpSp>
        <p:nvGrpSpPr>
          <p:cNvPr id="7" name="Groupe 6"/>
          <p:cNvGrpSpPr/>
          <p:nvPr>
            <p:custDataLst>
              <p:tags r:id="rId4"/>
            </p:custDataLst>
          </p:nvPr>
        </p:nvGrpSpPr>
        <p:grpSpPr>
          <a:xfrm>
            <a:off x="1474181" y="133509"/>
            <a:ext cx="2317579" cy="526383"/>
            <a:chOff x="1474181" y="133509"/>
            <a:chExt cx="2317579" cy="526383"/>
          </a:xfrm>
        </p:grpSpPr>
        <p:pic>
          <p:nvPicPr>
            <p:cNvPr id="8" name="Image 7"/>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9" name="Image 8"/>
            <p:cNvPicPr>
              <a:picLocks noChangeAspect="1"/>
            </p:cNvPicPr>
            <p:nvPr>
              <p:custDataLst>
                <p:tags r:id="rId7"/>
              </p:custDataLst>
            </p:nvPr>
          </p:nvPicPr>
          <p:blipFill>
            <a:blip r:embed="rId10">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grpSp>
      <p:pic>
        <p:nvPicPr>
          <p:cNvPr id="10" name="Image 9"/>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1097831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75307" y="914461"/>
            <a:ext cx="5112892" cy="601008"/>
          </a:xfrm>
        </p:spPr>
        <p:txBody>
          <a:bodyPr>
            <a:normAutofit fontScale="90000"/>
          </a:bodyPr>
          <a:lstStyle/>
          <a:p>
            <a:r>
              <a:rPr lang="fr-CA" b="1" dirty="0" smtClean="0">
                <a:solidFill>
                  <a:schemeClr val="accent3">
                    <a:lumMod val="75000"/>
                  </a:schemeClr>
                </a:solidFill>
              </a:rPr>
              <a:t>Constats</a:t>
            </a:r>
            <a:r>
              <a:rPr lang="fr-CA" dirty="0" smtClean="0">
                <a:solidFill>
                  <a:schemeClr val="accent3">
                    <a:lumMod val="75000"/>
                  </a:schemeClr>
                </a:solidFill>
              </a:rPr>
              <a:t> </a:t>
            </a:r>
            <a:endParaRPr lang="fr-CA" dirty="0">
              <a:solidFill>
                <a:schemeClr val="accent3">
                  <a:lumMod val="75000"/>
                </a:schemeClr>
              </a:solidFill>
            </a:endParaRPr>
          </a:p>
        </p:txBody>
      </p:sp>
      <p:sp>
        <p:nvSpPr>
          <p:cNvPr id="4" name="Titre 3"/>
          <p:cNvSpPr txBox="1">
            <a:spLocks/>
          </p:cNvSpPr>
          <p:nvPr>
            <p:custDataLst>
              <p:tags r:id="rId2"/>
            </p:custDataLst>
          </p:nvPr>
        </p:nvSpPr>
        <p:spPr>
          <a:xfrm>
            <a:off x="3869268" y="47783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endParaRPr lang="fr-FR" dirty="0">
              <a:solidFill>
                <a:schemeClr val="bg2">
                  <a:lumMod val="50000"/>
                </a:schemeClr>
              </a:solidFill>
            </a:endParaRPr>
          </a:p>
        </p:txBody>
      </p:sp>
      <p:sp>
        <p:nvSpPr>
          <p:cNvPr id="5" name="Espace réservé du contenu 4"/>
          <p:cNvSpPr txBox="1">
            <a:spLocks/>
          </p:cNvSpPr>
          <p:nvPr>
            <p:custDataLst>
              <p:tags r:id="rId3"/>
            </p:custDataLst>
          </p:nvPr>
        </p:nvSpPr>
        <p:spPr>
          <a:xfrm>
            <a:off x="1759389" y="1529779"/>
            <a:ext cx="8724956" cy="5069149"/>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502920" lvl="1" indent="0">
              <a:buNone/>
            </a:pPr>
            <a:endParaRPr lang="fr-CA" sz="2000" b="1" dirty="0" smtClean="0">
              <a:solidFill>
                <a:srgbClr val="0070C0"/>
              </a:solidFill>
            </a:endParaRPr>
          </a:p>
          <a:p>
            <a:pPr marL="502920" lvl="1" indent="0">
              <a:buNone/>
            </a:pPr>
            <a:r>
              <a:rPr lang="fr-FR" sz="2400" b="1" dirty="0" smtClean="0">
                <a:solidFill>
                  <a:srgbClr val="0070C0"/>
                </a:solidFill>
              </a:rPr>
              <a:t>En TFO</a:t>
            </a:r>
          </a:p>
          <a:p>
            <a:pPr marL="502920" lvl="1" indent="0">
              <a:buNone/>
            </a:pPr>
            <a:endParaRPr lang="fr-FR" sz="2400" b="1" dirty="0" smtClean="0">
              <a:solidFill>
                <a:srgbClr val="0070C0"/>
              </a:solidFill>
            </a:endParaRPr>
          </a:p>
          <a:p>
            <a:pPr lvl="1" algn="just">
              <a:lnSpc>
                <a:spcPct val="150000"/>
              </a:lnSpc>
              <a:buFont typeface="Arial" panose="020B0604020202020204" pitchFamily="34" charset="0"/>
              <a:buChar char="•"/>
            </a:pPr>
            <a:r>
              <a:rPr lang="fr-FR" b="1" dirty="0" smtClean="0">
                <a:solidFill>
                  <a:schemeClr val="tx1"/>
                </a:solidFill>
              </a:rPr>
              <a:t>Les </a:t>
            </a:r>
            <a:r>
              <a:rPr lang="fr-FR" b="1" dirty="0">
                <a:solidFill>
                  <a:schemeClr val="tx1"/>
                </a:solidFill>
              </a:rPr>
              <a:t>étudiants qui arrivent </a:t>
            </a:r>
            <a:r>
              <a:rPr lang="fr-FR" b="1" dirty="0" smtClean="0">
                <a:solidFill>
                  <a:schemeClr val="tx1"/>
                </a:solidFill>
              </a:rPr>
              <a:t>sont </a:t>
            </a:r>
            <a:r>
              <a:rPr lang="fr-FR" b="1" dirty="0">
                <a:solidFill>
                  <a:schemeClr val="tx1"/>
                </a:solidFill>
              </a:rPr>
              <a:t>parfois très faibles en </a:t>
            </a:r>
            <a:r>
              <a:rPr lang="fr-FR" b="1" dirty="0" smtClean="0">
                <a:solidFill>
                  <a:schemeClr val="tx1"/>
                </a:solidFill>
              </a:rPr>
              <a:t>écriture. Ils ont notamment de la difficulté </a:t>
            </a:r>
            <a:r>
              <a:rPr lang="fr-FR" b="1" dirty="0">
                <a:solidFill>
                  <a:schemeClr val="tx1"/>
                </a:solidFill>
              </a:rPr>
              <a:t>à exprimer leurs </a:t>
            </a:r>
            <a:r>
              <a:rPr lang="fr-FR" b="1" dirty="0" smtClean="0">
                <a:solidFill>
                  <a:schemeClr val="tx1"/>
                </a:solidFill>
              </a:rPr>
              <a:t>idées et ne maîtrisent pas les règles </a:t>
            </a:r>
            <a:r>
              <a:rPr lang="fr-FR" b="1" dirty="0">
                <a:solidFill>
                  <a:schemeClr val="tx1"/>
                </a:solidFill>
              </a:rPr>
              <a:t>d’écriture de </a:t>
            </a:r>
            <a:r>
              <a:rPr lang="fr-FR" b="1" dirty="0" smtClean="0">
                <a:solidFill>
                  <a:schemeClr val="tx1"/>
                </a:solidFill>
              </a:rPr>
              <a:t>base</a:t>
            </a:r>
            <a:r>
              <a:rPr lang="fr-FR" b="1" dirty="0">
                <a:solidFill>
                  <a:schemeClr val="tx1"/>
                </a:solidFill>
              </a:rPr>
              <a:t>.</a:t>
            </a:r>
            <a:endParaRPr lang="fr-FR" b="1" dirty="0" smtClean="0">
              <a:solidFill>
                <a:schemeClr val="tx1"/>
              </a:solidFill>
            </a:endParaRPr>
          </a:p>
          <a:p>
            <a:pPr marL="502920" lvl="1" indent="0">
              <a:lnSpc>
                <a:spcPct val="150000"/>
              </a:lnSpc>
              <a:buNone/>
            </a:pPr>
            <a:endParaRPr lang="fr-FR" b="1" dirty="0">
              <a:solidFill>
                <a:schemeClr val="tx1"/>
              </a:solidFill>
            </a:endParaRPr>
          </a:p>
          <a:p>
            <a:pPr lvl="1">
              <a:lnSpc>
                <a:spcPct val="150000"/>
              </a:lnSpc>
            </a:pPr>
            <a:r>
              <a:rPr lang="fr-FR" b="1" dirty="0">
                <a:solidFill>
                  <a:schemeClr val="tx1"/>
                </a:solidFill>
              </a:rPr>
              <a:t>En fin de cursus, certains étudiants  semblent ne pas écrire aussi bien qu’ils le devraient au regard des métiers qu’ils pourraient </a:t>
            </a:r>
            <a:r>
              <a:rPr lang="fr-FR" b="1" dirty="0" smtClean="0">
                <a:solidFill>
                  <a:schemeClr val="tx1"/>
                </a:solidFill>
              </a:rPr>
              <a:t>pratiquer. On relève encore dans leurs écrits </a:t>
            </a:r>
            <a:r>
              <a:rPr lang="fr-FR" b="1" dirty="0">
                <a:solidFill>
                  <a:schemeClr val="tx1"/>
                </a:solidFill>
              </a:rPr>
              <a:t>des problèmes de structuration de </a:t>
            </a:r>
            <a:r>
              <a:rPr lang="fr-FR" b="1" dirty="0" smtClean="0">
                <a:solidFill>
                  <a:schemeClr val="tx1"/>
                </a:solidFill>
              </a:rPr>
              <a:t>la phrase</a:t>
            </a:r>
            <a:r>
              <a:rPr lang="fr-FR" b="1" dirty="0">
                <a:solidFill>
                  <a:schemeClr val="tx1"/>
                </a:solidFill>
              </a:rPr>
              <a:t>, d’organisation des idées, d’utilisation </a:t>
            </a:r>
            <a:r>
              <a:rPr lang="fr-FR" b="1" dirty="0" smtClean="0">
                <a:solidFill>
                  <a:schemeClr val="tx1"/>
                </a:solidFill>
              </a:rPr>
              <a:t>de </a:t>
            </a:r>
            <a:r>
              <a:rPr lang="fr-FR" b="1" dirty="0">
                <a:solidFill>
                  <a:schemeClr val="tx1"/>
                </a:solidFill>
              </a:rPr>
              <a:t>termes techniques inappropriés, </a:t>
            </a:r>
            <a:r>
              <a:rPr lang="fr-FR" b="1" dirty="0" smtClean="0">
                <a:solidFill>
                  <a:schemeClr val="tx1"/>
                </a:solidFill>
              </a:rPr>
              <a:t>d’orthographe, etc.</a:t>
            </a:r>
            <a:r>
              <a:rPr lang="is-IS" b="1" dirty="0" smtClean="0">
                <a:solidFill>
                  <a:schemeClr val="tx1"/>
                </a:solidFill>
              </a:rPr>
              <a:t> </a:t>
            </a:r>
          </a:p>
          <a:p>
            <a:pPr marL="502920" lvl="1" indent="0">
              <a:buNone/>
            </a:pPr>
            <a:endParaRPr lang="is-IS" dirty="0">
              <a:solidFill>
                <a:schemeClr val="tx1"/>
              </a:solidFill>
            </a:endParaRPr>
          </a:p>
          <a:p>
            <a:pPr marL="502920" lvl="1" indent="0">
              <a:buNone/>
            </a:pPr>
            <a:endParaRPr lang="fr-FR" dirty="0"/>
          </a:p>
        </p:txBody>
      </p:sp>
      <p:pic>
        <p:nvPicPr>
          <p:cNvPr id="6" name="Image 5"/>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7" name="Image 6"/>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8" name="ZoneTexte 7"/>
          <p:cNvSpPr txBox="1"/>
          <p:nvPr>
            <p:custDataLst>
              <p:tags r:id="rId6"/>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pic>
        <p:nvPicPr>
          <p:cNvPr id="9" name="Image 8"/>
          <p:cNvPicPr>
            <a:picLocks noChangeAspect="1"/>
          </p:cNvPicPr>
          <p:nvPr>
            <p:custDataLst>
              <p:tags r:id="rId7"/>
            </p:custDataLst>
          </p:nvPr>
        </p:nvPicPr>
        <p:blipFill>
          <a:blip r:embed="rId11">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425960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466532" y="1091496"/>
            <a:ext cx="5112892" cy="601008"/>
          </a:xfrm>
        </p:spPr>
        <p:txBody>
          <a:bodyPr>
            <a:normAutofit fontScale="90000"/>
          </a:bodyPr>
          <a:lstStyle/>
          <a:p>
            <a:r>
              <a:rPr lang="fr-CA" b="1" dirty="0" smtClean="0">
                <a:solidFill>
                  <a:schemeClr val="accent3">
                    <a:lumMod val="75000"/>
                  </a:schemeClr>
                </a:solidFill>
              </a:rPr>
              <a:t>Constats</a:t>
            </a:r>
            <a:r>
              <a:rPr lang="fr-CA" dirty="0" smtClean="0"/>
              <a:t> </a:t>
            </a:r>
            <a:endParaRPr lang="fr-CA" dirty="0"/>
          </a:p>
        </p:txBody>
      </p:sp>
      <p:sp>
        <p:nvSpPr>
          <p:cNvPr id="4" name="Titre 3"/>
          <p:cNvSpPr txBox="1">
            <a:spLocks/>
          </p:cNvSpPr>
          <p:nvPr>
            <p:custDataLst>
              <p:tags r:id="rId2"/>
            </p:custDataLst>
          </p:nvPr>
        </p:nvSpPr>
        <p:spPr>
          <a:xfrm>
            <a:off x="3869268" y="47783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endParaRPr lang="fr-FR" dirty="0">
              <a:solidFill>
                <a:schemeClr val="bg2">
                  <a:lumMod val="50000"/>
                </a:schemeClr>
              </a:solidFill>
            </a:endParaRPr>
          </a:p>
        </p:txBody>
      </p:sp>
      <p:sp>
        <p:nvSpPr>
          <p:cNvPr id="5" name="Espace réservé du contenu 4"/>
          <p:cNvSpPr txBox="1">
            <a:spLocks/>
          </p:cNvSpPr>
          <p:nvPr>
            <p:custDataLst>
              <p:tags r:id="rId3"/>
            </p:custDataLst>
          </p:nvPr>
        </p:nvSpPr>
        <p:spPr>
          <a:xfrm>
            <a:off x="2007263" y="1049338"/>
            <a:ext cx="8724956" cy="5069149"/>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502920" lvl="1" indent="0">
              <a:buNone/>
            </a:pPr>
            <a:endParaRPr lang="is-IS" dirty="0">
              <a:solidFill>
                <a:schemeClr val="tx1"/>
              </a:solidFill>
            </a:endParaRPr>
          </a:p>
          <a:p>
            <a:pPr marL="502920" lvl="1" indent="0">
              <a:buNone/>
            </a:pPr>
            <a:r>
              <a:rPr lang="is-IS" sz="2400" b="1" dirty="0" smtClean="0">
                <a:solidFill>
                  <a:srgbClr val="0070C0"/>
                </a:solidFill>
              </a:rPr>
              <a:t>En soins infirmiers</a:t>
            </a:r>
          </a:p>
          <a:p>
            <a:pPr marL="502920" lvl="1" indent="0">
              <a:buNone/>
            </a:pPr>
            <a:endParaRPr lang="is-IS" sz="1900" b="1" dirty="0" smtClean="0">
              <a:solidFill>
                <a:srgbClr val="0070C0"/>
              </a:solidFill>
            </a:endParaRPr>
          </a:p>
          <a:p>
            <a:pPr marL="502920" lvl="1" indent="0">
              <a:lnSpc>
                <a:spcPct val="150000"/>
              </a:lnSpc>
              <a:buNone/>
            </a:pPr>
            <a:r>
              <a:rPr lang="fr-CA" b="1" dirty="0" smtClean="0">
                <a:solidFill>
                  <a:schemeClr val="tx1"/>
                </a:solidFill>
              </a:rPr>
              <a:t>Les </a:t>
            </a:r>
            <a:r>
              <a:rPr lang="fr-CA" b="1" dirty="0">
                <a:solidFill>
                  <a:schemeClr val="tx1"/>
                </a:solidFill>
              </a:rPr>
              <a:t>étudiantes n’arrivent </a:t>
            </a:r>
            <a:r>
              <a:rPr lang="fr-CA" b="1" dirty="0" smtClean="0">
                <a:solidFill>
                  <a:schemeClr val="tx1"/>
                </a:solidFill>
              </a:rPr>
              <a:t>pas toujours </a:t>
            </a:r>
            <a:r>
              <a:rPr lang="fr-CA" b="1" dirty="0">
                <a:solidFill>
                  <a:schemeClr val="tx1"/>
                </a:solidFill>
              </a:rPr>
              <a:t>à répondre de la façon attendue aux différentes questions d’examen, soit parce qu’elles n’ont pas pris en compte tous les éléments de la question, soit parce qu’elles n’ont pas compris le sens de certains mots. </a:t>
            </a:r>
          </a:p>
          <a:p>
            <a:pPr lvl="1"/>
            <a:endParaRPr lang="fr-FR" b="1" dirty="0"/>
          </a:p>
        </p:txBody>
      </p:sp>
      <p:pic>
        <p:nvPicPr>
          <p:cNvPr id="6" name="Image 5"/>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7" name="Image 6"/>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8" name="ZoneTexte 7"/>
          <p:cNvSpPr txBox="1"/>
          <p:nvPr>
            <p:custDataLst>
              <p:tags r:id="rId6"/>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pic>
        <p:nvPicPr>
          <p:cNvPr id="9" name="Image 8"/>
          <p:cNvPicPr>
            <a:picLocks noChangeAspect="1"/>
          </p:cNvPicPr>
          <p:nvPr>
            <p:custDataLst>
              <p:tags r:id="rId7"/>
            </p:custDataLst>
          </p:nvPr>
        </p:nvPicPr>
        <p:blipFill>
          <a:blip r:embed="rId11">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3217856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584932" y="1281024"/>
            <a:ext cx="9912481" cy="915296"/>
          </a:xfrm>
        </p:spPr>
        <p:txBody>
          <a:bodyPr>
            <a:normAutofit/>
          </a:bodyPr>
          <a:lstStyle/>
          <a:p>
            <a:r>
              <a:rPr lang="fr-FR" sz="2400" b="1" dirty="0">
                <a:solidFill>
                  <a:srgbClr val="0070C0"/>
                </a:solidFill>
              </a:rPr>
              <a:t>BESOINS EXPRIMÉS PAR LES ENSEIGNANTS POUR EUX-MÊMES</a:t>
            </a:r>
            <a:r>
              <a:rPr lang="fr-FR" dirty="0"/>
              <a:t> </a:t>
            </a:r>
            <a:endParaRPr lang="fr-CA" dirty="0"/>
          </a:p>
        </p:txBody>
      </p:sp>
      <p:sp>
        <p:nvSpPr>
          <p:cNvPr id="4" name="Titre 3"/>
          <p:cNvSpPr txBox="1">
            <a:spLocks/>
          </p:cNvSpPr>
          <p:nvPr>
            <p:custDataLst>
              <p:tags r:id="rId2"/>
            </p:custDataLst>
          </p:nvPr>
        </p:nvSpPr>
        <p:spPr>
          <a:xfrm>
            <a:off x="3869268" y="47783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endParaRPr lang="fr-FR" dirty="0">
              <a:solidFill>
                <a:schemeClr val="bg2">
                  <a:lumMod val="50000"/>
                </a:schemeClr>
              </a:solidFill>
            </a:endParaRPr>
          </a:p>
        </p:txBody>
      </p:sp>
      <p:sp>
        <p:nvSpPr>
          <p:cNvPr id="5" name="Espace réservé du contenu 4"/>
          <p:cNvSpPr txBox="1">
            <a:spLocks/>
          </p:cNvSpPr>
          <p:nvPr>
            <p:custDataLst>
              <p:tags r:id="rId3"/>
            </p:custDataLst>
          </p:nvPr>
        </p:nvSpPr>
        <p:spPr>
          <a:xfrm>
            <a:off x="1862441" y="1354315"/>
            <a:ext cx="8574577" cy="410924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lvl="0" algn="just">
              <a:lnSpc>
                <a:spcPct val="150000"/>
              </a:lnSpc>
            </a:pPr>
            <a:endParaRPr lang="fr-FR" b="1" dirty="0" smtClean="0">
              <a:solidFill>
                <a:schemeClr val="tx1"/>
              </a:solidFill>
            </a:endParaRPr>
          </a:p>
          <a:p>
            <a:pPr lvl="0" algn="just">
              <a:lnSpc>
                <a:spcPct val="150000"/>
              </a:lnSpc>
            </a:pPr>
            <a:endParaRPr lang="fr-FR" b="1" dirty="0">
              <a:solidFill>
                <a:schemeClr val="tx1"/>
              </a:solidFill>
            </a:endParaRPr>
          </a:p>
          <a:p>
            <a:pPr lvl="0" algn="just">
              <a:lnSpc>
                <a:spcPct val="150000"/>
              </a:lnSpc>
            </a:pPr>
            <a:r>
              <a:rPr lang="fr-FR" b="1" dirty="0" smtClean="0">
                <a:solidFill>
                  <a:schemeClr val="tx1"/>
                </a:solidFill>
              </a:rPr>
              <a:t>Besoin </a:t>
            </a:r>
            <a:r>
              <a:rPr lang="fr-FR" b="1" dirty="0">
                <a:solidFill>
                  <a:schemeClr val="tx1"/>
                </a:solidFill>
              </a:rPr>
              <a:t>d’outils de </a:t>
            </a:r>
            <a:r>
              <a:rPr lang="fr-FR" b="1" dirty="0" smtClean="0">
                <a:solidFill>
                  <a:schemeClr val="tx1"/>
                </a:solidFill>
              </a:rPr>
              <a:t>supervision </a:t>
            </a:r>
            <a:r>
              <a:rPr lang="fr-FR" b="1" dirty="0">
                <a:solidFill>
                  <a:schemeClr val="tx1"/>
                </a:solidFill>
              </a:rPr>
              <a:t>de la langue </a:t>
            </a:r>
            <a:r>
              <a:rPr lang="fr-FR" b="1" dirty="0" smtClean="0">
                <a:solidFill>
                  <a:schemeClr val="tx1"/>
                </a:solidFill>
              </a:rPr>
              <a:t>communs aux enseignants du département.</a:t>
            </a:r>
          </a:p>
          <a:p>
            <a:pPr lvl="0" algn="just">
              <a:lnSpc>
                <a:spcPct val="150000"/>
              </a:lnSpc>
            </a:pPr>
            <a:endParaRPr lang="fr-CA" sz="1800" dirty="0">
              <a:solidFill>
                <a:schemeClr val="tx1"/>
              </a:solidFill>
            </a:endParaRPr>
          </a:p>
          <a:p>
            <a:pPr lvl="0" algn="just">
              <a:lnSpc>
                <a:spcPct val="150000"/>
              </a:lnSpc>
            </a:pPr>
            <a:r>
              <a:rPr lang="fr-FR" b="1" dirty="0" smtClean="0">
                <a:solidFill>
                  <a:schemeClr val="tx1"/>
                </a:solidFill>
              </a:rPr>
              <a:t>Besoin </a:t>
            </a:r>
            <a:r>
              <a:rPr lang="fr-FR" b="1" dirty="0">
                <a:solidFill>
                  <a:schemeClr val="tx1"/>
                </a:solidFill>
              </a:rPr>
              <a:t>d’avoir un niveau d’exigences partagé, qui augmente dans le cheminement des </a:t>
            </a:r>
            <a:r>
              <a:rPr lang="fr-FR" b="1" dirty="0" smtClean="0">
                <a:solidFill>
                  <a:schemeClr val="tx1"/>
                </a:solidFill>
              </a:rPr>
              <a:t>étudiants.</a:t>
            </a:r>
            <a:endParaRPr lang="fr-CA" b="1" dirty="0">
              <a:solidFill>
                <a:schemeClr val="tx1"/>
              </a:solidFill>
            </a:endParaRPr>
          </a:p>
          <a:p>
            <a:pPr marL="0" indent="0">
              <a:buFont typeface="Wingdings 2" pitchFamily="18" charset="2"/>
              <a:buNone/>
            </a:pPr>
            <a:endParaRPr lang="fr-FR" dirty="0" smtClean="0"/>
          </a:p>
        </p:txBody>
      </p:sp>
      <p:pic>
        <p:nvPicPr>
          <p:cNvPr id="6" name="Image 5"/>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7" name="Image 6"/>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8" name="ZoneTexte 7"/>
          <p:cNvSpPr txBox="1"/>
          <p:nvPr>
            <p:custDataLst>
              <p:tags r:id="rId6"/>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pic>
        <p:nvPicPr>
          <p:cNvPr id="9" name="Image 8"/>
          <p:cNvPicPr>
            <a:picLocks noChangeAspect="1"/>
          </p:cNvPicPr>
          <p:nvPr>
            <p:custDataLst>
              <p:tags r:id="rId7"/>
            </p:custDataLst>
          </p:nvPr>
        </p:nvPicPr>
        <p:blipFill>
          <a:blip r:embed="rId12">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1717064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474181" y="989704"/>
            <a:ext cx="10079915" cy="915296"/>
          </a:xfrm>
        </p:spPr>
        <p:txBody>
          <a:bodyPr>
            <a:normAutofit fontScale="90000"/>
          </a:bodyPr>
          <a:lstStyle/>
          <a:p>
            <a:pPr algn="ctr"/>
            <a:r>
              <a:rPr lang="fr-FR" sz="2700" b="1" dirty="0">
                <a:solidFill>
                  <a:srgbClr val="0070C0"/>
                </a:solidFill>
              </a:rPr>
              <a:t>BESOINS EXPRIMES PAR LES ENSEIGNANTS POUR LES ETUDIANTS</a:t>
            </a:r>
            <a:r>
              <a:rPr lang="fr-CA" b="1" dirty="0">
                <a:solidFill>
                  <a:srgbClr val="0070C0"/>
                </a:solidFill>
              </a:rPr>
              <a:t/>
            </a:r>
            <a:br>
              <a:rPr lang="fr-CA" b="1" dirty="0">
                <a:solidFill>
                  <a:srgbClr val="0070C0"/>
                </a:solidFill>
              </a:rPr>
            </a:br>
            <a:endParaRPr lang="fr-CA" b="1" dirty="0">
              <a:solidFill>
                <a:srgbClr val="0070C0"/>
              </a:solidFill>
            </a:endParaRPr>
          </a:p>
        </p:txBody>
      </p:sp>
      <p:sp>
        <p:nvSpPr>
          <p:cNvPr id="4" name="Titre 3"/>
          <p:cNvSpPr txBox="1">
            <a:spLocks/>
          </p:cNvSpPr>
          <p:nvPr>
            <p:custDataLst>
              <p:tags r:id="rId2"/>
            </p:custDataLst>
          </p:nvPr>
        </p:nvSpPr>
        <p:spPr>
          <a:xfrm>
            <a:off x="3869268" y="477838"/>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endParaRPr lang="fr-FR" dirty="0">
              <a:solidFill>
                <a:schemeClr val="bg2">
                  <a:lumMod val="50000"/>
                </a:schemeClr>
              </a:solidFill>
            </a:endParaRPr>
          </a:p>
        </p:txBody>
      </p:sp>
      <p:sp>
        <p:nvSpPr>
          <p:cNvPr id="5" name="Espace réservé du contenu 4"/>
          <p:cNvSpPr txBox="1">
            <a:spLocks/>
          </p:cNvSpPr>
          <p:nvPr>
            <p:custDataLst>
              <p:tags r:id="rId3"/>
            </p:custDataLst>
          </p:nvPr>
        </p:nvSpPr>
        <p:spPr>
          <a:xfrm>
            <a:off x="2128841" y="1903291"/>
            <a:ext cx="7437418" cy="4409767"/>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lnSpc>
                <a:spcPct val="150000"/>
              </a:lnSpc>
              <a:buFont typeface="Wingdings" panose="05000000000000000000" pitchFamily="2" charset="2"/>
              <a:buChar char="Ø"/>
            </a:pPr>
            <a:r>
              <a:rPr lang="fr-FR" sz="1800" b="1" dirty="0" smtClean="0">
                <a:solidFill>
                  <a:schemeClr val="tx1"/>
                </a:solidFill>
              </a:rPr>
              <a:t>Afin </a:t>
            </a:r>
            <a:r>
              <a:rPr lang="fr-FR" sz="1800" b="1" dirty="0">
                <a:solidFill>
                  <a:schemeClr val="tx1"/>
                </a:solidFill>
              </a:rPr>
              <a:t>de mieux comprendre les attendus de leurs enseignants, les étudiants ont besoin de guides qui leur expliquent</a:t>
            </a:r>
            <a:r>
              <a:rPr lang="fr-FR" b="1" dirty="0">
                <a:solidFill>
                  <a:schemeClr val="tx1"/>
                </a:solidFill>
              </a:rPr>
              <a:t> </a:t>
            </a:r>
            <a:r>
              <a:rPr lang="fr-FR" b="1" dirty="0" smtClean="0">
                <a:solidFill>
                  <a:schemeClr val="tx1"/>
                </a:solidFill>
              </a:rPr>
              <a:t>:</a:t>
            </a:r>
          </a:p>
          <a:p>
            <a:pPr>
              <a:lnSpc>
                <a:spcPct val="150000"/>
              </a:lnSpc>
              <a:buFont typeface="Wingdings" panose="05000000000000000000" pitchFamily="2" charset="2"/>
              <a:buChar char="Ø"/>
            </a:pPr>
            <a:endParaRPr lang="fr-FR" b="1" dirty="0" smtClean="0">
              <a:solidFill>
                <a:schemeClr val="tx1"/>
              </a:solidFill>
            </a:endParaRPr>
          </a:p>
          <a:p>
            <a:pPr marL="1254125" lvl="1" indent="-182563">
              <a:lnSpc>
                <a:spcPct val="150000"/>
              </a:lnSpc>
              <a:buFont typeface="Arial" panose="020B0604020202020204" pitchFamily="34" charset="0"/>
              <a:buChar char="•"/>
            </a:pPr>
            <a:r>
              <a:rPr lang="fr-FR" b="1" dirty="0" smtClean="0">
                <a:solidFill>
                  <a:schemeClr val="tx1"/>
                </a:solidFill>
              </a:rPr>
              <a:t>Comment </a:t>
            </a:r>
            <a:r>
              <a:rPr lang="fr-FR" b="1" dirty="0">
                <a:solidFill>
                  <a:schemeClr val="tx1"/>
                </a:solidFill>
              </a:rPr>
              <a:t>rédiger les documents qu’ils ont à produire</a:t>
            </a:r>
            <a:r>
              <a:rPr lang="fr-FR" b="1" dirty="0" smtClean="0">
                <a:solidFill>
                  <a:schemeClr val="tx1"/>
                </a:solidFill>
              </a:rPr>
              <a:t>.</a:t>
            </a:r>
          </a:p>
          <a:p>
            <a:pPr marL="1254125" lvl="1" indent="-174625">
              <a:lnSpc>
                <a:spcPct val="150000"/>
              </a:lnSpc>
            </a:pPr>
            <a:r>
              <a:rPr lang="fr-FR" b="1" dirty="0" smtClean="0">
                <a:solidFill>
                  <a:schemeClr val="tx1"/>
                </a:solidFill>
              </a:rPr>
              <a:t>Comment </a:t>
            </a:r>
            <a:r>
              <a:rPr lang="fr-FR" b="1" dirty="0">
                <a:solidFill>
                  <a:schemeClr val="tx1"/>
                </a:solidFill>
              </a:rPr>
              <a:t>bien </a:t>
            </a:r>
            <a:r>
              <a:rPr lang="fr-FR" b="1" dirty="0" smtClean="0">
                <a:solidFill>
                  <a:schemeClr val="tx1"/>
                </a:solidFill>
              </a:rPr>
              <a:t>décoder </a:t>
            </a:r>
            <a:r>
              <a:rPr lang="fr-FR" b="1" dirty="0">
                <a:solidFill>
                  <a:schemeClr val="tx1"/>
                </a:solidFill>
              </a:rPr>
              <a:t>les questions </a:t>
            </a:r>
            <a:r>
              <a:rPr lang="fr-FR" b="1" dirty="0" smtClean="0">
                <a:solidFill>
                  <a:schemeClr val="tx1"/>
                </a:solidFill>
              </a:rPr>
              <a:t>d’examen pour bien y répondre.</a:t>
            </a:r>
          </a:p>
          <a:p>
            <a:pPr marL="502920" lvl="1" indent="0">
              <a:lnSpc>
                <a:spcPct val="150000"/>
              </a:lnSpc>
              <a:buNone/>
            </a:pPr>
            <a:endParaRPr lang="fr-CA" b="1" dirty="0">
              <a:solidFill>
                <a:schemeClr val="tx1"/>
              </a:solidFill>
            </a:endParaRPr>
          </a:p>
          <a:p>
            <a:pPr marL="0" indent="0">
              <a:lnSpc>
                <a:spcPct val="150000"/>
              </a:lnSpc>
              <a:buNone/>
            </a:pPr>
            <a:r>
              <a:rPr lang="fr-CA" sz="1800" b="1" dirty="0">
                <a:solidFill>
                  <a:schemeClr val="tx1"/>
                </a:solidFill>
              </a:rPr>
              <a:t>Selon le souhait des enseignants, les guides devraient prendre la forme d’un </a:t>
            </a:r>
            <a:r>
              <a:rPr lang="fr-FR" sz="1800" b="1" dirty="0">
                <a:solidFill>
                  <a:schemeClr val="tx1"/>
                </a:solidFill>
              </a:rPr>
              <a:t>document de référence simple à utiliser. </a:t>
            </a:r>
            <a:endParaRPr lang="fr-CA" sz="1800" b="1" dirty="0">
              <a:solidFill>
                <a:schemeClr val="tx1"/>
              </a:solidFill>
            </a:endParaRPr>
          </a:p>
          <a:p>
            <a:pPr lvl="1"/>
            <a:endParaRPr lang="fr-FR" dirty="0"/>
          </a:p>
          <a:p>
            <a:pPr marL="0" indent="0">
              <a:buFont typeface="Wingdings 2" pitchFamily="18" charset="2"/>
              <a:buNone/>
            </a:pPr>
            <a:endParaRPr lang="fr-FR" dirty="0" smtClean="0"/>
          </a:p>
        </p:txBody>
      </p:sp>
      <p:pic>
        <p:nvPicPr>
          <p:cNvPr id="6" name="Image 5"/>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7" name="Image 6"/>
          <p:cNvPicPr>
            <a:picLocks noChangeAspect="1"/>
          </p:cNvPicPr>
          <p:nvPr>
            <p:custDataLst>
              <p:tags r:id="rId5"/>
            </p:custDataLst>
          </p:nvPr>
        </p:nvPicPr>
        <p:blipFill>
          <a:blip r:embed="rId10">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sp>
        <p:nvSpPr>
          <p:cNvPr id="3" name="ZoneTexte 2"/>
          <p:cNvSpPr txBox="1"/>
          <p:nvPr>
            <p:custDataLst>
              <p:tags r:id="rId6"/>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pic>
        <p:nvPicPr>
          <p:cNvPr id="8" name="Image 7"/>
          <p:cNvPicPr>
            <a:picLocks noChangeAspect="1"/>
          </p:cNvPicPr>
          <p:nvPr>
            <p:custDataLst>
              <p:tags r:id="rId7"/>
            </p:custDataLst>
          </p:nvPr>
        </p:nvPicPr>
        <p:blipFill>
          <a:blip r:embed="rId11">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Tree>
    <p:extLst>
      <p:ext uri="{BB962C8B-B14F-4D97-AF65-F5344CB8AC3E}">
        <p14:creationId xmlns:p14="http://schemas.microsoft.com/office/powerpoint/2010/main" val="875150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2102400" y="360000"/>
            <a:ext cx="5695200" cy="1346401"/>
          </a:xfrm>
        </p:spPr>
        <p:txBody>
          <a:bodyPr/>
          <a:lstStyle/>
          <a:p>
            <a:r>
              <a:rPr lang="fr-CA" b="1" dirty="0" smtClean="0">
                <a:solidFill>
                  <a:schemeClr val="accent3">
                    <a:lumMod val="75000"/>
                  </a:schemeClr>
                </a:solidFill>
              </a:rPr>
              <a:t/>
            </a:r>
            <a:br>
              <a:rPr lang="fr-CA" b="1" dirty="0" smtClean="0">
                <a:solidFill>
                  <a:schemeClr val="accent3">
                    <a:lumMod val="75000"/>
                  </a:schemeClr>
                </a:solidFill>
              </a:rPr>
            </a:br>
            <a:r>
              <a:rPr lang="fr-CA" b="1" dirty="0" smtClean="0">
                <a:solidFill>
                  <a:schemeClr val="accent3">
                    <a:lumMod val="75000"/>
                  </a:schemeClr>
                </a:solidFill>
              </a:rPr>
              <a:t>La maîtrise de la langue</a:t>
            </a:r>
            <a:endParaRPr lang="fr-CA" b="1" dirty="0">
              <a:solidFill>
                <a:schemeClr val="accent3">
                  <a:lumMod val="75000"/>
                </a:schemeClr>
              </a:solidFill>
            </a:endParaRPr>
          </a:p>
        </p:txBody>
      </p:sp>
      <p:graphicFrame>
        <p:nvGraphicFramePr>
          <p:cNvPr id="3" name="Espace réservé du contenu 3"/>
          <p:cNvGraphicFramePr>
            <a:graphicFrameLocks/>
          </p:cNvGraphicFramePr>
          <p:nvPr>
            <p:custDataLst>
              <p:tags r:id="rId2"/>
            </p:custDataLst>
            <p:extLst>
              <p:ext uri="{D42A27DB-BD31-4B8C-83A1-F6EECF244321}">
                <p14:modId xmlns:p14="http://schemas.microsoft.com/office/powerpoint/2010/main" val="2622946769"/>
              </p:ext>
            </p:extLst>
          </p:nvPr>
        </p:nvGraphicFramePr>
        <p:xfrm>
          <a:off x="1522412" y="1982940"/>
          <a:ext cx="9144000" cy="4267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4" name="Image 3"/>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5" name="Image 4"/>
          <p:cNvPicPr>
            <a:picLocks noChangeAspect="1"/>
          </p:cNvPicPr>
          <p:nvPr>
            <p:custDataLst>
              <p:tags r:id="rId4"/>
            </p:custDataLst>
          </p:nvPr>
        </p:nvPicPr>
        <p:blipFill>
          <a:blip r:embed="rId14">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pic>
        <p:nvPicPr>
          <p:cNvPr id="6" name="Image 5"/>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3982833" y="54990"/>
            <a:ext cx="818122" cy="647060"/>
          </a:xfrm>
          <a:prstGeom prst="rect">
            <a:avLst/>
          </a:prstGeom>
        </p:spPr>
      </p:pic>
      <p:sp>
        <p:nvSpPr>
          <p:cNvPr id="8" name="ZoneTexte 7"/>
          <p:cNvSpPr txBox="1"/>
          <p:nvPr>
            <p:custDataLst>
              <p:tags r:id="rId6"/>
            </p:custDataLst>
          </p:nvPr>
        </p:nvSpPr>
        <p:spPr>
          <a:xfrm>
            <a:off x="5979560" y="6460429"/>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spTree>
    <p:extLst>
      <p:ext uri="{BB962C8B-B14F-4D97-AF65-F5344CB8AC3E}">
        <p14:creationId xmlns:p14="http://schemas.microsoft.com/office/powerpoint/2010/main" val="342693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graphicEl>
                                              <a:dgm id="{800620BA-DAD4-44C9-8271-018908A279BE}"/>
                                            </p:graphicEl>
                                          </p:spTgt>
                                        </p:tgtEl>
                                        <p:attrNameLst>
                                          <p:attrName>style.visibility</p:attrName>
                                        </p:attrNameLst>
                                      </p:cBhvr>
                                      <p:to>
                                        <p:strVal val="visible"/>
                                      </p:to>
                                    </p:set>
                                    <p:animEffect transition="in" filter="wipe(down)">
                                      <p:cBhvr>
                                        <p:cTn id="7" dur="500"/>
                                        <p:tgtEl>
                                          <p:spTgt spid="3">
                                            <p:graphicEl>
                                              <a:dgm id="{800620BA-DAD4-44C9-8271-018908A279B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graphicEl>
                                              <a:dgm id="{45DB9BEB-8343-4E3D-8C73-FD5CF3640580}"/>
                                            </p:graphicEl>
                                          </p:spTgt>
                                        </p:tgtEl>
                                        <p:attrNameLst>
                                          <p:attrName>style.visibility</p:attrName>
                                        </p:attrNameLst>
                                      </p:cBhvr>
                                      <p:to>
                                        <p:strVal val="visible"/>
                                      </p:to>
                                    </p:set>
                                    <p:animEffect transition="in" filter="wipe(down)">
                                      <p:cBhvr>
                                        <p:cTn id="12" dur="500"/>
                                        <p:tgtEl>
                                          <p:spTgt spid="3">
                                            <p:graphicEl>
                                              <a:dgm id="{45DB9BEB-8343-4E3D-8C73-FD5CF3640580}"/>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graphicEl>
                                              <a:dgm id="{E9ACB761-72EE-464E-81B1-2B6E4D47137A}"/>
                                            </p:graphicEl>
                                          </p:spTgt>
                                        </p:tgtEl>
                                        <p:attrNameLst>
                                          <p:attrName>style.visibility</p:attrName>
                                        </p:attrNameLst>
                                      </p:cBhvr>
                                      <p:to>
                                        <p:strVal val="visible"/>
                                      </p:to>
                                    </p:set>
                                    <p:animEffect transition="in" filter="wipe(down)">
                                      <p:cBhvr>
                                        <p:cTn id="15" dur="500"/>
                                        <p:tgtEl>
                                          <p:spTgt spid="3">
                                            <p:graphicEl>
                                              <a:dgm id="{E9ACB761-72EE-464E-81B1-2B6E4D47137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graphicEl>
                                              <a:dgm id="{CABFB087-3959-4BCE-82F3-A17B3F7E8116}"/>
                                            </p:graphicEl>
                                          </p:spTgt>
                                        </p:tgtEl>
                                        <p:attrNameLst>
                                          <p:attrName>style.visibility</p:attrName>
                                        </p:attrNameLst>
                                      </p:cBhvr>
                                      <p:to>
                                        <p:strVal val="visible"/>
                                      </p:to>
                                    </p:set>
                                    <p:animEffect transition="in" filter="wipe(down)">
                                      <p:cBhvr>
                                        <p:cTn id="20" dur="500"/>
                                        <p:tgtEl>
                                          <p:spTgt spid="3">
                                            <p:graphicEl>
                                              <a:dgm id="{CABFB087-3959-4BCE-82F3-A17B3F7E8116}"/>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graphicEl>
                                              <a:dgm id="{DFC823FA-FE69-4500-AEE5-BDB107C7E74E}"/>
                                            </p:graphicEl>
                                          </p:spTgt>
                                        </p:tgtEl>
                                        <p:attrNameLst>
                                          <p:attrName>style.visibility</p:attrName>
                                        </p:attrNameLst>
                                      </p:cBhvr>
                                      <p:to>
                                        <p:strVal val="visible"/>
                                      </p:to>
                                    </p:set>
                                    <p:animEffect transition="in" filter="wipe(down)">
                                      <p:cBhvr>
                                        <p:cTn id="23" dur="500"/>
                                        <p:tgtEl>
                                          <p:spTgt spid="3">
                                            <p:graphicEl>
                                              <a:dgm id="{DFC823FA-FE69-4500-AEE5-BDB107C7E74E}"/>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graphicEl>
                                              <a:dgm id="{099CD349-4C4E-4E91-B302-800487FB32D9}"/>
                                            </p:graphicEl>
                                          </p:spTgt>
                                        </p:tgtEl>
                                        <p:attrNameLst>
                                          <p:attrName>style.visibility</p:attrName>
                                        </p:attrNameLst>
                                      </p:cBhvr>
                                      <p:to>
                                        <p:strVal val="visible"/>
                                      </p:to>
                                    </p:set>
                                    <p:animEffect transition="in" filter="wipe(down)">
                                      <p:cBhvr>
                                        <p:cTn id="28" dur="500"/>
                                        <p:tgtEl>
                                          <p:spTgt spid="3">
                                            <p:graphicEl>
                                              <a:dgm id="{099CD349-4C4E-4E91-B302-800487FB32D9}"/>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graphicEl>
                                              <a:dgm id="{A34A0D1F-15E7-4EB3-AB89-28BD189FF141}"/>
                                            </p:graphicEl>
                                          </p:spTgt>
                                        </p:tgtEl>
                                        <p:attrNameLst>
                                          <p:attrName>style.visibility</p:attrName>
                                        </p:attrNameLst>
                                      </p:cBhvr>
                                      <p:to>
                                        <p:strVal val="visible"/>
                                      </p:to>
                                    </p:set>
                                    <p:animEffect transition="in" filter="wipe(down)">
                                      <p:cBhvr>
                                        <p:cTn id="31" dur="500"/>
                                        <p:tgtEl>
                                          <p:spTgt spid="3">
                                            <p:graphicEl>
                                              <a:dgm id="{A34A0D1F-15E7-4EB3-AB89-28BD189FF14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graphicEl>
                                              <a:dgm id="{58FB24BF-6BC5-4F5D-A40B-5194242FBF29}"/>
                                            </p:graphicEl>
                                          </p:spTgt>
                                        </p:tgtEl>
                                        <p:attrNameLst>
                                          <p:attrName>style.visibility</p:attrName>
                                        </p:attrNameLst>
                                      </p:cBhvr>
                                      <p:to>
                                        <p:strVal val="visible"/>
                                      </p:to>
                                    </p:set>
                                    <p:animEffect transition="in" filter="wipe(down)">
                                      <p:cBhvr>
                                        <p:cTn id="36" dur="500"/>
                                        <p:tgtEl>
                                          <p:spTgt spid="3">
                                            <p:graphicEl>
                                              <a:dgm id="{58FB24BF-6BC5-4F5D-A40B-5194242FBF29}"/>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3">
                                            <p:graphicEl>
                                              <a:dgm id="{B6CB80C9-0DE4-4DDC-982F-846BC1C27020}"/>
                                            </p:graphicEl>
                                          </p:spTgt>
                                        </p:tgtEl>
                                        <p:attrNameLst>
                                          <p:attrName>style.visibility</p:attrName>
                                        </p:attrNameLst>
                                      </p:cBhvr>
                                      <p:to>
                                        <p:strVal val="visible"/>
                                      </p:to>
                                    </p:set>
                                    <p:animEffect transition="in" filter="wipe(down)">
                                      <p:cBhvr>
                                        <p:cTn id="39" dur="500"/>
                                        <p:tgtEl>
                                          <p:spTgt spid="3">
                                            <p:graphicEl>
                                              <a:dgm id="{B6CB80C9-0DE4-4DDC-982F-846BC1C27020}"/>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3">
                                            <p:graphicEl>
                                              <a:dgm id="{6898CB09-9D68-407F-9DA4-954B6E5152CF}"/>
                                            </p:graphicEl>
                                          </p:spTgt>
                                        </p:tgtEl>
                                        <p:attrNameLst>
                                          <p:attrName>style.visibility</p:attrName>
                                        </p:attrNameLst>
                                      </p:cBhvr>
                                      <p:to>
                                        <p:strVal val="visible"/>
                                      </p:to>
                                    </p:set>
                                    <p:animEffect transition="in" filter="wipe(down)">
                                      <p:cBhvr>
                                        <p:cTn id="44" dur="500"/>
                                        <p:tgtEl>
                                          <p:spTgt spid="3">
                                            <p:graphicEl>
                                              <a:dgm id="{6898CB09-9D68-407F-9DA4-954B6E5152CF}"/>
                                            </p:graphic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
                                            <p:graphicEl>
                                              <a:dgm id="{B43BCCEE-0C38-4809-814D-320482FE09BF}"/>
                                            </p:graphicEl>
                                          </p:spTgt>
                                        </p:tgtEl>
                                        <p:attrNameLst>
                                          <p:attrName>style.visibility</p:attrName>
                                        </p:attrNameLst>
                                      </p:cBhvr>
                                      <p:to>
                                        <p:strVal val="visible"/>
                                      </p:to>
                                    </p:set>
                                    <p:animEffect transition="in" filter="wipe(down)">
                                      <p:cBhvr>
                                        <p:cTn id="47" dur="500"/>
                                        <p:tgtEl>
                                          <p:spTgt spid="3">
                                            <p:graphicEl>
                                              <a:dgm id="{B43BCCEE-0C38-4809-814D-320482FE09BF}"/>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3">
                                            <p:graphicEl>
                                              <a:dgm id="{2152620A-B133-49D7-8CDB-863A93C6086F}"/>
                                            </p:graphicEl>
                                          </p:spTgt>
                                        </p:tgtEl>
                                        <p:attrNameLst>
                                          <p:attrName>style.visibility</p:attrName>
                                        </p:attrNameLst>
                                      </p:cBhvr>
                                      <p:to>
                                        <p:strVal val="visible"/>
                                      </p:to>
                                    </p:set>
                                    <p:animEffect transition="in" filter="wipe(down)">
                                      <p:cBhvr>
                                        <p:cTn id="52" dur="500"/>
                                        <p:tgtEl>
                                          <p:spTgt spid="3">
                                            <p:graphicEl>
                                              <a:dgm id="{2152620A-B133-49D7-8CDB-863A93C6086F}"/>
                                            </p:graphicEl>
                                          </p:spTgt>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3">
                                            <p:graphicEl>
                                              <a:dgm id="{6BCD0F17-451C-48D1-944C-527C06471332}"/>
                                            </p:graphicEl>
                                          </p:spTgt>
                                        </p:tgtEl>
                                        <p:attrNameLst>
                                          <p:attrName>style.visibility</p:attrName>
                                        </p:attrNameLst>
                                      </p:cBhvr>
                                      <p:to>
                                        <p:strVal val="visible"/>
                                      </p:to>
                                    </p:set>
                                    <p:animEffect transition="in" filter="wipe(down)">
                                      <p:cBhvr>
                                        <p:cTn id="55" dur="500"/>
                                        <p:tgtEl>
                                          <p:spTgt spid="3">
                                            <p:graphicEl>
                                              <a:dgm id="{6BCD0F17-451C-48D1-944C-527C06471332}"/>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
                                            <p:graphicEl>
                                              <a:dgm id="{ABD0BE28-1DA9-4958-9734-F284A085FC19}"/>
                                            </p:graphicEl>
                                          </p:spTgt>
                                        </p:tgtEl>
                                        <p:attrNameLst>
                                          <p:attrName>style.visibility</p:attrName>
                                        </p:attrNameLst>
                                      </p:cBhvr>
                                      <p:to>
                                        <p:strVal val="visible"/>
                                      </p:to>
                                    </p:set>
                                    <p:animEffect transition="in" filter="wipe(down)">
                                      <p:cBhvr>
                                        <p:cTn id="60" dur="500"/>
                                        <p:tgtEl>
                                          <p:spTgt spid="3">
                                            <p:graphicEl>
                                              <a:dgm id="{ABD0BE28-1DA9-4958-9734-F284A085FC19}"/>
                                            </p:graphicEl>
                                          </p:spTgt>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
                                            <p:graphicEl>
                                              <a:dgm id="{A4B26D54-FC99-4B28-94AB-75F6CAB7AF28}"/>
                                            </p:graphicEl>
                                          </p:spTgt>
                                        </p:tgtEl>
                                        <p:attrNameLst>
                                          <p:attrName>style.visibility</p:attrName>
                                        </p:attrNameLst>
                                      </p:cBhvr>
                                      <p:to>
                                        <p:strVal val="visible"/>
                                      </p:to>
                                    </p:set>
                                    <p:animEffect transition="in" filter="wipe(down)">
                                      <p:cBhvr>
                                        <p:cTn id="63" dur="500"/>
                                        <p:tgtEl>
                                          <p:spTgt spid="3">
                                            <p:graphicEl>
                                              <a:dgm id="{A4B26D54-FC99-4B28-94AB-75F6CAB7AF2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620756" y="1394947"/>
            <a:ext cx="1922290" cy="935788"/>
          </a:xfrm>
        </p:spPr>
        <p:txBody>
          <a:bodyPr>
            <a:normAutofit fontScale="90000"/>
          </a:bodyPr>
          <a:lstStyle/>
          <a:p>
            <a:r>
              <a:rPr lang="fr-CA" sz="2800" b="1" dirty="0" smtClean="0">
                <a:solidFill>
                  <a:schemeClr val="accent1"/>
                </a:solidFill>
              </a:rPr>
              <a:t>Taxonomie </a:t>
            </a:r>
            <a:br>
              <a:rPr lang="fr-CA" sz="2800" b="1" dirty="0" smtClean="0">
                <a:solidFill>
                  <a:schemeClr val="accent1"/>
                </a:solidFill>
              </a:rPr>
            </a:br>
            <a:r>
              <a:rPr lang="fr-CA" sz="2800" b="1" dirty="0" smtClean="0">
                <a:solidFill>
                  <a:schemeClr val="accent1"/>
                </a:solidFill>
              </a:rPr>
              <a:t>de Bloom</a:t>
            </a:r>
            <a:endParaRPr lang="fr-CA" sz="2800" b="1" dirty="0">
              <a:solidFill>
                <a:schemeClr val="accent1"/>
              </a:solidFill>
            </a:endParaRPr>
          </a:p>
        </p:txBody>
      </p:sp>
      <p:pic>
        <p:nvPicPr>
          <p:cNvPr id="76" name="Image 75"/>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1474181" y="133509"/>
            <a:ext cx="877860" cy="526383"/>
          </a:xfrm>
          <a:prstGeom prst="rect">
            <a:avLst/>
          </a:prstGeom>
        </p:spPr>
      </p:pic>
      <p:pic>
        <p:nvPicPr>
          <p:cNvPr id="77" name="Image 76"/>
          <p:cNvPicPr>
            <a:picLocks noChangeAspect="1"/>
          </p:cNvPicPr>
          <p:nvPr>
            <p:custDataLst>
              <p:tags r:id="rId3"/>
            </p:custDataLst>
          </p:nvPr>
        </p:nvPicPr>
        <p:blipFill>
          <a:blip r:embed="rId15">
            <a:extLst>
              <a:ext uri="{28A0092B-C50C-407E-A947-70E740481C1C}">
                <a14:useLocalDpi xmlns:a14="http://schemas.microsoft.com/office/drawing/2010/main" val="0"/>
              </a:ext>
            </a:extLst>
          </a:blip>
          <a:stretch>
            <a:fillRect/>
          </a:stretch>
        </p:blipFill>
        <p:spPr>
          <a:xfrm>
            <a:off x="2543114" y="228600"/>
            <a:ext cx="1248646" cy="263013"/>
          </a:xfrm>
          <a:prstGeom prst="rect">
            <a:avLst/>
          </a:prstGeom>
        </p:spPr>
      </p:pic>
      <p:grpSp>
        <p:nvGrpSpPr>
          <p:cNvPr id="14" name="Groupe 13"/>
          <p:cNvGrpSpPr/>
          <p:nvPr>
            <p:custDataLst>
              <p:tags r:id="rId4"/>
            </p:custDataLst>
          </p:nvPr>
        </p:nvGrpSpPr>
        <p:grpSpPr>
          <a:xfrm>
            <a:off x="3449622" y="3414358"/>
            <a:ext cx="8101793" cy="3018503"/>
            <a:chOff x="3449622" y="3414358"/>
            <a:chExt cx="8101793" cy="3018503"/>
          </a:xfrm>
        </p:grpSpPr>
        <p:sp>
          <p:nvSpPr>
            <p:cNvPr id="181" name="ZoneTexte 180"/>
            <p:cNvSpPr txBox="1"/>
            <p:nvPr>
              <p:custDataLst>
                <p:tags r:id="rId12"/>
              </p:custDataLst>
            </p:nvPr>
          </p:nvSpPr>
          <p:spPr>
            <a:xfrm>
              <a:off x="7971989" y="3697525"/>
              <a:ext cx="3579426" cy="2169825"/>
            </a:xfrm>
            <a:prstGeom prst="rect">
              <a:avLst/>
            </a:prstGeom>
            <a:noFill/>
          </p:spPr>
          <p:txBody>
            <a:bodyPr wrap="square" rtlCol="0">
              <a:spAutoFit/>
            </a:bodyPr>
            <a:lstStyle/>
            <a:p>
              <a:pPr>
                <a:lnSpc>
                  <a:spcPct val="150000"/>
                </a:lnSpc>
              </a:pPr>
              <a:r>
                <a:rPr lang="fr-CA" b="1" dirty="0" smtClean="0">
                  <a:solidFill>
                    <a:schemeClr val="tx2">
                      <a:lumMod val="60000"/>
                      <a:lumOff val="40000"/>
                    </a:schemeClr>
                  </a:solidFill>
                </a:rPr>
                <a:t>Les consignes que </a:t>
              </a:r>
              <a:r>
                <a:rPr lang="fr-CA" b="1" u="sng" dirty="0" smtClean="0">
                  <a:solidFill>
                    <a:schemeClr val="tx2">
                      <a:lumMod val="60000"/>
                      <a:lumOff val="40000"/>
                    </a:schemeClr>
                  </a:solidFill>
                </a:rPr>
                <a:t>les </a:t>
              </a:r>
              <a:r>
                <a:rPr lang="fr-CA" b="1" u="sng" dirty="0">
                  <a:solidFill>
                    <a:schemeClr val="tx2">
                      <a:lumMod val="60000"/>
                      <a:lumOff val="40000"/>
                    </a:schemeClr>
                  </a:solidFill>
                </a:rPr>
                <a:t>enseignants </a:t>
              </a:r>
              <a:r>
                <a:rPr lang="fr-CA" b="1" dirty="0">
                  <a:solidFill>
                    <a:schemeClr val="tx2">
                      <a:lumMod val="60000"/>
                      <a:lumOff val="40000"/>
                    </a:schemeClr>
                  </a:solidFill>
                </a:rPr>
                <a:t>doivent mettre en place </a:t>
              </a:r>
              <a:r>
                <a:rPr lang="fr-CA" b="1" dirty="0" smtClean="0">
                  <a:solidFill>
                    <a:schemeClr val="tx2">
                      <a:lumMod val="60000"/>
                      <a:lumOff val="40000"/>
                    </a:schemeClr>
                  </a:solidFill>
                </a:rPr>
                <a:t>pour favoriser le développement intellectuel des étudiants.</a:t>
              </a:r>
              <a:endParaRPr lang="fr-CA" b="1" dirty="0">
                <a:solidFill>
                  <a:schemeClr val="tx2">
                    <a:lumMod val="60000"/>
                    <a:lumOff val="40000"/>
                  </a:schemeClr>
                </a:solidFill>
              </a:endParaRPr>
            </a:p>
          </p:txBody>
        </p:sp>
        <p:pic>
          <p:nvPicPr>
            <p:cNvPr id="80" name="Image 79"/>
            <p:cNvPicPr/>
            <p:nvPr/>
          </p:nvPicPr>
          <p:blipFill>
            <a:blip r:embed="rId16" cstate="print">
              <a:extLst>
                <a:ext uri="{28A0092B-C50C-407E-A947-70E740481C1C}">
                  <a14:useLocalDpi xmlns:a14="http://schemas.microsoft.com/office/drawing/2010/main" val="0"/>
                </a:ext>
              </a:extLst>
            </a:blip>
            <a:stretch>
              <a:fillRect/>
            </a:stretch>
          </p:blipFill>
          <p:spPr>
            <a:xfrm>
              <a:off x="3449622" y="3414358"/>
              <a:ext cx="4790778" cy="3018503"/>
            </a:xfrm>
            <a:prstGeom prst="rect">
              <a:avLst/>
            </a:prstGeom>
          </p:spPr>
        </p:pic>
        <p:sp>
          <p:nvSpPr>
            <p:cNvPr id="5" name="ZoneTexte 4"/>
            <p:cNvSpPr txBox="1"/>
            <p:nvPr/>
          </p:nvSpPr>
          <p:spPr>
            <a:xfrm>
              <a:off x="4482853" y="6014536"/>
              <a:ext cx="2679405" cy="369332"/>
            </a:xfrm>
            <a:prstGeom prst="rect">
              <a:avLst/>
            </a:prstGeom>
            <a:noFill/>
          </p:spPr>
          <p:txBody>
            <a:bodyPr wrap="square" rtlCol="0">
              <a:spAutoFit/>
            </a:bodyPr>
            <a:lstStyle/>
            <a:p>
              <a:pPr algn="ctr"/>
              <a:r>
                <a:rPr lang="fr-CA" b="1" dirty="0" smtClean="0"/>
                <a:t>Se rappeler</a:t>
              </a:r>
              <a:endParaRPr lang="fr-CA" b="1" dirty="0"/>
            </a:p>
          </p:txBody>
        </p:sp>
        <p:sp>
          <p:nvSpPr>
            <p:cNvPr id="8" name="ZoneTexte 7"/>
            <p:cNvSpPr txBox="1"/>
            <p:nvPr/>
          </p:nvSpPr>
          <p:spPr>
            <a:xfrm>
              <a:off x="5025114" y="5135918"/>
              <a:ext cx="1594884" cy="369332"/>
            </a:xfrm>
            <a:prstGeom prst="rect">
              <a:avLst/>
            </a:prstGeom>
            <a:noFill/>
          </p:spPr>
          <p:txBody>
            <a:bodyPr wrap="square" rtlCol="0">
              <a:spAutoFit/>
            </a:bodyPr>
            <a:lstStyle/>
            <a:p>
              <a:pPr algn="ctr"/>
              <a:r>
                <a:rPr lang="fr-CA" b="1" dirty="0" smtClean="0"/>
                <a:t>Appliquer</a:t>
              </a:r>
              <a:endParaRPr lang="fr-CA" b="1" dirty="0"/>
            </a:p>
          </p:txBody>
        </p:sp>
        <p:sp>
          <p:nvSpPr>
            <p:cNvPr id="9" name="ZoneTexte 8"/>
            <p:cNvSpPr txBox="1"/>
            <p:nvPr/>
          </p:nvSpPr>
          <p:spPr>
            <a:xfrm>
              <a:off x="5025114" y="4660360"/>
              <a:ext cx="1594884" cy="369332"/>
            </a:xfrm>
            <a:prstGeom prst="rect">
              <a:avLst/>
            </a:prstGeom>
            <a:noFill/>
          </p:spPr>
          <p:txBody>
            <a:bodyPr wrap="square" rtlCol="0">
              <a:spAutoFit/>
            </a:bodyPr>
            <a:lstStyle/>
            <a:p>
              <a:pPr algn="ctr"/>
              <a:r>
                <a:rPr lang="fr-CA" b="1" dirty="0" smtClean="0"/>
                <a:t>Analyser</a:t>
              </a:r>
              <a:endParaRPr lang="fr-CA" b="1" dirty="0"/>
            </a:p>
          </p:txBody>
        </p:sp>
        <p:sp>
          <p:nvSpPr>
            <p:cNvPr id="10" name="ZoneTexte 9"/>
            <p:cNvSpPr txBox="1"/>
            <p:nvPr/>
          </p:nvSpPr>
          <p:spPr>
            <a:xfrm>
              <a:off x="5269664" y="4320118"/>
              <a:ext cx="1148316" cy="369332"/>
            </a:xfrm>
            <a:prstGeom prst="rect">
              <a:avLst/>
            </a:prstGeom>
            <a:noFill/>
          </p:spPr>
          <p:txBody>
            <a:bodyPr wrap="square" rtlCol="0">
              <a:spAutoFit/>
            </a:bodyPr>
            <a:lstStyle/>
            <a:p>
              <a:pPr algn="ctr"/>
              <a:r>
                <a:rPr lang="fr-CA" b="1" dirty="0" smtClean="0"/>
                <a:t>Évaluer</a:t>
              </a:r>
              <a:endParaRPr lang="fr-CA" b="1" dirty="0"/>
            </a:p>
          </p:txBody>
        </p:sp>
        <p:sp>
          <p:nvSpPr>
            <p:cNvPr id="11" name="ZoneTexte 10"/>
            <p:cNvSpPr txBox="1"/>
            <p:nvPr/>
          </p:nvSpPr>
          <p:spPr>
            <a:xfrm>
              <a:off x="5418520" y="3852285"/>
              <a:ext cx="871870" cy="369332"/>
            </a:xfrm>
            <a:prstGeom prst="rect">
              <a:avLst/>
            </a:prstGeom>
            <a:noFill/>
          </p:spPr>
          <p:txBody>
            <a:bodyPr wrap="square" rtlCol="0">
              <a:spAutoFit/>
            </a:bodyPr>
            <a:lstStyle/>
            <a:p>
              <a:r>
                <a:rPr lang="fr-CA" b="1" dirty="0" smtClean="0"/>
                <a:t>Créer</a:t>
              </a:r>
              <a:endParaRPr lang="fr-CA" b="1" dirty="0"/>
            </a:p>
          </p:txBody>
        </p:sp>
        <p:sp>
          <p:nvSpPr>
            <p:cNvPr id="140" name="ZoneTexte 139"/>
            <p:cNvSpPr txBox="1"/>
            <p:nvPr/>
          </p:nvSpPr>
          <p:spPr>
            <a:xfrm>
              <a:off x="4683101" y="5575227"/>
              <a:ext cx="2321440" cy="369332"/>
            </a:xfrm>
            <a:prstGeom prst="rect">
              <a:avLst/>
            </a:prstGeom>
            <a:noFill/>
          </p:spPr>
          <p:txBody>
            <a:bodyPr wrap="square" rtlCol="0">
              <a:spAutoFit/>
            </a:bodyPr>
            <a:lstStyle/>
            <a:p>
              <a:pPr algn="ctr"/>
              <a:r>
                <a:rPr lang="fr-CA" b="1" dirty="0" smtClean="0"/>
                <a:t>Comprendre</a:t>
              </a:r>
              <a:endParaRPr lang="fr-CA" b="1" dirty="0"/>
            </a:p>
          </p:txBody>
        </p:sp>
      </p:grpSp>
      <p:grpSp>
        <p:nvGrpSpPr>
          <p:cNvPr id="15" name="Groupe 14"/>
          <p:cNvGrpSpPr/>
          <p:nvPr>
            <p:custDataLst>
              <p:tags r:id="rId5"/>
            </p:custDataLst>
          </p:nvPr>
        </p:nvGrpSpPr>
        <p:grpSpPr>
          <a:xfrm>
            <a:off x="3449622" y="580830"/>
            <a:ext cx="8029451" cy="2833528"/>
            <a:chOff x="3449622" y="580830"/>
            <a:chExt cx="8029451" cy="2833528"/>
          </a:xfrm>
        </p:grpSpPr>
        <p:sp>
          <p:nvSpPr>
            <p:cNvPr id="180" name="ZoneTexte 179"/>
            <p:cNvSpPr txBox="1"/>
            <p:nvPr>
              <p:custDataLst>
                <p:tags r:id="rId11"/>
              </p:custDataLst>
            </p:nvPr>
          </p:nvSpPr>
          <p:spPr>
            <a:xfrm>
              <a:off x="7940061" y="1322775"/>
              <a:ext cx="3539012" cy="1285288"/>
            </a:xfrm>
            <a:prstGeom prst="rect">
              <a:avLst/>
            </a:prstGeom>
            <a:noFill/>
          </p:spPr>
          <p:txBody>
            <a:bodyPr wrap="square" rtlCol="0">
              <a:spAutoFit/>
            </a:bodyPr>
            <a:lstStyle/>
            <a:p>
              <a:pPr>
                <a:lnSpc>
                  <a:spcPct val="150000"/>
                </a:lnSpc>
              </a:pPr>
              <a:r>
                <a:rPr lang="fr-CA" b="1" dirty="0" smtClean="0">
                  <a:solidFill>
                    <a:schemeClr val="tx2">
                      <a:lumMod val="60000"/>
                      <a:lumOff val="40000"/>
                    </a:schemeClr>
                  </a:solidFill>
                </a:rPr>
                <a:t>Niveaux intellectuels que les étudiants doivent développer au </a:t>
              </a:r>
              <a:r>
                <a:rPr lang="fr-CA" b="1" dirty="0">
                  <a:solidFill>
                    <a:schemeClr val="tx2">
                      <a:lumMod val="60000"/>
                      <a:lumOff val="40000"/>
                    </a:schemeClr>
                  </a:solidFill>
                </a:rPr>
                <a:t>cours de leur </a:t>
              </a:r>
              <a:r>
                <a:rPr lang="fr-CA" b="1" dirty="0" smtClean="0">
                  <a:solidFill>
                    <a:schemeClr val="tx2">
                      <a:lumMod val="60000"/>
                      <a:lumOff val="40000"/>
                    </a:schemeClr>
                  </a:solidFill>
                </a:rPr>
                <a:t>formation.</a:t>
              </a:r>
              <a:endParaRPr lang="fr-CA" b="1" dirty="0">
                <a:solidFill>
                  <a:schemeClr val="tx2">
                    <a:lumMod val="60000"/>
                    <a:lumOff val="40000"/>
                  </a:schemeClr>
                </a:solidFill>
              </a:endParaRPr>
            </a:p>
          </p:txBody>
        </p:sp>
        <p:pic>
          <p:nvPicPr>
            <p:cNvPr id="78" name="Image 77"/>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49622" y="580830"/>
              <a:ext cx="4790778" cy="2833528"/>
            </a:xfrm>
            <a:prstGeom prst="rect">
              <a:avLst/>
            </a:prstGeom>
          </p:spPr>
        </p:pic>
        <p:sp>
          <p:nvSpPr>
            <p:cNvPr id="6" name="ZoneTexte 5"/>
            <p:cNvSpPr txBox="1"/>
            <p:nvPr/>
          </p:nvSpPr>
          <p:spPr>
            <a:xfrm>
              <a:off x="4817780" y="2310564"/>
              <a:ext cx="2052083" cy="369332"/>
            </a:xfrm>
            <a:prstGeom prst="rect">
              <a:avLst/>
            </a:prstGeom>
            <a:noFill/>
          </p:spPr>
          <p:txBody>
            <a:bodyPr wrap="square" rtlCol="0">
              <a:spAutoFit/>
            </a:bodyPr>
            <a:lstStyle/>
            <a:p>
              <a:pPr algn="ctr">
                <a:tabLst>
                  <a:tab pos="985838" algn="l"/>
                </a:tabLst>
              </a:pPr>
              <a:r>
                <a:rPr lang="fr-CA" b="1" dirty="0" smtClean="0"/>
                <a:t>Comprendre</a:t>
              </a:r>
              <a:endParaRPr lang="fr-CA" b="1" dirty="0"/>
            </a:p>
          </p:txBody>
        </p:sp>
        <p:sp>
          <p:nvSpPr>
            <p:cNvPr id="12" name="Rectangle 11"/>
            <p:cNvSpPr/>
            <p:nvPr/>
          </p:nvSpPr>
          <p:spPr>
            <a:xfrm>
              <a:off x="5429029" y="670276"/>
              <a:ext cx="861361" cy="369332"/>
            </a:xfrm>
            <a:prstGeom prst="rect">
              <a:avLst/>
            </a:prstGeom>
          </p:spPr>
          <p:txBody>
            <a:bodyPr wrap="square">
              <a:spAutoFit/>
            </a:bodyPr>
            <a:lstStyle/>
            <a:p>
              <a:pPr algn="ctr"/>
              <a:r>
                <a:rPr lang="fr-CA" b="1" dirty="0"/>
                <a:t>Créer</a:t>
              </a:r>
            </a:p>
          </p:txBody>
        </p:sp>
        <p:sp>
          <p:nvSpPr>
            <p:cNvPr id="138" name="ZoneTexte 137"/>
            <p:cNvSpPr txBox="1"/>
            <p:nvPr/>
          </p:nvSpPr>
          <p:spPr>
            <a:xfrm>
              <a:off x="4817779" y="1138109"/>
              <a:ext cx="2036133" cy="369332"/>
            </a:xfrm>
            <a:prstGeom prst="rect">
              <a:avLst/>
            </a:prstGeom>
            <a:noFill/>
          </p:spPr>
          <p:txBody>
            <a:bodyPr wrap="square" rtlCol="0">
              <a:spAutoFit/>
            </a:bodyPr>
            <a:lstStyle/>
            <a:p>
              <a:pPr algn="ctr"/>
              <a:r>
                <a:rPr lang="fr-CA" b="1" dirty="0" smtClean="0"/>
                <a:t>Évaluer</a:t>
              </a:r>
              <a:endParaRPr lang="fr-CA" b="1" dirty="0"/>
            </a:p>
          </p:txBody>
        </p:sp>
        <p:sp>
          <p:nvSpPr>
            <p:cNvPr id="13" name="Rectangle 12"/>
            <p:cNvSpPr/>
            <p:nvPr/>
          </p:nvSpPr>
          <p:spPr>
            <a:xfrm>
              <a:off x="5025114" y="1507441"/>
              <a:ext cx="1594884" cy="369332"/>
            </a:xfrm>
            <a:prstGeom prst="rect">
              <a:avLst/>
            </a:prstGeom>
          </p:spPr>
          <p:txBody>
            <a:bodyPr wrap="square">
              <a:spAutoFit/>
            </a:bodyPr>
            <a:lstStyle/>
            <a:p>
              <a:pPr algn="ctr"/>
              <a:r>
                <a:rPr lang="fr-CA" b="1" dirty="0"/>
                <a:t>Analyser</a:t>
              </a:r>
              <a:endParaRPr lang="fr-CA" dirty="0"/>
            </a:p>
          </p:txBody>
        </p:sp>
        <p:sp>
          <p:nvSpPr>
            <p:cNvPr id="139" name="ZoneTexte 138"/>
            <p:cNvSpPr txBox="1"/>
            <p:nvPr/>
          </p:nvSpPr>
          <p:spPr>
            <a:xfrm>
              <a:off x="4918789" y="1876773"/>
              <a:ext cx="1775638" cy="369332"/>
            </a:xfrm>
            <a:prstGeom prst="rect">
              <a:avLst/>
            </a:prstGeom>
            <a:noFill/>
          </p:spPr>
          <p:txBody>
            <a:bodyPr wrap="square" rtlCol="0">
              <a:spAutoFit/>
            </a:bodyPr>
            <a:lstStyle/>
            <a:p>
              <a:pPr algn="ctr"/>
              <a:r>
                <a:rPr lang="fr-CA" b="1" dirty="0" smtClean="0"/>
                <a:t>Appliquer</a:t>
              </a:r>
              <a:endParaRPr lang="fr-CA" b="1" dirty="0"/>
            </a:p>
          </p:txBody>
        </p:sp>
        <p:sp>
          <p:nvSpPr>
            <p:cNvPr id="141" name="ZoneTexte 140"/>
            <p:cNvSpPr txBox="1"/>
            <p:nvPr/>
          </p:nvSpPr>
          <p:spPr>
            <a:xfrm>
              <a:off x="4482853" y="2761859"/>
              <a:ext cx="2723707" cy="369332"/>
            </a:xfrm>
            <a:prstGeom prst="rect">
              <a:avLst/>
            </a:prstGeom>
            <a:noFill/>
          </p:spPr>
          <p:txBody>
            <a:bodyPr wrap="square" rtlCol="0">
              <a:spAutoFit/>
            </a:bodyPr>
            <a:lstStyle/>
            <a:p>
              <a:pPr algn="ctr"/>
              <a:r>
                <a:rPr lang="fr-CA" b="1" dirty="0" smtClean="0"/>
                <a:t>Se rappeler</a:t>
              </a:r>
              <a:endParaRPr lang="fr-CA" b="1" dirty="0"/>
            </a:p>
          </p:txBody>
        </p:sp>
      </p:grpSp>
      <p:sp>
        <p:nvSpPr>
          <p:cNvPr id="21" name="ZoneTexte 20"/>
          <p:cNvSpPr txBox="1"/>
          <p:nvPr>
            <p:custDataLst>
              <p:tags r:id="rId6"/>
            </p:custDataLst>
          </p:nvPr>
        </p:nvSpPr>
        <p:spPr>
          <a:xfrm>
            <a:off x="6012483" y="6424624"/>
            <a:ext cx="883577" cy="276999"/>
          </a:xfrm>
          <a:prstGeom prst="rect">
            <a:avLst/>
          </a:prstGeom>
          <a:solidFill>
            <a:schemeClr val="bg1"/>
          </a:solidFill>
        </p:spPr>
        <p:txBody>
          <a:bodyPr wrap="square" rtlCol="0">
            <a:spAutoFit/>
          </a:bodyPr>
          <a:lstStyle/>
          <a:p>
            <a:r>
              <a:rPr lang="fr-CA" sz="1200" b="1" dirty="0" smtClean="0">
                <a:latin typeface="+mj-lt"/>
              </a:rPr>
              <a:t>2019</a:t>
            </a:r>
            <a:endParaRPr lang="fr-CA" sz="1200" b="1" dirty="0">
              <a:latin typeface="+mj-lt"/>
            </a:endParaRPr>
          </a:p>
        </p:txBody>
      </p:sp>
      <p:grpSp>
        <p:nvGrpSpPr>
          <p:cNvPr id="4" name="Groupe 3"/>
          <p:cNvGrpSpPr/>
          <p:nvPr>
            <p:custDataLst>
              <p:tags r:id="rId7"/>
            </p:custDataLst>
          </p:nvPr>
        </p:nvGrpSpPr>
        <p:grpSpPr>
          <a:xfrm>
            <a:off x="1133385" y="3533335"/>
            <a:ext cx="3444335" cy="2850532"/>
            <a:chOff x="1133385" y="3533335"/>
            <a:chExt cx="3444335" cy="2850532"/>
          </a:xfrm>
        </p:grpSpPr>
        <p:sp>
          <p:nvSpPr>
            <p:cNvPr id="7" name="Flèche vers le bas 6"/>
            <p:cNvSpPr/>
            <p:nvPr/>
          </p:nvSpPr>
          <p:spPr>
            <a:xfrm>
              <a:off x="2543046" y="3533335"/>
              <a:ext cx="733501" cy="2850532"/>
            </a:xfrm>
            <a:prstGeom prst="downArrow">
              <a:avLst>
                <a:gd name="adj1" fmla="val 44333"/>
                <a:gd name="adj2" fmla="val 50000"/>
              </a:avLst>
            </a:prstGeom>
            <a:gradFill flip="none" rotWithShape="1">
              <a:gsLst>
                <a:gs pos="0">
                  <a:schemeClr val="accent2">
                    <a:lumMod val="0"/>
                    <a:lumOff val="100000"/>
                  </a:schemeClr>
                </a:gs>
                <a:gs pos="95000">
                  <a:schemeClr val="accent2">
                    <a:lumMod val="0"/>
                    <a:lumOff val="100000"/>
                  </a:schemeClr>
                </a:gs>
                <a:gs pos="37000">
                  <a:schemeClr val="accent2">
                    <a:lumMod val="100000"/>
                  </a:schemeClr>
                </a:gs>
              </a:gsLst>
              <a:path path="circle">
                <a:fillToRect l="50000" t="-80000" r="50000" b="180000"/>
              </a:path>
              <a:tileRect/>
            </a:gra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6" name="ZoneTexte 25"/>
            <p:cNvSpPr txBox="1"/>
            <p:nvPr>
              <p:custDataLst>
                <p:tags r:id="rId10"/>
              </p:custDataLst>
            </p:nvPr>
          </p:nvSpPr>
          <p:spPr>
            <a:xfrm>
              <a:off x="1133385" y="4015879"/>
              <a:ext cx="3444335" cy="454292"/>
            </a:xfrm>
            <a:prstGeom prst="rect">
              <a:avLst/>
            </a:prstGeom>
            <a:noFill/>
            <a:scene3d>
              <a:camera prst="orthographicFront">
                <a:rot lat="0" lon="0" rev="5400000"/>
              </a:camera>
              <a:lightRig rig="threePt" dir="t"/>
            </a:scene3d>
          </p:spPr>
          <p:txBody>
            <a:bodyPr wrap="square" rtlCol="0">
              <a:spAutoFit/>
            </a:bodyPr>
            <a:lstStyle/>
            <a:p>
              <a:pPr>
                <a:lnSpc>
                  <a:spcPct val="150000"/>
                </a:lnSpc>
              </a:pPr>
              <a:r>
                <a:rPr lang="fr-CA" b="1" dirty="0" smtClean="0">
                  <a:solidFill>
                    <a:schemeClr val="accent3">
                      <a:lumMod val="75000"/>
                    </a:schemeClr>
                  </a:solidFill>
                </a:rPr>
                <a:t>Charge mentale</a:t>
              </a:r>
              <a:endParaRPr lang="fr-CA" b="1" dirty="0">
                <a:solidFill>
                  <a:schemeClr val="accent3">
                    <a:lumMod val="75000"/>
                  </a:schemeClr>
                </a:solidFill>
              </a:endParaRPr>
            </a:p>
          </p:txBody>
        </p:sp>
      </p:grpSp>
      <p:grpSp>
        <p:nvGrpSpPr>
          <p:cNvPr id="3" name="Groupe 2"/>
          <p:cNvGrpSpPr/>
          <p:nvPr>
            <p:custDataLst>
              <p:tags r:id="rId8"/>
            </p:custDataLst>
          </p:nvPr>
        </p:nvGrpSpPr>
        <p:grpSpPr>
          <a:xfrm>
            <a:off x="741095" y="610590"/>
            <a:ext cx="4167646" cy="2803768"/>
            <a:chOff x="741095" y="610590"/>
            <a:chExt cx="4167646" cy="2803768"/>
          </a:xfrm>
        </p:grpSpPr>
        <p:sp>
          <p:nvSpPr>
            <p:cNvPr id="29" name="Flèche vers le bas 28"/>
            <p:cNvSpPr/>
            <p:nvPr/>
          </p:nvSpPr>
          <p:spPr>
            <a:xfrm>
              <a:off x="2528365" y="610590"/>
              <a:ext cx="733501" cy="2803768"/>
            </a:xfrm>
            <a:prstGeom prst="downArrow">
              <a:avLst>
                <a:gd name="adj1" fmla="val 44333"/>
                <a:gd name="adj2" fmla="val 50000"/>
              </a:avLst>
            </a:prstGeom>
            <a:gradFill flip="none" rotWithShape="1">
              <a:gsLst>
                <a:gs pos="76000">
                  <a:srgbClr val="B1CEE8"/>
                </a:gs>
                <a:gs pos="60000">
                  <a:schemeClr val="accent2">
                    <a:lumMod val="0"/>
                    <a:lumOff val="100000"/>
                  </a:schemeClr>
                </a:gs>
                <a:gs pos="92000">
                  <a:schemeClr val="accent2">
                    <a:lumMod val="100000"/>
                  </a:schemeClr>
                </a:gs>
              </a:gsLst>
              <a:path path="circle">
                <a:fillToRect l="50000" t="-80000" r="50000" b="180000"/>
              </a:path>
              <a:tileRect/>
            </a:gradFill>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0" name="ZoneTexte 29"/>
            <p:cNvSpPr txBox="1"/>
            <p:nvPr>
              <p:custDataLst>
                <p:tags r:id="rId9"/>
              </p:custDataLst>
            </p:nvPr>
          </p:nvSpPr>
          <p:spPr>
            <a:xfrm>
              <a:off x="741095" y="823939"/>
              <a:ext cx="4167646" cy="454292"/>
            </a:xfrm>
            <a:prstGeom prst="rect">
              <a:avLst/>
            </a:prstGeom>
            <a:noFill/>
            <a:scene3d>
              <a:camera prst="orthographicFront">
                <a:rot lat="0" lon="0" rev="5400000"/>
              </a:camera>
              <a:lightRig rig="threePt" dir="t"/>
            </a:scene3d>
          </p:spPr>
          <p:txBody>
            <a:bodyPr wrap="square" rtlCol="0">
              <a:spAutoFit/>
            </a:bodyPr>
            <a:lstStyle/>
            <a:p>
              <a:pPr>
                <a:lnSpc>
                  <a:spcPct val="150000"/>
                </a:lnSpc>
              </a:pPr>
              <a:r>
                <a:rPr lang="fr-CA" b="1" dirty="0" smtClean="0">
                  <a:solidFill>
                    <a:schemeClr val="accent3">
                      <a:lumMod val="75000"/>
                    </a:schemeClr>
                  </a:solidFill>
                </a:rPr>
                <a:t>Charge mentale</a:t>
              </a:r>
              <a:endParaRPr lang="fr-CA" b="1" dirty="0">
                <a:solidFill>
                  <a:schemeClr val="accent3">
                    <a:lumMod val="75000"/>
                  </a:schemeClr>
                </a:solidFill>
              </a:endParaRPr>
            </a:p>
          </p:txBody>
        </p:sp>
      </p:grpSp>
    </p:spTree>
    <p:extLst>
      <p:ext uri="{BB962C8B-B14F-4D97-AF65-F5344CB8AC3E}">
        <p14:creationId xmlns:p14="http://schemas.microsoft.com/office/powerpoint/2010/main" val="308174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00.xml><?xml version="1.0" encoding="utf-8"?>
<p:tagLst xmlns:a="http://schemas.openxmlformats.org/drawingml/2006/main" xmlns:r="http://schemas.openxmlformats.org/officeDocument/2006/relationships" xmlns:p="http://schemas.openxmlformats.org/presentationml/2006/main">
  <p:tag name="NUM" val="6"/>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5"/>
</p:tagLst>
</file>

<file path=ppt/tags/tag112.xml><?xml version="1.0" encoding="utf-8"?>
<p:tagLst xmlns:a="http://schemas.openxmlformats.org/drawingml/2006/main" xmlns:r="http://schemas.openxmlformats.org/officeDocument/2006/relationships" xmlns:p="http://schemas.openxmlformats.org/presentationml/2006/main">
  <p:tag name="NUM" val="6"/>
</p:tagLst>
</file>

<file path=ppt/tags/tag113.xml><?xml version="1.0" encoding="utf-8"?>
<p:tagLst xmlns:a="http://schemas.openxmlformats.org/drawingml/2006/main" xmlns:r="http://schemas.openxmlformats.org/officeDocument/2006/relationships" xmlns:p="http://schemas.openxmlformats.org/presentationml/2006/main">
  <p:tag name="NUM" val="7"/>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1"/>
</p:tagLst>
</file>

<file path=ppt/tags/tag117.xml><?xml version="1.0" encoding="utf-8"?>
<p:tagLst xmlns:a="http://schemas.openxmlformats.org/drawingml/2006/main" xmlns:r="http://schemas.openxmlformats.org/officeDocument/2006/relationships" xmlns:p="http://schemas.openxmlformats.org/presentationml/2006/main">
  <p:tag name="NUM" val="2"/>
</p:tagLst>
</file>

<file path=ppt/tags/tag118.xml><?xml version="1.0" encoding="utf-8"?>
<p:tagLst xmlns:a="http://schemas.openxmlformats.org/drawingml/2006/main" xmlns:r="http://schemas.openxmlformats.org/officeDocument/2006/relationships" xmlns:p="http://schemas.openxmlformats.org/presentationml/2006/main">
  <p:tag name="NUM" val="3"/>
</p:tagLst>
</file>

<file path=ppt/tags/tag119.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5"/>
</p:tagLst>
</file>

<file path=ppt/tags/tag121.xml><?xml version="1.0" encoding="utf-8"?>
<p:tagLst xmlns:a="http://schemas.openxmlformats.org/drawingml/2006/main" xmlns:r="http://schemas.openxmlformats.org/officeDocument/2006/relationships" xmlns:p="http://schemas.openxmlformats.org/presentationml/2006/main">
  <p:tag name="NUM" val="7"/>
</p:tagLst>
</file>

<file path=ppt/tags/tag122.xml><?xml version="1.0" encoding="utf-8"?>
<p:tagLst xmlns:a="http://schemas.openxmlformats.org/drawingml/2006/main" xmlns:r="http://schemas.openxmlformats.org/officeDocument/2006/relationships" xmlns:p="http://schemas.openxmlformats.org/presentationml/2006/main">
  <p:tag name="NUM" val="6"/>
</p:tagLst>
</file>

<file path=ppt/tags/tag123.xml><?xml version="1.0" encoding="utf-8"?>
<p:tagLst xmlns:a="http://schemas.openxmlformats.org/drawingml/2006/main" xmlns:r="http://schemas.openxmlformats.org/officeDocument/2006/relationships" xmlns:p="http://schemas.openxmlformats.org/presentationml/2006/main">
  <p:tag name="NUM" val="5"/>
</p:tagLst>
</file>

<file path=ppt/tags/tag124.xml><?xml version="1.0" encoding="utf-8"?>
<p:tagLst xmlns:a="http://schemas.openxmlformats.org/drawingml/2006/main" xmlns:r="http://schemas.openxmlformats.org/officeDocument/2006/relationships" xmlns:p="http://schemas.openxmlformats.org/presentationml/2006/main">
  <p:tag name="NUM" val="6"/>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3"/>
</p:tagLst>
</file>

<file path=ppt/tags/tag128.xml><?xml version="1.0" encoding="utf-8"?>
<p:tagLst xmlns:a="http://schemas.openxmlformats.org/drawingml/2006/main" xmlns:r="http://schemas.openxmlformats.org/officeDocument/2006/relationships" xmlns:p="http://schemas.openxmlformats.org/presentationml/2006/main">
  <p:tag name="NUM" val="7"/>
</p:tagLst>
</file>

<file path=ppt/tags/tag129.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6"/>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7"/>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4"/>
</p:tagLst>
</file>

<file path=ppt/tags/tag142.xml><?xml version="1.0" encoding="utf-8"?>
<p:tagLst xmlns:a="http://schemas.openxmlformats.org/drawingml/2006/main" xmlns:r="http://schemas.openxmlformats.org/officeDocument/2006/relationships" xmlns:p="http://schemas.openxmlformats.org/presentationml/2006/main">
  <p:tag name="NUM" val="5"/>
</p:tagLst>
</file>

<file path=ppt/tags/tag143.xml><?xml version="1.0" encoding="utf-8"?>
<p:tagLst xmlns:a="http://schemas.openxmlformats.org/drawingml/2006/main" xmlns:r="http://schemas.openxmlformats.org/officeDocument/2006/relationships" xmlns:p="http://schemas.openxmlformats.org/presentationml/2006/main">
  <p:tag name="NUM" val="6"/>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50.xml><?xml version="1.0" encoding="utf-8"?>
<p:tagLst xmlns:a="http://schemas.openxmlformats.org/drawingml/2006/main" xmlns:r="http://schemas.openxmlformats.org/officeDocument/2006/relationships" xmlns:p="http://schemas.openxmlformats.org/presentationml/2006/main">
  <p:tag name="NUM" val="7"/>
</p:tagLst>
</file>

<file path=ppt/tags/tag151.xml><?xml version="1.0" encoding="utf-8"?>
<p:tagLst xmlns:a="http://schemas.openxmlformats.org/drawingml/2006/main" xmlns:r="http://schemas.openxmlformats.org/officeDocument/2006/relationships" xmlns:p="http://schemas.openxmlformats.org/presentationml/2006/main">
  <p:tag name="NUM" val="1"/>
</p:tagLst>
</file>

<file path=ppt/tags/tag152.xml><?xml version="1.0" encoding="utf-8"?>
<p:tagLst xmlns:a="http://schemas.openxmlformats.org/drawingml/2006/main" xmlns:r="http://schemas.openxmlformats.org/officeDocument/2006/relationships" xmlns:p="http://schemas.openxmlformats.org/presentationml/2006/main">
  <p:tag name="NUM" val="2"/>
</p:tagLst>
</file>

<file path=ppt/tags/tag153.xml><?xml version="1.0" encoding="utf-8"?>
<p:tagLst xmlns:a="http://schemas.openxmlformats.org/drawingml/2006/main" xmlns:r="http://schemas.openxmlformats.org/officeDocument/2006/relationships" xmlns:p="http://schemas.openxmlformats.org/presentationml/2006/main">
  <p:tag name="NUM" val="3"/>
</p:tagLst>
</file>

<file path=ppt/tags/tag154.xml><?xml version="1.0" encoding="utf-8"?>
<p:tagLst xmlns:a="http://schemas.openxmlformats.org/drawingml/2006/main" xmlns:r="http://schemas.openxmlformats.org/officeDocument/2006/relationships" xmlns:p="http://schemas.openxmlformats.org/presentationml/2006/main">
  <p:tag name="NUM" val="4"/>
</p:tagLst>
</file>

<file path=ppt/tags/tag155.xml><?xml version="1.0" encoding="utf-8"?>
<p:tagLst xmlns:a="http://schemas.openxmlformats.org/drawingml/2006/main" xmlns:r="http://schemas.openxmlformats.org/officeDocument/2006/relationships" xmlns:p="http://schemas.openxmlformats.org/presentationml/2006/main">
  <p:tag name="NUM" val="5"/>
</p:tagLst>
</file>

<file path=ppt/tags/tag156.xml><?xml version="1.0" encoding="utf-8"?>
<p:tagLst xmlns:a="http://schemas.openxmlformats.org/drawingml/2006/main" xmlns:r="http://schemas.openxmlformats.org/officeDocument/2006/relationships" xmlns:p="http://schemas.openxmlformats.org/presentationml/2006/main">
  <p:tag name="NUM" val="6"/>
</p:tagLst>
</file>

<file path=ppt/tags/tag157.xml><?xml version="1.0" encoding="utf-8"?>
<p:tagLst xmlns:a="http://schemas.openxmlformats.org/drawingml/2006/main" xmlns:r="http://schemas.openxmlformats.org/officeDocument/2006/relationships" xmlns:p="http://schemas.openxmlformats.org/presentationml/2006/main">
  <p:tag name="NUM" val="7"/>
</p:tagLst>
</file>

<file path=ppt/tags/tag158.xml><?xml version="1.0" encoding="utf-8"?>
<p:tagLst xmlns:a="http://schemas.openxmlformats.org/drawingml/2006/main" xmlns:r="http://schemas.openxmlformats.org/officeDocument/2006/relationships" xmlns:p="http://schemas.openxmlformats.org/presentationml/2006/main">
  <p:tag name="NUM" val="8"/>
</p:tagLst>
</file>

<file path=ppt/tags/tag159.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60.xml><?xml version="1.0" encoding="utf-8"?>
<p:tagLst xmlns:a="http://schemas.openxmlformats.org/drawingml/2006/main" xmlns:r="http://schemas.openxmlformats.org/officeDocument/2006/relationships" xmlns:p="http://schemas.openxmlformats.org/presentationml/2006/main">
  <p:tag name="NUM" val="2"/>
</p:tagLst>
</file>

<file path=ppt/tags/tag161.xml><?xml version="1.0" encoding="utf-8"?>
<p:tagLst xmlns:a="http://schemas.openxmlformats.org/drawingml/2006/main" xmlns:r="http://schemas.openxmlformats.org/officeDocument/2006/relationships" xmlns:p="http://schemas.openxmlformats.org/presentationml/2006/main">
  <p:tag name="NUM" val="3"/>
</p:tagLst>
</file>

<file path=ppt/tags/tag162.xml><?xml version="1.0" encoding="utf-8"?>
<p:tagLst xmlns:a="http://schemas.openxmlformats.org/drawingml/2006/main" xmlns:r="http://schemas.openxmlformats.org/officeDocument/2006/relationships" xmlns:p="http://schemas.openxmlformats.org/presentationml/2006/main">
  <p:tag name="NUM" val="4"/>
</p:tagLst>
</file>

<file path=ppt/tags/tag163.xml><?xml version="1.0" encoding="utf-8"?>
<p:tagLst xmlns:a="http://schemas.openxmlformats.org/drawingml/2006/main" xmlns:r="http://schemas.openxmlformats.org/officeDocument/2006/relationships" xmlns:p="http://schemas.openxmlformats.org/presentationml/2006/main">
  <p:tag name="NUM" val="5"/>
</p:tagLst>
</file>

<file path=ppt/tags/tag164.xml><?xml version="1.0" encoding="utf-8"?>
<p:tagLst xmlns:a="http://schemas.openxmlformats.org/drawingml/2006/main" xmlns:r="http://schemas.openxmlformats.org/officeDocument/2006/relationships" xmlns:p="http://schemas.openxmlformats.org/presentationml/2006/main">
  <p:tag name="NUM" val="6"/>
</p:tagLst>
</file>

<file path=ppt/tags/tag165.xml><?xml version="1.0" encoding="utf-8"?>
<p:tagLst xmlns:a="http://schemas.openxmlformats.org/drawingml/2006/main" xmlns:r="http://schemas.openxmlformats.org/officeDocument/2006/relationships" xmlns:p="http://schemas.openxmlformats.org/presentationml/2006/main">
  <p:tag name="NUM" val="7"/>
</p:tagLst>
</file>

<file path=ppt/tags/tag166.xml><?xml version="1.0" encoding="utf-8"?>
<p:tagLst xmlns:a="http://schemas.openxmlformats.org/drawingml/2006/main" xmlns:r="http://schemas.openxmlformats.org/officeDocument/2006/relationships" xmlns:p="http://schemas.openxmlformats.org/presentationml/2006/main">
  <p:tag name="NUM" val="1"/>
</p:tagLst>
</file>

<file path=ppt/tags/tag167.xml><?xml version="1.0" encoding="utf-8"?>
<p:tagLst xmlns:a="http://schemas.openxmlformats.org/drawingml/2006/main" xmlns:r="http://schemas.openxmlformats.org/officeDocument/2006/relationships" xmlns:p="http://schemas.openxmlformats.org/presentationml/2006/main">
  <p:tag name="NUM" val="2"/>
</p:tagLst>
</file>

<file path=ppt/tags/tag168.xml><?xml version="1.0" encoding="utf-8"?>
<p:tagLst xmlns:a="http://schemas.openxmlformats.org/drawingml/2006/main" xmlns:r="http://schemas.openxmlformats.org/officeDocument/2006/relationships" xmlns:p="http://schemas.openxmlformats.org/presentationml/2006/main">
  <p:tag name="NUM" val="3"/>
</p:tagLst>
</file>

<file path=ppt/tags/tag169.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5"/>
</p:tagLst>
</file>

<file path=ppt/tags/tag171.xml><?xml version="1.0" encoding="utf-8"?>
<p:tagLst xmlns:a="http://schemas.openxmlformats.org/drawingml/2006/main" xmlns:r="http://schemas.openxmlformats.org/officeDocument/2006/relationships" xmlns:p="http://schemas.openxmlformats.org/presentationml/2006/main">
  <p:tag name="NUM" val="6"/>
</p:tagLst>
</file>

<file path=ppt/tags/tag172.xml><?xml version="1.0" encoding="utf-8"?>
<p:tagLst xmlns:a="http://schemas.openxmlformats.org/drawingml/2006/main" xmlns:r="http://schemas.openxmlformats.org/officeDocument/2006/relationships" xmlns:p="http://schemas.openxmlformats.org/presentationml/2006/main">
  <p:tag name="NUM" val="7"/>
</p:tagLst>
</file>

<file path=ppt/tags/tag173.xml><?xml version="1.0" encoding="utf-8"?>
<p:tagLst xmlns:a="http://schemas.openxmlformats.org/drawingml/2006/main" xmlns:r="http://schemas.openxmlformats.org/officeDocument/2006/relationships" xmlns:p="http://schemas.openxmlformats.org/presentationml/2006/main">
  <p:tag name="NUM" val="8"/>
</p:tagLst>
</file>

<file path=ppt/tags/tag174.xml><?xml version="1.0" encoding="utf-8"?>
<p:tagLst xmlns:a="http://schemas.openxmlformats.org/drawingml/2006/main" xmlns:r="http://schemas.openxmlformats.org/officeDocument/2006/relationships" xmlns:p="http://schemas.openxmlformats.org/presentationml/2006/main">
  <p:tag name="NUM" val="1"/>
</p:tagLst>
</file>

<file path=ppt/tags/tag175.xml><?xml version="1.0" encoding="utf-8"?>
<p:tagLst xmlns:a="http://schemas.openxmlformats.org/drawingml/2006/main" xmlns:r="http://schemas.openxmlformats.org/officeDocument/2006/relationships" xmlns:p="http://schemas.openxmlformats.org/presentationml/2006/main">
  <p:tag name="NUM" val="2"/>
</p:tagLst>
</file>

<file path=ppt/tags/tag176.xml><?xml version="1.0" encoding="utf-8"?>
<p:tagLst xmlns:a="http://schemas.openxmlformats.org/drawingml/2006/main" xmlns:r="http://schemas.openxmlformats.org/officeDocument/2006/relationships" xmlns:p="http://schemas.openxmlformats.org/presentationml/2006/main">
  <p:tag name="NUM" val="3"/>
</p:tagLst>
</file>

<file path=ppt/tags/tag177.xml><?xml version="1.0" encoding="utf-8"?>
<p:tagLst xmlns:a="http://schemas.openxmlformats.org/drawingml/2006/main" xmlns:r="http://schemas.openxmlformats.org/officeDocument/2006/relationships" xmlns:p="http://schemas.openxmlformats.org/presentationml/2006/main">
  <p:tag name="NUM" val="4"/>
</p:tagLst>
</file>

<file path=ppt/tags/tag178.xml><?xml version="1.0" encoding="utf-8"?>
<p:tagLst xmlns:a="http://schemas.openxmlformats.org/drawingml/2006/main" xmlns:r="http://schemas.openxmlformats.org/officeDocument/2006/relationships" xmlns:p="http://schemas.openxmlformats.org/presentationml/2006/main">
  <p:tag name="NUM" val="5"/>
</p:tagLst>
</file>

<file path=ppt/tags/tag179.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80.xml><?xml version="1.0" encoding="utf-8"?>
<p:tagLst xmlns:a="http://schemas.openxmlformats.org/drawingml/2006/main" xmlns:r="http://schemas.openxmlformats.org/officeDocument/2006/relationships" xmlns:p="http://schemas.openxmlformats.org/presentationml/2006/main">
  <p:tag name="NUM" val="7"/>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3"/>
</p:tagLst>
</file>

<file path=ppt/tags/tag184.xml><?xml version="1.0" encoding="utf-8"?>
<p:tagLst xmlns:a="http://schemas.openxmlformats.org/drawingml/2006/main" xmlns:r="http://schemas.openxmlformats.org/officeDocument/2006/relationships" xmlns:p="http://schemas.openxmlformats.org/presentationml/2006/main">
  <p:tag name="NUM" val="4"/>
</p:tagLst>
</file>

<file path=ppt/tags/tag185.xml><?xml version="1.0" encoding="utf-8"?>
<p:tagLst xmlns:a="http://schemas.openxmlformats.org/drawingml/2006/main" xmlns:r="http://schemas.openxmlformats.org/officeDocument/2006/relationships" xmlns:p="http://schemas.openxmlformats.org/presentationml/2006/main">
  <p:tag name="NUM" val="5"/>
</p:tagLst>
</file>

<file path=ppt/tags/tag186.xml><?xml version="1.0" encoding="utf-8"?>
<p:tagLst xmlns:a="http://schemas.openxmlformats.org/drawingml/2006/main" xmlns:r="http://schemas.openxmlformats.org/officeDocument/2006/relationships" xmlns:p="http://schemas.openxmlformats.org/presentationml/2006/main">
  <p:tag name="NUM" val="6"/>
</p:tagLst>
</file>

<file path=ppt/tags/tag187.xml><?xml version="1.0" encoding="utf-8"?>
<p:tagLst xmlns:a="http://schemas.openxmlformats.org/drawingml/2006/main" xmlns:r="http://schemas.openxmlformats.org/officeDocument/2006/relationships" xmlns:p="http://schemas.openxmlformats.org/presentationml/2006/main">
  <p:tag name="NUM" val="7"/>
</p:tagLst>
</file>

<file path=ppt/tags/tag188.xml><?xml version="1.0" encoding="utf-8"?>
<p:tagLst xmlns:a="http://schemas.openxmlformats.org/drawingml/2006/main" xmlns:r="http://schemas.openxmlformats.org/officeDocument/2006/relationships" xmlns:p="http://schemas.openxmlformats.org/presentationml/2006/main">
  <p:tag name="NUM" val="1"/>
</p:tagLst>
</file>

<file path=ppt/tags/tag189.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190.xml><?xml version="1.0" encoding="utf-8"?>
<p:tagLst xmlns:a="http://schemas.openxmlformats.org/drawingml/2006/main" xmlns:r="http://schemas.openxmlformats.org/officeDocument/2006/relationships" xmlns:p="http://schemas.openxmlformats.org/presentationml/2006/main">
  <p:tag name="NUM" val="3"/>
</p:tagLst>
</file>

<file path=ppt/tags/tag191.xml><?xml version="1.0" encoding="utf-8"?>
<p:tagLst xmlns:a="http://schemas.openxmlformats.org/drawingml/2006/main" xmlns:r="http://schemas.openxmlformats.org/officeDocument/2006/relationships" xmlns:p="http://schemas.openxmlformats.org/presentationml/2006/main">
  <p:tag name="NUM" val="4"/>
</p:tagLst>
</file>

<file path=ppt/tags/tag192.xml><?xml version="1.0" encoding="utf-8"?>
<p:tagLst xmlns:a="http://schemas.openxmlformats.org/drawingml/2006/main" xmlns:r="http://schemas.openxmlformats.org/officeDocument/2006/relationships" xmlns:p="http://schemas.openxmlformats.org/presentationml/2006/main">
  <p:tag name="NUM" val="5"/>
</p:tagLst>
</file>

<file path=ppt/tags/tag193.xml><?xml version="1.0" encoding="utf-8"?>
<p:tagLst xmlns:a="http://schemas.openxmlformats.org/drawingml/2006/main" xmlns:r="http://schemas.openxmlformats.org/officeDocument/2006/relationships" xmlns:p="http://schemas.openxmlformats.org/presentationml/2006/main">
  <p:tag name="NUM" val="6"/>
</p:tagLst>
</file>

<file path=ppt/tags/tag194.xml><?xml version="1.0" encoding="utf-8"?>
<p:tagLst xmlns:a="http://schemas.openxmlformats.org/drawingml/2006/main" xmlns:r="http://schemas.openxmlformats.org/officeDocument/2006/relationships" xmlns:p="http://schemas.openxmlformats.org/presentationml/2006/main">
  <p:tag name="NUM" val="7"/>
</p:tagLst>
</file>

<file path=ppt/tags/tag195.xml><?xml version="1.0" encoding="utf-8"?>
<p:tagLst xmlns:a="http://schemas.openxmlformats.org/drawingml/2006/main" xmlns:r="http://schemas.openxmlformats.org/officeDocument/2006/relationships" xmlns:p="http://schemas.openxmlformats.org/presentationml/2006/main">
  <p:tag name="NUM" val="6"/>
</p:tagLst>
</file>

<file path=ppt/tags/tag196.xml><?xml version="1.0" encoding="utf-8"?>
<p:tagLst xmlns:a="http://schemas.openxmlformats.org/drawingml/2006/main" xmlns:r="http://schemas.openxmlformats.org/officeDocument/2006/relationships" xmlns:p="http://schemas.openxmlformats.org/presentationml/2006/main">
  <p:tag name="NUM" val="1"/>
</p:tagLst>
</file>

<file path=ppt/tags/tag197.xml><?xml version="1.0" encoding="utf-8"?>
<p:tagLst xmlns:a="http://schemas.openxmlformats.org/drawingml/2006/main" xmlns:r="http://schemas.openxmlformats.org/officeDocument/2006/relationships" xmlns:p="http://schemas.openxmlformats.org/presentationml/2006/main">
  <p:tag name="NUM" val="2"/>
</p:tagLst>
</file>

<file path=ppt/tags/tag198.xml><?xml version="1.0" encoding="utf-8"?>
<p:tagLst xmlns:a="http://schemas.openxmlformats.org/drawingml/2006/main" xmlns:r="http://schemas.openxmlformats.org/officeDocument/2006/relationships" xmlns:p="http://schemas.openxmlformats.org/presentationml/2006/main">
  <p:tag name="NUM" val="3"/>
</p:tagLst>
</file>

<file path=ppt/tags/tag19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00.xml><?xml version="1.0" encoding="utf-8"?>
<p:tagLst xmlns:a="http://schemas.openxmlformats.org/drawingml/2006/main" xmlns:r="http://schemas.openxmlformats.org/officeDocument/2006/relationships" xmlns:p="http://schemas.openxmlformats.org/presentationml/2006/main">
  <p:tag name="NUM" val="5"/>
</p:tagLst>
</file>

<file path=ppt/tags/tag201.xml><?xml version="1.0" encoding="utf-8"?>
<p:tagLst xmlns:a="http://schemas.openxmlformats.org/drawingml/2006/main" xmlns:r="http://schemas.openxmlformats.org/officeDocument/2006/relationships" xmlns:p="http://schemas.openxmlformats.org/presentationml/2006/main">
  <p:tag name="NUM" val="5"/>
</p:tagLst>
</file>

<file path=ppt/tags/tag202.xml><?xml version="1.0" encoding="utf-8"?>
<p:tagLst xmlns:a="http://schemas.openxmlformats.org/drawingml/2006/main" xmlns:r="http://schemas.openxmlformats.org/officeDocument/2006/relationships" xmlns:p="http://schemas.openxmlformats.org/presentationml/2006/main">
  <p:tag name="NUM" val="6"/>
</p:tagLst>
</file>

<file path=ppt/tags/tag203.xml><?xml version="1.0" encoding="utf-8"?>
<p:tagLst xmlns:a="http://schemas.openxmlformats.org/drawingml/2006/main" xmlns:r="http://schemas.openxmlformats.org/officeDocument/2006/relationships" xmlns:p="http://schemas.openxmlformats.org/presentationml/2006/main">
  <p:tag name="NUM" val="1"/>
</p:tagLst>
</file>

<file path=ppt/tags/tag204.xml><?xml version="1.0" encoding="utf-8"?>
<p:tagLst xmlns:a="http://schemas.openxmlformats.org/drawingml/2006/main" xmlns:r="http://schemas.openxmlformats.org/officeDocument/2006/relationships" xmlns:p="http://schemas.openxmlformats.org/presentationml/2006/main">
  <p:tag name="NUM" val="2"/>
</p:tagLst>
</file>

<file path=ppt/tags/tag205.xml><?xml version="1.0" encoding="utf-8"?>
<p:tagLst xmlns:a="http://schemas.openxmlformats.org/drawingml/2006/main" xmlns:r="http://schemas.openxmlformats.org/officeDocument/2006/relationships" xmlns:p="http://schemas.openxmlformats.org/presentationml/2006/main">
  <p:tag name="NUM" val="3"/>
</p:tagLst>
</file>

<file path=ppt/tags/tag206.xml><?xml version="1.0" encoding="utf-8"?>
<p:tagLst xmlns:a="http://schemas.openxmlformats.org/drawingml/2006/main" xmlns:r="http://schemas.openxmlformats.org/officeDocument/2006/relationships" xmlns:p="http://schemas.openxmlformats.org/presentationml/2006/main">
  <p:tag name="NUM" val="4"/>
</p:tagLst>
</file>

<file path=ppt/tags/tag207.xml><?xml version="1.0" encoding="utf-8"?>
<p:tagLst xmlns:a="http://schemas.openxmlformats.org/drawingml/2006/main" xmlns:r="http://schemas.openxmlformats.org/officeDocument/2006/relationships" xmlns:p="http://schemas.openxmlformats.org/presentationml/2006/main">
  <p:tag name="NUM" val="5"/>
</p:tagLst>
</file>

<file path=ppt/tags/tag208.xml><?xml version="1.0" encoding="utf-8"?>
<p:tagLst xmlns:a="http://schemas.openxmlformats.org/drawingml/2006/main" xmlns:r="http://schemas.openxmlformats.org/officeDocument/2006/relationships" xmlns:p="http://schemas.openxmlformats.org/presentationml/2006/main">
  <p:tag name="NUM" val="6"/>
</p:tagLst>
</file>

<file path=ppt/tags/tag209.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6"/>
</p:tagLst>
</file>

<file path=ppt/tags/tag210.xml><?xml version="1.0" encoding="utf-8"?>
<p:tagLst xmlns:a="http://schemas.openxmlformats.org/drawingml/2006/main" xmlns:r="http://schemas.openxmlformats.org/officeDocument/2006/relationships" xmlns:p="http://schemas.openxmlformats.org/presentationml/2006/main">
  <p:tag name="NUM" val="2"/>
</p:tagLst>
</file>

<file path=ppt/tags/tag211.xml><?xml version="1.0" encoding="utf-8"?>
<p:tagLst xmlns:a="http://schemas.openxmlformats.org/drawingml/2006/main" xmlns:r="http://schemas.openxmlformats.org/officeDocument/2006/relationships" xmlns:p="http://schemas.openxmlformats.org/presentationml/2006/main">
  <p:tag name="NUM" val="3"/>
</p:tagLst>
</file>

<file path=ppt/tags/tag212.xml><?xml version="1.0" encoding="utf-8"?>
<p:tagLst xmlns:a="http://schemas.openxmlformats.org/drawingml/2006/main" xmlns:r="http://schemas.openxmlformats.org/officeDocument/2006/relationships" xmlns:p="http://schemas.openxmlformats.org/presentationml/2006/main">
  <p:tag name="NUM" val="7"/>
</p:tagLst>
</file>

<file path=ppt/tags/tag213.xml><?xml version="1.0" encoding="utf-8"?>
<p:tagLst xmlns:a="http://schemas.openxmlformats.org/drawingml/2006/main" xmlns:r="http://schemas.openxmlformats.org/officeDocument/2006/relationships" xmlns:p="http://schemas.openxmlformats.org/presentationml/2006/main">
  <p:tag name="NUM" val="6"/>
</p:tagLst>
</file>

<file path=ppt/tags/tag214.xml><?xml version="1.0" encoding="utf-8"?>
<p:tagLst xmlns:a="http://schemas.openxmlformats.org/drawingml/2006/main" xmlns:r="http://schemas.openxmlformats.org/officeDocument/2006/relationships" xmlns:p="http://schemas.openxmlformats.org/presentationml/2006/main">
  <p:tag name="NUM" val="5"/>
</p:tagLst>
</file>

<file path=ppt/tags/tag215.xml><?xml version="1.0" encoding="utf-8"?>
<p:tagLst xmlns:a="http://schemas.openxmlformats.org/drawingml/2006/main" xmlns:r="http://schemas.openxmlformats.org/officeDocument/2006/relationships" xmlns:p="http://schemas.openxmlformats.org/presentationml/2006/main">
  <p:tag name="NUM" val="6"/>
</p:tagLst>
</file>

<file path=ppt/tags/tag216.xml><?xml version="1.0" encoding="utf-8"?>
<p:tagLst xmlns:a="http://schemas.openxmlformats.org/drawingml/2006/main" xmlns:r="http://schemas.openxmlformats.org/officeDocument/2006/relationships" xmlns:p="http://schemas.openxmlformats.org/presentationml/2006/main">
  <p:tag name="NUM" val="1"/>
</p:tagLst>
</file>

<file path=ppt/tags/tag217.xml><?xml version="1.0" encoding="utf-8"?>
<p:tagLst xmlns:a="http://schemas.openxmlformats.org/drawingml/2006/main" xmlns:r="http://schemas.openxmlformats.org/officeDocument/2006/relationships" xmlns:p="http://schemas.openxmlformats.org/presentationml/2006/main">
  <p:tag name="NUM" val="2"/>
</p:tagLst>
</file>

<file path=ppt/tags/tag218.xml><?xml version="1.0" encoding="utf-8"?>
<p:tagLst xmlns:a="http://schemas.openxmlformats.org/drawingml/2006/main" xmlns:r="http://schemas.openxmlformats.org/officeDocument/2006/relationships" xmlns:p="http://schemas.openxmlformats.org/presentationml/2006/main">
  <p:tag name="NUM" val="3"/>
</p:tagLst>
</file>

<file path=ppt/tags/tag219.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20.xml><?xml version="1.0" encoding="utf-8"?>
<p:tagLst xmlns:a="http://schemas.openxmlformats.org/drawingml/2006/main" xmlns:r="http://schemas.openxmlformats.org/officeDocument/2006/relationships" xmlns:p="http://schemas.openxmlformats.org/presentationml/2006/main">
  <p:tag name="NUM" val="7"/>
</p:tagLst>
</file>

<file path=ppt/tags/tag221.xml><?xml version="1.0" encoding="utf-8"?>
<p:tagLst xmlns:a="http://schemas.openxmlformats.org/drawingml/2006/main" xmlns:r="http://schemas.openxmlformats.org/officeDocument/2006/relationships" xmlns:p="http://schemas.openxmlformats.org/presentationml/2006/main">
  <p:tag name="NUM" val="5"/>
</p:tagLst>
</file>

<file path=ppt/tags/tag222.xml><?xml version="1.0" encoding="utf-8"?>
<p:tagLst xmlns:a="http://schemas.openxmlformats.org/drawingml/2006/main" xmlns:r="http://schemas.openxmlformats.org/officeDocument/2006/relationships" xmlns:p="http://schemas.openxmlformats.org/presentationml/2006/main">
  <p:tag name="NUM" val="6"/>
</p:tagLst>
</file>

<file path=ppt/tags/tag223.xml><?xml version="1.0" encoding="utf-8"?>
<p:tagLst xmlns:a="http://schemas.openxmlformats.org/drawingml/2006/main" xmlns:r="http://schemas.openxmlformats.org/officeDocument/2006/relationships" xmlns:p="http://schemas.openxmlformats.org/presentationml/2006/main">
  <p:tag name="NUM" val="1"/>
</p:tagLst>
</file>

<file path=ppt/tags/tag224.xml><?xml version="1.0" encoding="utf-8"?>
<p:tagLst xmlns:a="http://schemas.openxmlformats.org/drawingml/2006/main" xmlns:r="http://schemas.openxmlformats.org/officeDocument/2006/relationships" xmlns:p="http://schemas.openxmlformats.org/presentationml/2006/main">
  <p:tag name="NUM" val="2"/>
</p:tagLst>
</file>

<file path=ppt/tags/tag225.xml><?xml version="1.0" encoding="utf-8"?>
<p:tagLst xmlns:a="http://schemas.openxmlformats.org/drawingml/2006/main" xmlns:r="http://schemas.openxmlformats.org/officeDocument/2006/relationships" xmlns:p="http://schemas.openxmlformats.org/presentationml/2006/main">
  <p:tag name="NUM" val="3"/>
</p:tagLst>
</file>

<file path=ppt/tags/tag226.xml><?xml version="1.0" encoding="utf-8"?>
<p:tagLst xmlns:a="http://schemas.openxmlformats.org/drawingml/2006/main" xmlns:r="http://schemas.openxmlformats.org/officeDocument/2006/relationships" xmlns:p="http://schemas.openxmlformats.org/presentationml/2006/main">
  <p:tag name="NUM" val="4"/>
</p:tagLst>
</file>

<file path=ppt/tags/tag227.xml><?xml version="1.0" encoding="utf-8"?>
<p:tagLst xmlns:a="http://schemas.openxmlformats.org/drawingml/2006/main" xmlns:r="http://schemas.openxmlformats.org/officeDocument/2006/relationships" xmlns:p="http://schemas.openxmlformats.org/presentationml/2006/main">
  <p:tag name="NUM" val="7"/>
</p:tagLst>
</file>

<file path=ppt/tags/tag228.xml><?xml version="1.0" encoding="utf-8"?>
<p:tagLst xmlns:a="http://schemas.openxmlformats.org/drawingml/2006/main" xmlns:r="http://schemas.openxmlformats.org/officeDocument/2006/relationships" xmlns:p="http://schemas.openxmlformats.org/presentationml/2006/main">
  <p:tag name="NUM" val="6"/>
</p:tagLst>
</file>

<file path=ppt/tags/tag229.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30.xml><?xml version="1.0" encoding="utf-8"?>
<p:tagLst xmlns:a="http://schemas.openxmlformats.org/drawingml/2006/main" xmlns:r="http://schemas.openxmlformats.org/officeDocument/2006/relationships" xmlns:p="http://schemas.openxmlformats.org/presentationml/2006/main">
  <p:tag name="NUM" val="6"/>
</p:tagLst>
</file>

<file path=ppt/tags/tag231.xml><?xml version="1.0" encoding="utf-8"?>
<p:tagLst xmlns:a="http://schemas.openxmlformats.org/drawingml/2006/main" xmlns:r="http://schemas.openxmlformats.org/officeDocument/2006/relationships" xmlns:p="http://schemas.openxmlformats.org/presentationml/2006/main">
  <p:tag name="NUM" val="1"/>
</p:tagLst>
</file>

<file path=ppt/tags/tag232.xml><?xml version="1.0" encoding="utf-8"?>
<p:tagLst xmlns:a="http://schemas.openxmlformats.org/drawingml/2006/main" xmlns:r="http://schemas.openxmlformats.org/officeDocument/2006/relationships" xmlns:p="http://schemas.openxmlformats.org/presentationml/2006/main">
  <p:tag name="NUM" val="2"/>
</p:tagLst>
</file>

<file path=ppt/tags/tag233.xml><?xml version="1.0" encoding="utf-8"?>
<p:tagLst xmlns:a="http://schemas.openxmlformats.org/drawingml/2006/main" xmlns:r="http://schemas.openxmlformats.org/officeDocument/2006/relationships" xmlns:p="http://schemas.openxmlformats.org/presentationml/2006/main">
  <p:tag name="NUM" val="3"/>
</p:tagLst>
</file>

<file path=ppt/tags/tag234.xml><?xml version="1.0" encoding="utf-8"?>
<p:tagLst xmlns:a="http://schemas.openxmlformats.org/drawingml/2006/main" xmlns:r="http://schemas.openxmlformats.org/officeDocument/2006/relationships" xmlns:p="http://schemas.openxmlformats.org/presentationml/2006/main">
  <p:tag name="NUM" val="4"/>
</p:tagLst>
</file>

<file path=ppt/tags/tag235.xml><?xml version="1.0" encoding="utf-8"?>
<p:tagLst xmlns:a="http://schemas.openxmlformats.org/drawingml/2006/main" xmlns:r="http://schemas.openxmlformats.org/officeDocument/2006/relationships" xmlns:p="http://schemas.openxmlformats.org/presentationml/2006/main">
  <p:tag name="NUM" val="7"/>
</p:tagLst>
</file>

<file path=ppt/tags/tag236.xml><?xml version="1.0" encoding="utf-8"?>
<p:tagLst xmlns:a="http://schemas.openxmlformats.org/drawingml/2006/main" xmlns:r="http://schemas.openxmlformats.org/officeDocument/2006/relationships" xmlns:p="http://schemas.openxmlformats.org/presentationml/2006/main">
  <p:tag name="NUM" val="5"/>
</p:tagLst>
</file>

<file path=ppt/tags/tag237.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4"/>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7"/>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3"/>
</p:tagLst>
</file>

<file path=ppt/tags/tag47.xml><?xml version="1.0" encoding="utf-8"?>
<p:tagLst xmlns:a="http://schemas.openxmlformats.org/drawingml/2006/main" xmlns:r="http://schemas.openxmlformats.org/officeDocument/2006/relationships" xmlns:p="http://schemas.openxmlformats.org/presentationml/2006/main">
  <p:tag name="NUM" val="4"/>
</p:tagLst>
</file>

<file path=ppt/tags/tag48.xml><?xml version="1.0" encoding="utf-8"?>
<p:tagLst xmlns:a="http://schemas.openxmlformats.org/drawingml/2006/main" xmlns:r="http://schemas.openxmlformats.org/officeDocument/2006/relationships" xmlns:p="http://schemas.openxmlformats.org/presentationml/2006/main">
  <p:tag name="NUM" val="5"/>
</p:tagLst>
</file>

<file path=ppt/tags/tag49.xml><?xml version="1.0" encoding="utf-8"?>
<p:tagLst xmlns:a="http://schemas.openxmlformats.org/drawingml/2006/main" xmlns:r="http://schemas.openxmlformats.org/officeDocument/2006/relationships" xmlns:p="http://schemas.openxmlformats.org/presentationml/2006/main">
  <p:tag name="NUM" val="6"/>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7"/>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7"/>
</p:tagLst>
</file>

<file path=ppt/tags/tag56.xml><?xml version="1.0" encoding="utf-8"?>
<p:tagLst xmlns:a="http://schemas.openxmlformats.org/drawingml/2006/main" xmlns:r="http://schemas.openxmlformats.org/officeDocument/2006/relationships" xmlns:p="http://schemas.openxmlformats.org/presentationml/2006/main">
  <p:tag name="NUM" val="6"/>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5"/>
</p:tagLst>
</file>

<file path=ppt/tags/tag62.xml><?xml version="1.0" encoding="utf-8"?>
<p:tagLst xmlns:a="http://schemas.openxmlformats.org/drawingml/2006/main" xmlns:r="http://schemas.openxmlformats.org/officeDocument/2006/relationships" xmlns:p="http://schemas.openxmlformats.org/presentationml/2006/main">
  <p:tag name="NUM" val="6"/>
</p:tagLst>
</file>

<file path=ppt/tags/tag63.xml><?xml version="1.0" encoding="utf-8"?>
<p:tagLst xmlns:a="http://schemas.openxmlformats.org/drawingml/2006/main" xmlns:r="http://schemas.openxmlformats.org/officeDocument/2006/relationships" xmlns:p="http://schemas.openxmlformats.org/presentationml/2006/main">
  <p:tag name="NUM" val="7"/>
</p:tagLst>
</file>

<file path=ppt/tags/tag64.xml><?xml version="1.0" encoding="utf-8"?>
<p:tagLst xmlns:a="http://schemas.openxmlformats.org/drawingml/2006/main" xmlns:r="http://schemas.openxmlformats.org/officeDocument/2006/relationships" xmlns:p="http://schemas.openxmlformats.org/presentationml/2006/main">
  <p:tag name="NUM" val="8"/>
</p:tagLst>
</file>

<file path=ppt/tags/tag65.xml><?xml version="1.0" encoding="utf-8"?>
<p:tagLst xmlns:a="http://schemas.openxmlformats.org/drawingml/2006/main" xmlns:r="http://schemas.openxmlformats.org/officeDocument/2006/relationships" xmlns:p="http://schemas.openxmlformats.org/presentationml/2006/main">
  <p:tag name="NUM" val="16"/>
</p:tagLst>
</file>

<file path=ppt/tags/tag66.xml><?xml version="1.0" encoding="utf-8"?>
<p:tagLst xmlns:a="http://schemas.openxmlformats.org/drawingml/2006/main" xmlns:r="http://schemas.openxmlformats.org/officeDocument/2006/relationships" xmlns:p="http://schemas.openxmlformats.org/presentationml/2006/main">
  <p:tag name="NUM" val="16"/>
</p:tagLst>
</file>

<file path=ppt/tags/tag67.xml><?xml version="1.0" encoding="utf-8"?>
<p:tagLst xmlns:a="http://schemas.openxmlformats.org/drawingml/2006/main" xmlns:r="http://schemas.openxmlformats.org/officeDocument/2006/relationships" xmlns:p="http://schemas.openxmlformats.org/presentationml/2006/main">
  <p:tag name="NUM" val="16"/>
</p:tagLst>
</file>

<file path=ppt/tags/tag68.xml><?xml version="1.0" encoding="utf-8"?>
<p:tagLst xmlns:a="http://schemas.openxmlformats.org/drawingml/2006/main" xmlns:r="http://schemas.openxmlformats.org/officeDocument/2006/relationships" xmlns:p="http://schemas.openxmlformats.org/presentationml/2006/main">
  <p:tag name="NUM" val="17"/>
</p:tagLst>
</file>

<file path=ppt/tags/tag69.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2"/>
</p:tagLst>
</file>

<file path=ppt/tags/tag71.xml><?xml version="1.0" encoding="utf-8"?>
<p:tagLst xmlns:a="http://schemas.openxmlformats.org/drawingml/2006/main" xmlns:r="http://schemas.openxmlformats.org/officeDocument/2006/relationships" xmlns:p="http://schemas.openxmlformats.org/presentationml/2006/main">
  <p:tag name="NUM" val="3"/>
</p:tagLst>
</file>

<file path=ppt/tags/tag72.xml><?xml version="1.0" encoding="utf-8"?>
<p:tagLst xmlns:a="http://schemas.openxmlformats.org/drawingml/2006/main" xmlns:r="http://schemas.openxmlformats.org/officeDocument/2006/relationships" xmlns:p="http://schemas.openxmlformats.org/presentationml/2006/main">
  <p:tag name="NUM" val="4"/>
</p:tagLst>
</file>

<file path=ppt/tags/tag73.xml><?xml version="1.0" encoding="utf-8"?>
<p:tagLst xmlns:a="http://schemas.openxmlformats.org/drawingml/2006/main" xmlns:r="http://schemas.openxmlformats.org/officeDocument/2006/relationships" xmlns:p="http://schemas.openxmlformats.org/presentationml/2006/main">
  <p:tag name="NUM" val="5"/>
</p:tagLst>
</file>

<file path=ppt/tags/tag74.xml><?xml version="1.0" encoding="utf-8"?>
<p:tagLst xmlns:a="http://schemas.openxmlformats.org/drawingml/2006/main" xmlns:r="http://schemas.openxmlformats.org/officeDocument/2006/relationships" xmlns:p="http://schemas.openxmlformats.org/presentationml/2006/main">
  <p:tag name="NUM" val="6"/>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4"/>
</p:tagLst>
</file>

<file path=ppt/tags/tag81.xml><?xml version="1.0" encoding="utf-8"?>
<p:tagLst xmlns:a="http://schemas.openxmlformats.org/drawingml/2006/main" xmlns:r="http://schemas.openxmlformats.org/officeDocument/2006/relationships" xmlns:p="http://schemas.openxmlformats.org/presentationml/2006/main">
  <p:tag name="NUM" val="5"/>
</p:tagLst>
</file>

<file path=ppt/tags/tag82.xml><?xml version="1.0" encoding="utf-8"?>
<p:tagLst xmlns:a="http://schemas.openxmlformats.org/drawingml/2006/main" xmlns:r="http://schemas.openxmlformats.org/officeDocument/2006/relationships" xmlns:p="http://schemas.openxmlformats.org/presentationml/2006/main">
  <p:tag name="NUM" val="6"/>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3"/>
</p:tagLst>
</file>

<file path=ppt/tags/tag86.xml><?xml version="1.0" encoding="utf-8"?>
<p:tagLst xmlns:a="http://schemas.openxmlformats.org/drawingml/2006/main" xmlns:r="http://schemas.openxmlformats.org/officeDocument/2006/relationships" xmlns:p="http://schemas.openxmlformats.org/presentationml/2006/main">
  <p:tag name="NUM" val="4"/>
</p:tagLst>
</file>

<file path=ppt/tags/tag87.xml><?xml version="1.0" encoding="utf-8"?>
<p:tagLst xmlns:a="http://schemas.openxmlformats.org/drawingml/2006/main" xmlns:r="http://schemas.openxmlformats.org/officeDocument/2006/relationships" xmlns:p="http://schemas.openxmlformats.org/presentationml/2006/main">
  <p:tag name="NUM" val="5"/>
</p:tagLst>
</file>

<file path=ppt/tags/tag88.xml><?xml version="1.0" encoding="utf-8"?>
<p:tagLst xmlns:a="http://schemas.openxmlformats.org/drawingml/2006/main" xmlns:r="http://schemas.openxmlformats.org/officeDocument/2006/relationships" xmlns:p="http://schemas.openxmlformats.org/presentationml/2006/main">
  <p:tag name="NUM" val="6"/>
</p:tagLst>
</file>

<file path=ppt/tags/tag89.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2"/>
</p:tagLst>
</file>

<file path=ppt/tags/tag91.xml><?xml version="1.0" encoding="utf-8"?>
<p:tagLst xmlns:a="http://schemas.openxmlformats.org/drawingml/2006/main" xmlns:r="http://schemas.openxmlformats.org/officeDocument/2006/relationships" xmlns:p="http://schemas.openxmlformats.org/presentationml/2006/main">
  <p:tag name="NUM" val="3"/>
</p:tagLst>
</file>

<file path=ppt/tags/tag92.xml><?xml version="1.0" encoding="utf-8"?>
<p:tagLst xmlns:a="http://schemas.openxmlformats.org/drawingml/2006/main" xmlns:r="http://schemas.openxmlformats.org/officeDocument/2006/relationships" xmlns:p="http://schemas.openxmlformats.org/presentationml/2006/main">
  <p:tag name="NUM" val="4"/>
</p:tagLst>
</file>

<file path=ppt/tags/tag93.xml><?xml version="1.0" encoding="utf-8"?>
<p:tagLst xmlns:a="http://schemas.openxmlformats.org/drawingml/2006/main" xmlns:r="http://schemas.openxmlformats.org/officeDocument/2006/relationships" xmlns:p="http://schemas.openxmlformats.org/presentationml/2006/main">
  <p:tag name="NUM" val="5"/>
</p:tagLst>
</file>

<file path=ppt/tags/tag94.xml><?xml version="1.0" encoding="utf-8"?>
<p:tagLst xmlns:a="http://schemas.openxmlformats.org/drawingml/2006/main" xmlns:r="http://schemas.openxmlformats.org/officeDocument/2006/relationships" xmlns:p="http://schemas.openxmlformats.org/presentationml/2006/main">
  <p:tag name="NUM" val="6"/>
</p:tagLst>
</file>

<file path=ppt/tags/tag95.xml><?xml version="1.0" encoding="utf-8"?>
<p:tagLst xmlns:a="http://schemas.openxmlformats.org/drawingml/2006/main" xmlns:r="http://schemas.openxmlformats.org/officeDocument/2006/relationships" xmlns:p="http://schemas.openxmlformats.org/presentationml/2006/main">
  <p:tag name="NUM" val="1"/>
</p:tagLst>
</file>

<file path=ppt/tags/tag96.xml><?xml version="1.0" encoding="utf-8"?>
<p:tagLst xmlns:a="http://schemas.openxmlformats.org/drawingml/2006/main" xmlns:r="http://schemas.openxmlformats.org/officeDocument/2006/relationships" xmlns:p="http://schemas.openxmlformats.org/presentationml/2006/main">
  <p:tag name="NUM" val="2"/>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4"/>
</p:tagLst>
</file>

<file path=ppt/tags/tag99.xml><?xml version="1.0" encoding="utf-8"?>
<p:tagLst xmlns:a="http://schemas.openxmlformats.org/drawingml/2006/main" xmlns:r="http://schemas.openxmlformats.org/officeDocument/2006/relationships" xmlns:p="http://schemas.openxmlformats.org/presentationml/2006/main">
  <p:tag name="NUM" val="5"/>
</p:tagLst>
</file>

<file path=ppt/theme/theme1.xml><?xml version="1.0" encoding="utf-8"?>
<a:theme xmlns:a="http://schemas.openxmlformats.org/drawingml/2006/main" name="Brin">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13291</TotalTime>
  <Words>2051</Words>
  <Application>Microsoft Office PowerPoint</Application>
  <PresentationFormat>Grand écran</PresentationFormat>
  <Paragraphs>325</Paragraphs>
  <Slides>33</Slides>
  <Notes>1</Notes>
  <HiddenSlides>4</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33</vt:i4>
      </vt:variant>
    </vt:vector>
  </HeadingPairs>
  <TitlesOfParts>
    <vt:vector size="41" baseType="lpstr">
      <vt:lpstr>Arial</vt:lpstr>
      <vt:lpstr>Calibri</vt:lpstr>
      <vt:lpstr>Century Gothic</vt:lpstr>
      <vt:lpstr>Times New Roman</vt:lpstr>
      <vt:lpstr>Wingdings</vt:lpstr>
      <vt:lpstr>Wingdings 2</vt:lpstr>
      <vt:lpstr>Wingdings 3</vt:lpstr>
      <vt:lpstr>Brin</vt:lpstr>
      <vt:lpstr>Présentation PowerPoint</vt:lpstr>
      <vt:lpstr>L’équipe de recherche</vt:lpstr>
      <vt:lpstr>Présentation PowerPoint</vt:lpstr>
      <vt:lpstr>Constats </vt:lpstr>
      <vt:lpstr>Constats </vt:lpstr>
      <vt:lpstr>BESOINS EXPRIMÉS PAR LES ENSEIGNANTS POUR EUX-MÊMES </vt:lpstr>
      <vt:lpstr>BESOINS EXPRIMES PAR LES ENSEIGNANTS POUR LES ETUDIANTS </vt:lpstr>
      <vt:lpstr> La maîtrise de la langue</vt:lpstr>
      <vt:lpstr>Taxonomie  de Bloom</vt:lpstr>
      <vt:lpstr>Présentation PowerPoint</vt:lpstr>
      <vt:lpstr>Présentation de l’outil conçu en Foresterie</vt:lpstr>
      <vt:lpstr>Les outils de valorisation du français développés </vt:lpstr>
      <vt:lpstr>Le mandat d’écriture</vt:lpstr>
      <vt:lpstr>Le mandat d’écriture</vt:lpstr>
      <vt:lpstr>Les marques linguistiques</vt:lpstr>
      <vt:lpstr>Présentation PowerPoint</vt:lpstr>
      <vt:lpstr>Grille d’évaluation qualitative de la langue  </vt:lpstr>
      <vt:lpstr>Présentation PowerPoint</vt:lpstr>
      <vt:lpstr> </vt:lpstr>
      <vt:lpstr>Pour améliorer la qualité des écrits en technologie forestière </vt:lpstr>
      <vt:lpstr>Processus d’apprentissage de rédaction de rapport en technologie forestière </vt:lpstr>
      <vt:lpstr>Les 5 types d’écrits </vt:lpstr>
      <vt:lpstr>Présentation PowerPoint</vt:lpstr>
      <vt:lpstr>Rapport technique</vt:lpstr>
      <vt:lpstr>Présentation PowerPoint</vt:lpstr>
      <vt:lpstr>Présentation PowerPoint</vt:lpstr>
      <vt:lpstr>Présentation PowerPoint</vt:lpstr>
      <vt:lpstr>Méthode pédagogique</vt:lpstr>
      <vt:lpstr>Méthode pédagogique</vt:lpstr>
      <vt:lpstr>Présentation PowerPoint</vt:lpstr>
      <vt:lpstr>Présentation PowerPoint</vt:lpstr>
      <vt:lpstr>Présentation PowerPoint</vt:lpstr>
      <vt:lpstr>Présentation PowerPoint</vt:lpstr>
    </vt:vector>
  </TitlesOfParts>
  <Company>Cégep de Chicoutimi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Valérie Laberge</dc:creator>
  <cp:lastModifiedBy>Élisabeth Tremblay</cp:lastModifiedBy>
  <cp:revision>495</cp:revision>
  <cp:lastPrinted>2017-05-29T13:12:04Z</cp:lastPrinted>
  <dcterms:created xsi:type="dcterms:W3CDTF">2016-05-03T13:26:26Z</dcterms:created>
  <dcterms:modified xsi:type="dcterms:W3CDTF">2019-05-27T15:11:32Z</dcterms:modified>
</cp:coreProperties>
</file>