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sldIdLst>
    <p:sldId id="256" r:id="rId2"/>
    <p:sldId id="260" r:id="rId3"/>
    <p:sldId id="259" r:id="rId4"/>
    <p:sldId id="258" r:id="rId5"/>
    <p:sldId id="263" r:id="rId6"/>
    <p:sldId id="293" r:id="rId7"/>
    <p:sldId id="279" r:id="rId8"/>
    <p:sldId id="280" r:id="rId9"/>
    <p:sldId id="278" r:id="rId10"/>
    <p:sldId id="262" r:id="rId11"/>
    <p:sldId id="261" r:id="rId12"/>
    <p:sldId id="281" r:id="rId13"/>
    <p:sldId id="285" r:id="rId14"/>
    <p:sldId id="282" r:id="rId15"/>
    <p:sldId id="284" r:id="rId16"/>
    <p:sldId id="356" r:id="rId17"/>
    <p:sldId id="286" r:id="rId18"/>
    <p:sldId id="291" r:id="rId19"/>
    <p:sldId id="349" r:id="rId20"/>
    <p:sldId id="287" r:id="rId21"/>
    <p:sldId id="325" r:id="rId22"/>
    <p:sldId id="350" r:id="rId23"/>
    <p:sldId id="283" r:id="rId24"/>
    <p:sldId id="313" r:id="rId25"/>
    <p:sldId id="319" r:id="rId26"/>
    <p:sldId id="322" r:id="rId27"/>
    <p:sldId id="357" r:id="rId28"/>
    <p:sldId id="358" r:id="rId29"/>
    <p:sldId id="315" r:id="rId30"/>
    <p:sldId id="314" r:id="rId31"/>
    <p:sldId id="317" r:id="rId32"/>
    <p:sldId id="348" r:id="rId33"/>
    <p:sldId id="360" r:id="rId34"/>
    <p:sldId id="277" r:id="rId35"/>
    <p:sldId id="359" r:id="rId36"/>
    <p:sldId id="276" r:id="rId37"/>
    <p:sldId id="288" r:id="rId38"/>
    <p:sldId id="346" r:id="rId39"/>
    <p:sldId id="347" r:id="rId4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E42"/>
    <a:srgbClr val="DDDAD6"/>
    <a:srgbClr val="D4D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76AB3-E6A2-43A2-8D8F-76A7F72C3188}" v="2" dt="2019-05-27T18:46:24.3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69347" autoAdjust="0"/>
  </p:normalViewPr>
  <p:slideViewPr>
    <p:cSldViewPr snapToGrid="0">
      <p:cViewPr varScale="1">
        <p:scale>
          <a:sx n="59" d="100"/>
          <a:sy n="59" d="100"/>
        </p:scale>
        <p:origin x="16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éphanie St-Onge" userId="65c4feb7b1a53194" providerId="LiveId" clId="{47498D29-8983-4872-AF6F-1BACAACE742F}"/>
    <pc:docChg chg="modSld">
      <pc:chgData name="Stéphanie St-Onge" userId="65c4feb7b1a53194" providerId="LiveId" clId="{47498D29-8983-4872-AF6F-1BACAACE742F}" dt="2019-05-27T22:06:39.132" v="1" actId="20577"/>
      <pc:docMkLst>
        <pc:docMk/>
      </pc:docMkLst>
      <pc:sldChg chg="modSp">
        <pc:chgData name="Stéphanie St-Onge" userId="65c4feb7b1a53194" providerId="LiveId" clId="{47498D29-8983-4872-AF6F-1BACAACE742F}" dt="2019-05-27T22:06:39.132" v="1" actId="20577"/>
        <pc:sldMkLst>
          <pc:docMk/>
          <pc:sldMk cId="493882497" sldId="258"/>
        </pc:sldMkLst>
        <pc:spChg chg="mod">
          <ac:chgData name="Stéphanie St-Onge" userId="65c4feb7b1a53194" providerId="LiveId" clId="{47498D29-8983-4872-AF6F-1BACAACE742F}" dt="2019-05-27T22:06:39.132" v="1" actId="20577"/>
          <ac:spMkLst>
            <pc:docMk/>
            <pc:sldMk cId="493882497" sldId="258"/>
            <ac:spMk id="13" creationId="{953F37CF-DCC2-4333-8ABE-2B304C319F0C}"/>
          </ac:spMkLst>
        </pc:spChg>
      </pc:sldChg>
    </pc:docChg>
  </pc:docChgLst>
  <pc:docChgLst>
    <pc:chgData name="Stéphanie St-Onge" userId="65c4feb7b1a53194" providerId="LiveId" clId="{81176AB3-E6A2-43A2-8D8F-76A7F72C3188}"/>
    <pc:docChg chg="undo custSel modSld sldOrd">
      <pc:chgData name="Stéphanie St-Onge" userId="65c4feb7b1a53194" providerId="LiveId" clId="{81176AB3-E6A2-43A2-8D8F-76A7F72C3188}" dt="2019-05-27T18:46:24.313" v="177"/>
      <pc:docMkLst>
        <pc:docMk/>
      </pc:docMkLst>
      <pc:sldChg chg="modNotesTx">
        <pc:chgData name="Stéphanie St-Onge" userId="65c4feb7b1a53194" providerId="LiveId" clId="{81176AB3-E6A2-43A2-8D8F-76A7F72C3188}" dt="2019-05-26T16:11:56.765" v="129" actId="20577"/>
        <pc:sldMkLst>
          <pc:docMk/>
          <pc:sldMk cId="2612802978" sldId="280"/>
        </pc:sldMkLst>
      </pc:sldChg>
      <pc:sldChg chg="ord modNotesTx">
        <pc:chgData name="Stéphanie St-Onge" userId="65c4feb7b1a53194" providerId="LiveId" clId="{81176AB3-E6A2-43A2-8D8F-76A7F72C3188}" dt="2019-05-27T18:46:24.313" v="177"/>
        <pc:sldMkLst>
          <pc:docMk/>
          <pc:sldMk cId="55521622" sldId="283"/>
        </pc:sldMkLst>
      </pc:sldChg>
      <pc:sldChg chg="modSp modNotesTx">
        <pc:chgData name="Stéphanie St-Onge" userId="65c4feb7b1a53194" providerId="LiveId" clId="{81176AB3-E6A2-43A2-8D8F-76A7F72C3188}" dt="2019-05-27T18:43:14.236" v="167" actId="20577"/>
        <pc:sldMkLst>
          <pc:docMk/>
          <pc:sldMk cId="213640344" sldId="284"/>
        </pc:sldMkLst>
        <pc:spChg chg="mod">
          <ac:chgData name="Stéphanie St-Onge" userId="65c4feb7b1a53194" providerId="LiveId" clId="{81176AB3-E6A2-43A2-8D8F-76A7F72C3188}" dt="2019-05-27T18:43:14.236" v="167" actId="20577"/>
          <ac:spMkLst>
            <pc:docMk/>
            <pc:sldMk cId="213640344" sldId="284"/>
            <ac:spMk id="18" creationId="{660C4C8A-9E81-4309-A344-F586D96C371D}"/>
          </ac:spMkLst>
        </pc:spChg>
      </pc:sldChg>
      <pc:sldChg chg="modNotesTx">
        <pc:chgData name="Stéphanie St-Onge" userId="65c4feb7b1a53194" providerId="LiveId" clId="{81176AB3-E6A2-43A2-8D8F-76A7F72C3188}" dt="2019-05-27T18:43:23.549" v="176" actId="20577"/>
        <pc:sldMkLst>
          <pc:docMk/>
          <pc:sldMk cId="955486885" sldId="287"/>
        </pc:sldMkLst>
      </pc:sldChg>
      <pc:sldChg chg="modNotesTx">
        <pc:chgData name="Stéphanie St-Onge" userId="65c4feb7b1a53194" providerId="LiveId" clId="{81176AB3-E6A2-43A2-8D8F-76A7F72C3188}" dt="2019-05-25T15:44:24.260" v="0" actId="20577"/>
        <pc:sldMkLst>
          <pc:docMk/>
          <pc:sldMk cId="345052281" sldId="293"/>
        </pc:sldMkLst>
      </pc:sldChg>
      <pc:sldChg chg="modNotesTx">
        <pc:chgData name="Stéphanie St-Onge" userId="65c4feb7b1a53194" providerId="LiveId" clId="{81176AB3-E6A2-43A2-8D8F-76A7F72C3188}" dt="2019-05-26T16:28:55.603" v="134" actId="20577"/>
        <pc:sldMkLst>
          <pc:docMk/>
          <pc:sldMk cId="4964446" sldId="314"/>
        </pc:sldMkLst>
      </pc:sldChg>
      <pc:sldChg chg="modNotesTx">
        <pc:chgData name="Stéphanie St-Onge" userId="65c4feb7b1a53194" providerId="LiveId" clId="{81176AB3-E6A2-43A2-8D8F-76A7F72C3188}" dt="2019-05-27T18:24:06.713" v="145" actId="20577"/>
        <pc:sldMkLst>
          <pc:docMk/>
          <pc:sldMk cId="3286686534" sldId="317"/>
        </pc:sldMkLst>
      </pc:sldChg>
      <pc:sldChg chg="modSp">
        <pc:chgData name="Stéphanie St-Onge" userId="65c4feb7b1a53194" providerId="LiveId" clId="{81176AB3-E6A2-43A2-8D8F-76A7F72C3188}" dt="2019-05-25T16:06:52.012" v="99" actId="114"/>
        <pc:sldMkLst>
          <pc:docMk/>
          <pc:sldMk cId="2882491406" sldId="319"/>
        </pc:sldMkLst>
        <pc:spChg chg="mod">
          <ac:chgData name="Stéphanie St-Onge" userId="65c4feb7b1a53194" providerId="LiveId" clId="{81176AB3-E6A2-43A2-8D8F-76A7F72C3188}" dt="2019-05-25T16:06:52.012" v="99" actId="114"/>
          <ac:spMkLst>
            <pc:docMk/>
            <pc:sldMk cId="2882491406" sldId="319"/>
            <ac:spMk id="4" creationId="{C74828C3-E669-4EF0-8784-D8247D99B446}"/>
          </ac:spMkLst>
        </pc:spChg>
      </pc:sldChg>
      <pc:sldChg chg="modNotesTx">
        <pc:chgData name="Stéphanie St-Onge" userId="65c4feb7b1a53194" providerId="LiveId" clId="{81176AB3-E6A2-43A2-8D8F-76A7F72C3188}" dt="2019-05-25T15:59:55.965" v="71" actId="20577"/>
        <pc:sldMkLst>
          <pc:docMk/>
          <pc:sldMk cId="431877720" sldId="32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14833640374769"/>
          <c:y val="7.7473490617546492E-2"/>
          <c:w val="0.85218076326420955"/>
          <c:h val="0.79350479641382299"/>
        </c:manualLayout>
      </c:layout>
      <c:barChart>
        <c:barDir val="bar"/>
        <c:grouping val="clustered"/>
        <c:varyColors val="0"/>
        <c:ser>
          <c:idx val="0"/>
          <c:order val="0"/>
          <c:tx>
            <c:strRef>
              <c:f>Sheet1!$B$1</c:f>
              <c:strCache>
                <c:ptCount val="1"/>
                <c:pt idx="0">
                  <c:v>Aidé à comprendre</c:v>
                </c:pt>
              </c:strCache>
            </c:strRef>
          </c:tx>
          <c:spPr>
            <a:solidFill>
              <a:schemeClr val="accent1"/>
            </a:solidFill>
            <a:ln>
              <a:noFill/>
            </a:ln>
            <a:effectLst/>
          </c:spPr>
          <c:invertIfNegative val="0"/>
          <c:cat>
            <c:strRef>
              <c:f>Sheet1!$A$2:$A$5</c:f>
              <c:strCache>
                <c:ptCount val="4"/>
                <c:pt idx="0">
                  <c:v>Écrit réflexif</c:v>
                </c:pt>
                <c:pt idx="1">
                  <c:v>Écrit de création</c:v>
                </c:pt>
                <c:pt idx="2">
                  <c:v>Carnet de lecture</c:v>
                </c:pt>
                <c:pt idx="3">
                  <c:v>Dissertation</c:v>
                </c:pt>
              </c:strCache>
            </c:strRef>
          </c:cat>
          <c:val>
            <c:numRef>
              <c:f>Sheet1!$B$2:$B$5</c:f>
              <c:numCache>
                <c:formatCode>General</c:formatCode>
                <c:ptCount val="4"/>
                <c:pt idx="1">
                  <c:v>3</c:v>
                </c:pt>
                <c:pt idx="2">
                  <c:v>7</c:v>
                </c:pt>
                <c:pt idx="3">
                  <c:v>14</c:v>
                </c:pt>
              </c:numCache>
            </c:numRef>
          </c:val>
          <c:extLst>
            <c:ext xmlns:c16="http://schemas.microsoft.com/office/drawing/2014/chart" uri="{C3380CC4-5D6E-409C-BE32-E72D297353CC}">
              <c16:uniqueId val="{00000000-85C9-498A-AE28-A2F40B62D260}"/>
            </c:ext>
          </c:extLst>
        </c:ser>
        <c:ser>
          <c:idx val="1"/>
          <c:order val="1"/>
          <c:tx>
            <c:strRef>
              <c:f>Sheet1!$C$1</c:f>
              <c:strCache>
                <c:ptCount val="1"/>
                <c:pt idx="0">
                  <c:v>Difficile</c:v>
                </c:pt>
              </c:strCache>
            </c:strRef>
          </c:tx>
          <c:spPr>
            <a:solidFill>
              <a:schemeClr val="accent3"/>
            </a:solidFill>
            <a:ln>
              <a:noFill/>
            </a:ln>
            <a:effectLst/>
          </c:spPr>
          <c:invertIfNegative val="0"/>
          <c:cat>
            <c:strRef>
              <c:f>Sheet1!$A$2:$A$5</c:f>
              <c:strCache>
                <c:ptCount val="4"/>
                <c:pt idx="0">
                  <c:v>Écrit réflexif</c:v>
                </c:pt>
                <c:pt idx="1">
                  <c:v>Écrit de création</c:v>
                </c:pt>
                <c:pt idx="2">
                  <c:v>Carnet de lecture</c:v>
                </c:pt>
                <c:pt idx="3">
                  <c:v>Dissertation</c:v>
                </c:pt>
              </c:strCache>
            </c:strRef>
          </c:cat>
          <c:val>
            <c:numRef>
              <c:f>Sheet1!$C$2:$C$5</c:f>
              <c:numCache>
                <c:formatCode>General</c:formatCode>
                <c:ptCount val="4"/>
                <c:pt idx="1">
                  <c:v>8</c:v>
                </c:pt>
                <c:pt idx="2">
                  <c:v>0</c:v>
                </c:pt>
                <c:pt idx="3">
                  <c:v>3</c:v>
                </c:pt>
              </c:numCache>
            </c:numRef>
          </c:val>
          <c:extLst>
            <c:ext xmlns:c16="http://schemas.microsoft.com/office/drawing/2014/chart" uri="{C3380CC4-5D6E-409C-BE32-E72D297353CC}">
              <c16:uniqueId val="{00000001-85C9-498A-AE28-A2F40B62D260}"/>
            </c:ext>
          </c:extLst>
        </c:ser>
        <c:ser>
          <c:idx val="2"/>
          <c:order val="2"/>
          <c:tx>
            <c:strRef>
              <c:f>Sheet1!$D$1</c:f>
              <c:strCache>
                <c:ptCount val="1"/>
                <c:pt idx="0">
                  <c:v>Inutile </c:v>
                </c:pt>
              </c:strCache>
            </c:strRef>
          </c:tx>
          <c:spPr>
            <a:solidFill>
              <a:schemeClr val="accent5"/>
            </a:solidFill>
            <a:ln>
              <a:noFill/>
            </a:ln>
            <a:effectLst/>
          </c:spPr>
          <c:invertIfNegative val="0"/>
          <c:cat>
            <c:strRef>
              <c:f>Sheet1!$A$2:$A$5</c:f>
              <c:strCache>
                <c:ptCount val="4"/>
                <c:pt idx="0">
                  <c:v>Écrit réflexif</c:v>
                </c:pt>
                <c:pt idx="1">
                  <c:v>Écrit de création</c:v>
                </c:pt>
                <c:pt idx="2">
                  <c:v>Carnet de lecture</c:v>
                </c:pt>
                <c:pt idx="3">
                  <c:v>Dissertation</c:v>
                </c:pt>
              </c:strCache>
            </c:strRef>
          </c:cat>
          <c:val>
            <c:numRef>
              <c:f>Sheet1!$D$2:$D$5</c:f>
              <c:numCache>
                <c:formatCode>General</c:formatCode>
                <c:ptCount val="4"/>
                <c:pt idx="0">
                  <c:v>5</c:v>
                </c:pt>
                <c:pt idx="1">
                  <c:v>1</c:v>
                </c:pt>
              </c:numCache>
            </c:numRef>
          </c:val>
          <c:extLst>
            <c:ext xmlns:c16="http://schemas.microsoft.com/office/drawing/2014/chart" uri="{C3380CC4-5D6E-409C-BE32-E72D297353CC}">
              <c16:uniqueId val="{00000003-85C9-498A-AE28-A2F40B62D260}"/>
            </c:ext>
          </c:extLst>
        </c:ser>
        <c:ser>
          <c:idx val="3"/>
          <c:order val="3"/>
          <c:tx>
            <c:strRef>
              <c:f>Sheet1!$E$1</c:f>
              <c:strCache>
                <c:ptCount val="1"/>
                <c:pt idx="0">
                  <c:v>désagréable</c:v>
                </c:pt>
              </c:strCache>
            </c:strRef>
          </c:tx>
          <c:spPr>
            <a:solidFill>
              <a:schemeClr val="accent1">
                <a:lumMod val="60000"/>
              </a:schemeClr>
            </a:solidFill>
            <a:ln>
              <a:noFill/>
            </a:ln>
            <a:effectLst/>
          </c:spPr>
          <c:invertIfNegative val="0"/>
          <c:cat>
            <c:strRef>
              <c:f>Sheet1!$A$2:$A$5</c:f>
              <c:strCache>
                <c:ptCount val="4"/>
                <c:pt idx="0">
                  <c:v>Écrit réflexif</c:v>
                </c:pt>
                <c:pt idx="1">
                  <c:v>Écrit de création</c:v>
                </c:pt>
                <c:pt idx="2">
                  <c:v>Carnet de lecture</c:v>
                </c:pt>
                <c:pt idx="3">
                  <c:v>Dissertation</c:v>
                </c:pt>
              </c:strCache>
            </c:strRef>
          </c:cat>
          <c:val>
            <c:numRef>
              <c:f>Sheet1!$E$2:$E$5</c:f>
              <c:numCache>
                <c:formatCode>General</c:formatCode>
                <c:ptCount val="4"/>
                <c:pt idx="2">
                  <c:v>5</c:v>
                </c:pt>
                <c:pt idx="3">
                  <c:v>1</c:v>
                </c:pt>
              </c:numCache>
            </c:numRef>
          </c:val>
          <c:extLst>
            <c:ext xmlns:c16="http://schemas.microsoft.com/office/drawing/2014/chart" uri="{C3380CC4-5D6E-409C-BE32-E72D297353CC}">
              <c16:uniqueId val="{00000000-A0BA-5744-9319-83B8469D9836}"/>
            </c:ext>
          </c:extLst>
        </c:ser>
        <c:dLbls>
          <c:showLegendKey val="0"/>
          <c:showVal val="0"/>
          <c:showCatName val="0"/>
          <c:showSerName val="0"/>
          <c:showPercent val="0"/>
          <c:showBubbleSize val="0"/>
        </c:dLbls>
        <c:gapWidth val="182"/>
        <c:axId val="490021336"/>
        <c:axId val="490021992"/>
      </c:barChart>
      <c:catAx>
        <c:axId val="4900213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90021992"/>
        <c:crosses val="autoZero"/>
        <c:auto val="1"/>
        <c:lblAlgn val="ctr"/>
        <c:lblOffset val="100"/>
        <c:noMultiLvlLbl val="0"/>
      </c:catAx>
      <c:valAx>
        <c:axId val="4900219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021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07C98F-05E9-594C-B05C-F1CA2DE124E8}" type="doc">
      <dgm:prSet loTypeId="urn:microsoft.com/office/officeart/2005/8/layout/target3" loCatId="" qsTypeId="urn:microsoft.com/office/officeart/2005/8/quickstyle/simple1" qsCatId="simple" csTypeId="urn:microsoft.com/office/officeart/2005/8/colors/colorful1" csCatId="colorful" phldr="1"/>
      <dgm:spPr/>
      <dgm:t>
        <a:bodyPr/>
        <a:lstStyle/>
        <a:p>
          <a:endParaRPr lang="fr-FR"/>
        </a:p>
      </dgm:t>
    </dgm:pt>
    <dgm:pt modelId="{BACA20D0-BDAE-4446-BD54-5AB63D0C571D}">
      <dgm:prSet phldrT="[Texte]"/>
      <dgm:spPr/>
      <dgm:t>
        <a:bodyPr/>
        <a:lstStyle/>
        <a:p>
          <a:r>
            <a:rPr lang="fr-FR" b="1"/>
            <a:t>15 cours de 110 min</a:t>
          </a:r>
          <a:endParaRPr lang="fr-FR" b="1" dirty="0"/>
        </a:p>
      </dgm:t>
    </dgm:pt>
    <dgm:pt modelId="{B088671B-FBD1-C642-9090-C0285FA2B6F5}" type="parTrans" cxnId="{B3E937E6-D78D-3A48-A2E1-A929A7A28CEB}">
      <dgm:prSet/>
      <dgm:spPr/>
      <dgm:t>
        <a:bodyPr/>
        <a:lstStyle/>
        <a:p>
          <a:endParaRPr lang="fr-FR"/>
        </a:p>
      </dgm:t>
    </dgm:pt>
    <dgm:pt modelId="{54033CCE-A2E8-0549-98F7-7D734747C1A5}" type="sibTrans" cxnId="{B3E937E6-D78D-3A48-A2E1-A929A7A28CEB}">
      <dgm:prSet/>
      <dgm:spPr/>
      <dgm:t>
        <a:bodyPr/>
        <a:lstStyle/>
        <a:p>
          <a:endParaRPr lang="fr-FR"/>
        </a:p>
      </dgm:t>
    </dgm:pt>
    <dgm:pt modelId="{A4A922A1-F3D2-EA40-9BED-E4D268EC4F53}">
      <dgm:prSet phldrT="[Texte]"/>
      <dgm:spPr/>
      <dgm:t>
        <a:bodyPr/>
        <a:lstStyle/>
        <a:p>
          <a:r>
            <a:rPr lang="fr-FR" dirty="0"/>
            <a:t>2 cours consacrés à l’écriture réflexive</a:t>
          </a:r>
        </a:p>
      </dgm:t>
    </dgm:pt>
    <dgm:pt modelId="{F799811A-A29B-574D-9ABB-A103233A1112}" type="parTrans" cxnId="{C6FCC744-74C9-354B-8142-E568B4537F74}">
      <dgm:prSet/>
      <dgm:spPr/>
      <dgm:t>
        <a:bodyPr/>
        <a:lstStyle/>
        <a:p>
          <a:endParaRPr lang="fr-FR"/>
        </a:p>
      </dgm:t>
    </dgm:pt>
    <dgm:pt modelId="{7243413C-71E6-894A-8287-871AE1EBA76F}" type="sibTrans" cxnId="{C6FCC744-74C9-354B-8142-E568B4537F74}">
      <dgm:prSet/>
      <dgm:spPr/>
      <dgm:t>
        <a:bodyPr/>
        <a:lstStyle/>
        <a:p>
          <a:endParaRPr lang="fr-FR"/>
        </a:p>
      </dgm:t>
    </dgm:pt>
    <dgm:pt modelId="{CD95118E-D2DE-654B-97C2-112D471F6635}">
      <dgm:prSet phldrT="[Texte]"/>
      <dgm:spPr/>
      <dgm:t>
        <a:bodyPr/>
        <a:lstStyle/>
        <a:p>
          <a:r>
            <a:rPr lang="fr-FR" dirty="0"/>
            <a:t>  4 cours consacrés à la lecture du roman (carnet de lecture)</a:t>
          </a:r>
        </a:p>
      </dgm:t>
    </dgm:pt>
    <dgm:pt modelId="{88F6314D-F52A-654F-A755-83299C7A65C3}" type="parTrans" cxnId="{49F568C7-BFCD-0C40-B71D-8D68C1ED47A9}">
      <dgm:prSet/>
      <dgm:spPr/>
      <dgm:t>
        <a:bodyPr/>
        <a:lstStyle/>
        <a:p>
          <a:endParaRPr lang="fr-FR"/>
        </a:p>
      </dgm:t>
    </dgm:pt>
    <dgm:pt modelId="{300E8F81-E98A-0F45-9309-E8948C638A13}" type="sibTrans" cxnId="{49F568C7-BFCD-0C40-B71D-8D68C1ED47A9}">
      <dgm:prSet/>
      <dgm:spPr/>
      <dgm:t>
        <a:bodyPr/>
        <a:lstStyle/>
        <a:p>
          <a:endParaRPr lang="fr-FR"/>
        </a:p>
      </dgm:t>
    </dgm:pt>
    <dgm:pt modelId="{6DA7CD3D-AADE-8C43-8587-DC1C1EED9A13}">
      <dgm:prSet phldrT="[Texte]"/>
      <dgm:spPr/>
      <dgm:t>
        <a:bodyPr/>
        <a:lstStyle/>
        <a:p>
          <a:r>
            <a:rPr lang="fr-FR" dirty="0"/>
            <a:t>7 cours consacrés à la dissertation (« rédaction »)</a:t>
          </a:r>
        </a:p>
      </dgm:t>
    </dgm:pt>
    <dgm:pt modelId="{CC0297C8-3CB9-F244-BBAE-E8C71127CB86}" type="parTrans" cxnId="{84347593-F454-C148-86DA-A45C524C068B}">
      <dgm:prSet/>
      <dgm:spPr/>
      <dgm:t>
        <a:bodyPr/>
        <a:lstStyle/>
        <a:p>
          <a:endParaRPr lang="fr-FR"/>
        </a:p>
      </dgm:t>
    </dgm:pt>
    <dgm:pt modelId="{3C63E2B6-4515-6E43-9036-BC80AD0943DE}" type="sibTrans" cxnId="{84347593-F454-C148-86DA-A45C524C068B}">
      <dgm:prSet/>
      <dgm:spPr/>
      <dgm:t>
        <a:bodyPr/>
        <a:lstStyle/>
        <a:p>
          <a:endParaRPr lang="fr-FR"/>
        </a:p>
      </dgm:t>
    </dgm:pt>
    <dgm:pt modelId="{74DB4F0D-A503-A842-A6C0-BA4D86020CC0}">
      <dgm:prSet/>
      <dgm:spPr/>
      <dgm:t>
        <a:bodyPr/>
        <a:lstStyle/>
        <a:p>
          <a:r>
            <a:rPr lang="fr-FR" dirty="0"/>
            <a:t>1,5 cours consacré à l’écriture créative</a:t>
          </a:r>
        </a:p>
      </dgm:t>
    </dgm:pt>
    <dgm:pt modelId="{887399FE-82BB-1F43-A83C-06116BE313CC}" type="parTrans" cxnId="{2ECDCDD1-A360-7C48-9825-F284CB3B322D}">
      <dgm:prSet/>
      <dgm:spPr/>
      <dgm:t>
        <a:bodyPr/>
        <a:lstStyle/>
        <a:p>
          <a:endParaRPr lang="fr-FR"/>
        </a:p>
      </dgm:t>
    </dgm:pt>
    <dgm:pt modelId="{D5677116-F3AD-2A48-A99A-99B410B58899}" type="sibTrans" cxnId="{2ECDCDD1-A360-7C48-9825-F284CB3B322D}">
      <dgm:prSet/>
      <dgm:spPr/>
      <dgm:t>
        <a:bodyPr/>
        <a:lstStyle/>
        <a:p>
          <a:endParaRPr lang="fr-FR"/>
        </a:p>
      </dgm:t>
    </dgm:pt>
    <dgm:pt modelId="{B4C3003C-6A2A-CF45-A5B3-2AC8D08A493C}" type="pres">
      <dgm:prSet presAssocID="{C807C98F-05E9-594C-B05C-F1CA2DE124E8}" presName="Name0" presStyleCnt="0">
        <dgm:presLayoutVars>
          <dgm:chMax val="7"/>
          <dgm:dir/>
          <dgm:animLvl val="lvl"/>
          <dgm:resizeHandles val="exact"/>
        </dgm:presLayoutVars>
      </dgm:prSet>
      <dgm:spPr/>
    </dgm:pt>
    <dgm:pt modelId="{E994CC88-D7B7-0341-9625-51204824129F}" type="pres">
      <dgm:prSet presAssocID="{BACA20D0-BDAE-4446-BD54-5AB63D0C571D}" presName="circle1" presStyleLbl="node1" presStyleIdx="0" presStyleCnt="5"/>
      <dgm:spPr/>
    </dgm:pt>
    <dgm:pt modelId="{8434D60B-5EB9-1D4A-AD37-A044EB493E85}" type="pres">
      <dgm:prSet presAssocID="{BACA20D0-BDAE-4446-BD54-5AB63D0C571D}" presName="space" presStyleCnt="0"/>
      <dgm:spPr/>
    </dgm:pt>
    <dgm:pt modelId="{E044DCB8-E3CB-1046-B85A-1FCC2B097013}" type="pres">
      <dgm:prSet presAssocID="{BACA20D0-BDAE-4446-BD54-5AB63D0C571D}" presName="rect1" presStyleLbl="alignAcc1" presStyleIdx="0" presStyleCnt="5"/>
      <dgm:spPr/>
    </dgm:pt>
    <dgm:pt modelId="{7A96F307-9478-2845-B0BF-0DC8418FFAD8}" type="pres">
      <dgm:prSet presAssocID="{6DA7CD3D-AADE-8C43-8587-DC1C1EED9A13}" presName="vertSpace2" presStyleLbl="node1" presStyleIdx="0" presStyleCnt="5"/>
      <dgm:spPr/>
    </dgm:pt>
    <dgm:pt modelId="{D4846436-1823-744A-BE3C-0F18DAD3EC85}" type="pres">
      <dgm:prSet presAssocID="{6DA7CD3D-AADE-8C43-8587-DC1C1EED9A13}" presName="circle2" presStyleLbl="node1" presStyleIdx="1" presStyleCnt="5" custScaleY="106767"/>
      <dgm:spPr/>
    </dgm:pt>
    <dgm:pt modelId="{B384EBD4-32B7-4847-91F8-9CDAC587E553}" type="pres">
      <dgm:prSet presAssocID="{6DA7CD3D-AADE-8C43-8587-DC1C1EED9A13}" presName="rect2" presStyleLbl="alignAcc1" presStyleIdx="1" presStyleCnt="5"/>
      <dgm:spPr/>
    </dgm:pt>
    <dgm:pt modelId="{ECECBA59-3D13-7E45-BAD5-E8C8C42DF25A}" type="pres">
      <dgm:prSet presAssocID="{CD95118E-D2DE-654B-97C2-112D471F6635}" presName="vertSpace3" presStyleLbl="node1" presStyleIdx="1" presStyleCnt="5"/>
      <dgm:spPr/>
    </dgm:pt>
    <dgm:pt modelId="{D9BAF3D4-E3B6-344D-9453-F5A360DECCDA}" type="pres">
      <dgm:prSet presAssocID="{CD95118E-D2DE-654B-97C2-112D471F6635}" presName="circle3" presStyleLbl="node1" presStyleIdx="2" presStyleCnt="5"/>
      <dgm:spPr/>
    </dgm:pt>
    <dgm:pt modelId="{AD387EFF-E880-7A45-9B97-6659697796D1}" type="pres">
      <dgm:prSet presAssocID="{CD95118E-D2DE-654B-97C2-112D471F6635}" presName="rect3" presStyleLbl="alignAcc1" presStyleIdx="2" presStyleCnt="5"/>
      <dgm:spPr/>
    </dgm:pt>
    <dgm:pt modelId="{799D6DC0-F496-854A-B0F6-6F33B159CCF4}" type="pres">
      <dgm:prSet presAssocID="{A4A922A1-F3D2-EA40-9BED-E4D268EC4F53}" presName="vertSpace4" presStyleLbl="node1" presStyleIdx="2" presStyleCnt="5"/>
      <dgm:spPr/>
    </dgm:pt>
    <dgm:pt modelId="{98B788BE-3A71-C543-B66F-B7746DEFAAC4}" type="pres">
      <dgm:prSet presAssocID="{A4A922A1-F3D2-EA40-9BED-E4D268EC4F53}" presName="circle4" presStyleLbl="node1" presStyleIdx="3" presStyleCnt="5"/>
      <dgm:spPr/>
    </dgm:pt>
    <dgm:pt modelId="{1199B7E6-C976-CB41-AEAD-22FA3D3B6DDB}" type="pres">
      <dgm:prSet presAssocID="{A4A922A1-F3D2-EA40-9BED-E4D268EC4F53}" presName="rect4" presStyleLbl="alignAcc1" presStyleIdx="3" presStyleCnt="5"/>
      <dgm:spPr/>
    </dgm:pt>
    <dgm:pt modelId="{02B69257-3442-6545-9C23-726237C5AD85}" type="pres">
      <dgm:prSet presAssocID="{74DB4F0D-A503-A842-A6C0-BA4D86020CC0}" presName="vertSpace5" presStyleLbl="node1" presStyleIdx="3" presStyleCnt="5"/>
      <dgm:spPr/>
    </dgm:pt>
    <dgm:pt modelId="{A313964A-B8ED-5B44-8B49-83687CFFEEF9}" type="pres">
      <dgm:prSet presAssocID="{74DB4F0D-A503-A842-A6C0-BA4D86020CC0}" presName="circle5" presStyleLbl="node1" presStyleIdx="4" presStyleCnt="5"/>
      <dgm:spPr/>
    </dgm:pt>
    <dgm:pt modelId="{6FDC380D-5C6C-B94F-A9B4-CCC195BA7E99}" type="pres">
      <dgm:prSet presAssocID="{74DB4F0D-A503-A842-A6C0-BA4D86020CC0}" presName="rect5" presStyleLbl="alignAcc1" presStyleIdx="4" presStyleCnt="5"/>
      <dgm:spPr/>
    </dgm:pt>
    <dgm:pt modelId="{67158BA8-19E2-A347-8037-CE5EA0C36582}" type="pres">
      <dgm:prSet presAssocID="{BACA20D0-BDAE-4446-BD54-5AB63D0C571D}" presName="rect1ParTxNoCh" presStyleLbl="alignAcc1" presStyleIdx="4" presStyleCnt="5">
        <dgm:presLayoutVars>
          <dgm:chMax val="1"/>
          <dgm:bulletEnabled val="1"/>
        </dgm:presLayoutVars>
      </dgm:prSet>
      <dgm:spPr/>
    </dgm:pt>
    <dgm:pt modelId="{E71A3C04-5282-7D4A-BECD-B692F43AA19B}" type="pres">
      <dgm:prSet presAssocID="{6DA7CD3D-AADE-8C43-8587-DC1C1EED9A13}" presName="rect2ParTxNoCh" presStyleLbl="alignAcc1" presStyleIdx="4" presStyleCnt="5">
        <dgm:presLayoutVars>
          <dgm:chMax val="1"/>
          <dgm:bulletEnabled val="1"/>
        </dgm:presLayoutVars>
      </dgm:prSet>
      <dgm:spPr/>
    </dgm:pt>
    <dgm:pt modelId="{CEE2E0AF-EF69-D045-A4DC-93498DF66A7B}" type="pres">
      <dgm:prSet presAssocID="{CD95118E-D2DE-654B-97C2-112D471F6635}" presName="rect3ParTxNoCh" presStyleLbl="alignAcc1" presStyleIdx="4" presStyleCnt="5">
        <dgm:presLayoutVars>
          <dgm:chMax val="1"/>
          <dgm:bulletEnabled val="1"/>
        </dgm:presLayoutVars>
      </dgm:prSet>
      <dgm:spPr/>
    </dgm:pt>
    <dgm:pt modelId="{6AC2B647-71A5-CC42-819D-541CFFE8CDD1}" type="pres">
      <dgm:prSet presAssocID="{A4A922A1-F3D2-EA40-9BED-E4D268EC4F53}" presName="rect4ParTxNoCh" presStyleLbl="alignAcc1" presStyleIdx="4" presStyleCnt="5">
        <dgm:presLayoutVars>
          <dgm:chMax val="1"/>
          <dgm:bulletEnabled val="1"/>
        </dgm:presLayoutVars>
      </dgm:prSet>
      <dgm:spPr/>
    </dgm:pt>
    <dgm:pt modelId="{663AB83F-44F8-FA4D-BAAE-F57F8E959357}" type="pres">
      <dgm:prSet presAssocID="{74DB4F0D-A503-A842-A6C0-BA4D86020CC0}" presName="rect5ParTxNoCh" presStyleLbl="alignAcc1" presStyleIdx="4" presStyleCnt="5">
        <dgm:presLayoutVars>
          <dgm:chMax val="1"/>
          <dgm:bulletEnabled val="1"/>
        </dgm:presLayoutVars>
      </dgm:prSet>
      <dgm:spPr/>
    </dgm:pt>
  </dgm:ptLst>
  <dgm:cxnLst>
    <dgm:cxn modelId="{AA665112-1B59-4C4B-9CD2-B0067F4D245D}" type="presOf" srcId="{C807C98F-05E9-594C-B05C-F1CA2DE124E8}" destId="{B4C3003C-6A2A-CF45-A5B3-2AC8D08A493C}" srcOrd="0" destOrd="0" presId="urn:microsoft.com/office/officeart/2005/8/layout/target3"/>
    <dgm:cxn modelId="{C3464520-8B60-764A-A63B-ACE02B869046}" type="presOf" srcId="{6DA7CD3D-AADE-8C43-8587-DC1C1EED9A13}" destId="{B384EBD4-32B7-4847-91F8-9CDAC587E553}" srcOrd="0" destOrd="0" presId="urn:microsoft.com/office/officeart/2005/8/layout/target3"/>
    <dgm:cxn modelId="{72850023-60C3-2E47-8A21-4BBFF378AD37}" type="presOf" srcId="{BACA20D0-BDAE-4446-BD54-5AB63D0C571D}" destId="{67158BA8-19E2-A347-8037-CE5EA0C36582}" srcOrd="1" destOrd="0" presId="urn:microsoft.com/office/officeart/2005/8/layout/target3"/>
    <dgm:cxn modelId="{FA798629-73D3-3345-B268-05B16DA37506}" type="presOf" srcId="{CD95118E-D2DE-654B-97C2-112D471F6635}" destId="{AD387EFF-E880-7A45-9B97-6659697796D1}" srcOrd="0" destOrd="0" presId="urn:microsoft.com/office/officeart/2005/8/layout/target3"/>
    <dgm:cxn modelId="{CC633C38-E4CA-9641-A024-59713C9FAC6D}" type="presOf" srcId="{BACA20D0-BDAE-4446-BD54-5AB63D0C571D}" destId="{E044DCB8-E3CB-1046-B85A-1FCC2B097013}" srcOrd="0" destOrd="0" presId="urn:microsoft.com/office/officeart/2005/8/layout/target3"/>
    <dgm:cxn modelId="{C6FCC744-74C9-354B-8142-E568B4537F74}" srcId="{C807C98F-05E9-594C-B05C-F1CA2DE124E8}" destId="{A4A922A1-F3D2-EA40-9BED-E4D268EC4F53}" srcOrd="3" destOrd="0" parTransId="{F799811A-A29B-574D-9ABB-A103233A1112}" sibTransId="{7243413C-71E6-894A-8287-871AE1EBA76F}"/>
    <dgm:cxn modelId="{BF9B7A47-2732-B442-81FB-5D616FEECA15}" type="presOf" srcId="{74DB4F0D-A503-A842-A6C0-BA4D86020CC0}" destId="{6FDC380D-5C6C-B94F-A9B4-CCC195BA7E99}" srcOrd="0" destOrd="0" presId="urn:microsoft.com/office/officeart/2005/8/layout/target3"/>
    <dgm:cxn modelId="{84347593-F454-C148-86DA-A45C524C068B}" srcId="{C807C98F-05E9-594C-B05C-F1CA2DE124E8}" destId="{6DA7CD3D-AADE-8C43-8587-DC1C1EED9A13}" srcOrd="1" destOrd="0" parTransId="{CC0297C8-3CB9-F244-BBAE-E8C71127CB86}" sibTransId="{3C63E2B6-4515-6E43-9036-BC80AD0943DE}"/>
    <dgm:cxn modelId="{1027CA94-4DFE-294E-987A-E871A2EC198B}" type="presOf" srcId="{74DB4F0D-A503-A842-A6C0-BA4D86020CC0}" destId="{663AB83F-44F8-FA4D-BAAE-F57F8E959357}" srcOrd="1" destOrd="0" presId="urn:microsoft.com/office/officeart/2005/8/layout/target3"/>
    <dgm:cxn modelId="{26BE899E-775D-E74A-BDD4-37FFFB5FA931}" type="presOf" srcId="{CD95118E-D2DE-654B-97C2-112D471F6635}" destId="{CEE2E0AF-EF69-D045-A4DC-93498DF66A7B}" srcOrd="1" destOrd="0" presId="urn:microsoft.com/office/officeart/2005/8/layout/target3"/>
    <dgm:cxn modelId="{46DDE6A9-60FE-E640-9F51-F84E8CE3A2EE}" type="presOf" srcId="{A4A922A1-F3D2-EA40-9BED-E4D268EC4F53}" destId="{6AC2B647-71A5-CC42-819D-541CFFE8CDD1}" srcOrd="1" destOrd="0" presId="urn:microsoft.com/office/officeart/2005/8/layout/target3"/>
    <dgm:cxn modelId="{D1A641AF-890F-414D-AE52-262AAEFC8F80}" type="presOf" srcId="{6DA7CD3D-AADE-8C43-8587-DC1C1EED9A13}" destId="{E71A3C04-5282-7D4A-BECD-B692F43AA19B}" srcOrd="1" destOrd="0" presId="urn:microsoft.com/office/officeart/2005/8/layout/target3"/>
    <dgm:cxn modelId="{49F568C7-BFCD-0C40-B71D-8D68C1ED47A9}" srcId="{C807C98F-05E9-594C-B05C-F1CA2DE124E8}" destId="{CD95118E-D2DE-654B-97C2-112D471F6635}" srcOrd="2" destOrd="0" parTransId="{88F6314D-F52A-654F-A755-83299C7A65C3}" sibTransId="{300E8F81-E98A-0F45-9309-E8948C638A13}"/>
    <dgm:cxn modelId="{2ECDCDD1-A360-7C48-9825-F284CB3B322D}" srcId="{C807C98F-05E9-594C-B05C-F1CA2DE124E8}" destId="{74DB4F0D-A503-A842-A6C0-BA4D86020CC0}" srcOrd="4" destOrd="0" parTransId="{887399FE-82BB-1F43-A83C-06116BE313CC}" sibTransId="{D5677116-F3AD-2A48-A99A-99B410B58899}"/>
    <dgm:cxn modelId="{B3E937E6-D78D-3A48-A2E1-A929A7A28CEB}" srcId="{C807C98F-05E9-594C-B05C-F1CA2DE124E8}" destId="{BACA20D0-BDAE-4446-BD54-5AB63D0C571D}" srcOrd="0" destOrd="0" parTransId="{B088671B-FBD1-C642-9090-C0285FA2B6F5}" sibTransId="{54033CCE-A2E8-0549-98F7-7D734747C1A5}"/>
    <dgm:cxn modelId="{02F1C8F6-80F9-CE4B-A50D-1CC0B55FE553}" type="presOf" srcId="{A4A922A1-F3D2-EA40-9BED-E4D268EC4F53}" destId="{1199B7E6-C976-CB41-AEAD-22FA3D3B6DDB}" srcOrd="0" destOrd="0" presId="urn:microsoft.com/office/officeart/2005/8/layout/target3"/>
    <dgm:cxn modelId="{27E47535-2C21-6545-A505-C3A89811E3F3}" type="presParOf" srcId="{B4C3003C-6A2A-CF45-A5B3-2AC8D08A493C}" destId="{E994CC88-D7B7-0341-9625-51204824129F}" srcOrd="0" destOrd="0" presId="urn:microsoft.com/office/officeart/2005/8/layout/target3"/>
    <dgm:cxn modelId="{BD3428AC-2390-844C-BBED-14C29E054E9E}" type="presParOf" srcId="{B4C3003C-6A2A-CF45-A5B3-2AC8D08A493C}" destId="{8434D60B-5EB9-1D4A-AD37-A044EB493E85}" srcOrd="1" destOrd="0" presId="urn:microsoft.com/office/officeart/2005/8/layout/target3"/>
    <dgm:cxn modelId="{9E808906-4E9A-6647-B51A-9B849C733114}" type="presParOf" srcId="{B4C3003C-6A2A-CF45-A5B3-2AC8D08A493C}" destId="{E044DCB8-E3CB-1046-B85A-1FCC2B097013}" srcOrd="2" destOrd="0" presId="urn:microsoft.com/office/officeart/2005/8/layout/target3"/>
    <dgm:cxn modelId="{304B7274-8B58-634E-B91B-8CAEB9ED6FEC}" type="presParOf" srcId="{B4C3003C-6A2A-CF45-A5B3-2AC8D08A493C}" destId="{7A96F307-9478-2845-B0BF-0DC8418FFAD8}" srcOrd="3" destOrd="0" presId="urn:microsoft.com/office/officeart/2005/8/layout/target3"/>
    <dgm:cxn modelId="{5DF06D73-704A-7341-8C3D-9137647D7833}" type="presParOf" srcId="{B4C3003C-6A2A-CF45-A5B3-2AC8D08A493C}" destId="{D4846436-1823-744A-BE3C-0F18DAD3EC85}" srcOrd="4" destOrd="0" presId="urn:microsoft.com/office/officeart/2005/8/layout/target3"/>
    <dgm:cxn modelId="{D08088CD-AF5D-BA48-9324-834899FFB397}" type="presParOf" srcId="{B4C3003C-6A2A-CF45-A5B3-2AC8D08A493C}" destId="{B384EBD4-32B7-4847-91F8-9CDAC587E553}" srcOrd="5" destOrd="0" presId="urn:microsoft.com/office/officeart/2005/8/layout/target3"/>
    <dgm:cxn modelId="{9EC84215-F3DE-974C-B881-EC83F47CFA38}" type="presParOf" srcId="{B4C3003C-6A2A-CF45-A5B3-2AC8D08A493C}" destId="{ECECBA59-3D13-7E45-BAD5-E8C8C42DF25A}" srcOrd="6" destOrd="0" presId="urn:microsoft.com/office/officeart/2005/8/layout/target3"/>
    <dgm:cxn modelId="{FB768757-E664-0448-9630-0F76CED30734}" type="presParOf" srcId="{B4C3003C-6A2A-CF45-A5B3-2AC8D08A493C}" destId="{D9BAF3D4-E3B6-344D-9453-F5A360DECCDA}" srcOrd="7" destOrd="0" presId="urn:microsoft.com/office/officeart/2005/8/layout/target3"/>
    <dgm:cxn modelId="{F1E5BE60-E2E6-6340-AFB5-AE4A34632862}" type="presParOf" srcId="{B4C3003C-6A2A-CF45-A5B3-2AC8D08A493C}" destId="{AD387EFF-E880-7A45-9B97-6659697796D1}" srcOrd="8" destOrd="0" presId="urn:microsoft.com/office/officeart/2005/8/layout/target3"/>
    <dgm:cxn modelId="{4BBD23F5-DDC8-6F43-93DC-2F5F48882DC5}" type="presParOf" srcId="{B4C3003C-6A2A-CF45-A5B3-2AC8D08A493C}" destId="{799D6DC0-F496-854A-B0F6-6F33B159CCF4}" srcOrd="9" destOrd="0" presId="urn:microsoft.com/office/officeart/2005/8/layout/target3"/>
    <dgm:cxn modelId="{AB9904DA-4323-3046-9652-7517D08098FE}" type="presParOf" srcId="{B4C3003C-6A2A-CF45-A5B3-2AC8D08A493C}" destId="{98B788BE-3A71-C543-B66F-B7746DEFAAC4}" srcOrd="10" destOrd="0" presId="urn:microsoft.com/office/officeart/2005/8/layout/target3"/>
    <dgm:cxn modelId="{AEBDC3EE-ED41-854E-A29A-B19C9243ED78}" type="presParOf" srcId="{B4C3003C-6A2A-CF45-A5B3-2AC8D08A493C}" destId="{1199B7E6-C976-CB41-AEAD-22FA3D3B6DDB}" srcOrd="11" destOrd="0" presId="urn:microsoft.com/office/officeart/2005/8/layout/target3"/>
    <dgm:cxn modelId="{D2EBB513-5B79-7742-96AD-95D42BD9DAD2}" type="presParOf" srcId="{B4C3003C-6A2A-CF45-A5B3-2AC8D08A493C}" destId="{02B69257-3442-6545-9C23-726237C5AD85}" srcOrd="12" destOrd="0" presId="urn:microsoft.com/office/officeart/2005/8/layout/target3"/>
    <dgm:cxn modelId="{499A4421-1F43-4B4A-B369-0CB4FC40726A}" type="presParOf" srcId="{B4C3003C-6A2A-CF45-A5B3-2AC8D08A493C}" destId="{A313964A-B8ED-5B44-8B49-83687CFFEEF9}" srcOrd="13" destOrd="0" presId="urn:microsoft.com/office/officeart/2005/8/layout/target3"/>
    <dgm:cxn modelId="{D5F5C070-A090-5740-BF95-B287AFDAF094}" type="presParOf" srcId="{B4C3003C-6A2A-CF45-A5B3-2AC8D08A493C}" destId="{6FDC380D-5C6C-B94F-A9B4-CCC195BA7E99}" srcOrd="14" destOrd="0" presId="urn:microsoft.com/office/officeart/2005/8/layout/target3"/>
    <dgm:cxn modelId="{53A84487-BAC3-3D45-8238-929CFAB243E9}" type="presParOf" srcId="{B4C3003C-6A2A-CF45-A5B3-2AC8D08A493C}" destId="{67158BA8-19E2-A347-8037-CE5EA0C36582}" srcOrd="15" destOrd="0" presId="urn:microsoft.com/office/officeart/2005/8/layout/target3"/>
    <dgm:cxn modelId="{9FD4377A-4363-A045-978C-CFC07C457C96}" type="presParOf" srcId="{B4C3003C-6A2A-CF45-A5B3-2AC8D08A493C}" destId="{E71A3C04-5282-7D4A-BECD-B692F43AA19B}" srcOrd="16" destOrd="0" presId="urn:microsoft.com/office/officeart/2005/8/layout/target3"/>
    <dgm:cxn modelId="{CFB53A5E-F5D0-514C-B0D1-C7864972D217}" type="presParOf" srcId="{B4C3003C-6A2A-CF45-A5B3-2AC8D08A493C}" destId="{CEE2E0AF-EF69-D045-A4DC-93498DF66A7B}" srcOrd="17" destOrd="0" presId="urn:microsoft.com/office/officeart/2005/8/layout/target3"/>
    <dgm:cxn modelId="{CA4BFB96-5F62-CD41-813B-1BF730F67244}" type="presParOf" srcId="{B4C3003C-6A2A-CF45-A5B3-2AC8D08A493C}" destId="{6AC2B647-71A5-CC42-819D-541CFFE8CDD1}" srcOrd="18" destOrd="0" presId="urn:microsoft.com/office/officeart/2005/8/layout/target3"/>
    <dgm:cxn modelId="{57EF0C4E-FB6A-6D49-8498-F96E3D735EC5}" type="presParOf" srcId="{B4C3003C-6A2A-CF45-A5B3-2AC8D08A493C}" destId="{663AB83F-44F8-FA4D-BAAE-F57F8E959357}"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D2EAD4-3CBF-7A4F-8656-AC58C755E23F}" type="doc">
      <dgm:prSet loTypeId="urn:microsoft.com/office/officeart/2005/8/layout/vList5" loCatId="" qsTypeId="urn:microsoft.com/office/officeart/2005/8/quickstyle/simple4" qsCatId="simple" csTypeId="urn:microsoft.com/office/officeart/2005/8/colors/accent4_3" csCatId="accent4" phldr="1"/>
      <dgm:spPr/>
      <dgm:t>
        <a:bodyPr/>
        <a:lstStyle/>
        <a:p>
          <a:endParaRPr lang="fr-FR"/>
        </a:p>
      </dgm:t>
    </dgm:pt>
    <dgm:pt modelId="{5756E542-2000-034F-B587-50F900BBADA5}">
      <dgm:prSet phldrT="[Texte]"/>
      <dgm:spPr>
        <a:solidFill>
          <a:schemeClr val="accent1">
            <a:lumMod val="50000"/>
            <a:alpha val="10000"/>
          </a:schemeClr>
        </a:solidFill>
      </dgm:spPr>
      <dgm:t>
        <a:bodyPr/>
        <a:lstStyle/>
        <a:p>
          <a:r>
            <a:rPr lang="fr-FR" dirty="0"/>
            <a:t>Conduites réflexives</a:t>
          </a:r>
        </a:p>
      </dgm:t>
    </dgm:pt>
    <dgm:pt modelId="{1402B723-F4A6-3A4D-AADD-089663B4EC04}">
      <dgm:prSet phldrT="[Texte]">
        <dgm:style>
          <a:lnRef idx="2">
            <a:schemeClr val="accent6">
              <a:shade val="50000"/>
            </a:schemeClr>
          </a:lnRef>
          <a:fillRef idx="1">
            <a:schemeClr val="accent6"/>
          </a:fillRef>
          <a:effectRef idx="0">
            <a:schemeClr val="accent6"/>
          </a:effectRef>
          <a:fontRef idx="minor">
            <a:schemeClr val="lt1"/>
          </a:fontRef>
        </dgm:style>
      </dgm:prSet>
      <dgm:spPr>
        <a:solidFill>
          <a:schemeClr val="accent1">
            <a:lumMod val="50000"/>
            <a:alpha val="50000"/>
          </a:schemeClr>
        </a:solidFill>
        <a:ln>
          <a:noFill/>
        </a:ln>
      </dgm:spPr>
      <dgm:t>
        <a:bodyPr/>
        <a:lstStyle/>
        <a:p>
          <a:r>
            <a:rPr lang="fr-FR" dirty="0"/>
            <a:t>Mettre à distance</a:t>
          </a:r>
        </a:p>
      </dgm:t>
    </dgm:pt>
    <dgm:pt modelId="{AADB00FE-49CE-E048-A232-42191741E734}" type="sibTrans" cxnId="{6D1E013E-332A-8A4F-84C7-856396E05655}">
      <dgm:prSet/>
      <dgm:spPr/>
      <dgm:t>
        <a:bodyPr/>
        <a:lstStyle/>
        <a:p>
          <a:endParaRPr lang="fr-FR"/>
        </a:p>
      </dgm:t>
    </dgm:pt>
    <dgm:pt modelId="{B163C477-C802-2040-869E-2C3247D1D1B3}" type="parTrans" cxnId="{6D1E013E-332A-8A4F-84C7-856396E05655}">
      <dgm:prSet/>
      <dgm:spPr/>
      <dgm:t>
        <a:bodyPr/>
        <a:lstStyle/>
        <a:p>
          <a:endParaRPr lang="fr-FR"/>
        </a:p>
      </dgm:t>
    </dgm:pt>
    <dgm:pt modelId="{B23FF5E9-9F53-444F-B250-26985B81056C}" type="sibTrans" cxnId="{280CCE36-7EF8-234B-9D9C-2D49E5CE231F}">
      <dgm:prSet/>
      <dgm:spPr/>
      <dgm:t>
        <a:bodyPr/>
        <a:lstStyle/>
        <a:p>
          <a:endParaRPr lang="fr-FR"/>
        </a:p>
      </dgm:t>
    </dgm:pt>
    <dgm:pt modelId="{46E883BC-5887-834B-AD01-78A320DA33DD}" type="parTrans" cxnId="{280CCE36-7EF8-234B-9D9C-2D49E5CE231F}">
      <dgm:prSet/>
      <dgm:spPr/>
      <dgm:t>
        <a:bodyPr/>
        <a:lstStyle/>
        <a:p>
          <a:endParaRPr lang="fr-FR"/>
        </a:p>
      </dgm:t>
    </dgm:pt>
    <dgm:pt modelId="{70BD7ACF-5CC3-1247-8BF6-D9632E4E9EF6}">
      <dgm:prSet phldrT="[Texte]"/>
      <dgm:spPr>
        <a:solidFill>
          <a:schemeClr val="accent1">
            <a:alpha val="10000"/>
          </a:schemeClr>
        </a:solidFill>
      </dgm:spPr>
      <dgm:t>
        <a:bodyPr/>
        <a:lstStyle/>
        <a:p>
          <a:r>
            <a:rPr lang="fr-FR" dirty="0"/>
            <a:t>Réagir</a:t>
          </a:r>
        </a:p>
      </dgm:t>
    </dgm:pt>
    <dgm:pt modelId="{B0073E4D-450C-4642-A68C-3FEDCADB8771}">
      <dgm:prSet phldrT="[Texte]">
        <dgm:style>
          <a:lnRef idx="2">
            <a:schemeClr val="accent5">
              <a:shade val="50000"/>
            </a:schemeClr>
          </a:lnRef>
          <a:fillRef idx="1">
            <a:schemeClr val="accent5"/>
          </a:fillRef>
          <a:effectRef idx="0">
            <a:schemeClr val="accent5"/>
          </a:effectRef>
          <a:fontRef idx="minor">
            <a:schemeClr val="lt1"/>
          </a:fontRef>
        </dgm:style>
      </dgm:prSet>
      <dgm:spPr>
        <a:solidFill>
          <a:schemeClr val="accent1">
            <a:alpha val="50000"/>
          </a:schemeClr>
        </a:solidFill>
        <a:ln>
          <a:noFill/>
        </a:ln>
      </dgm:spPr>
      <dgm:t>
        <a:bodyPr/>
        <a:lstStyle/>
        <a:p>
          <a:r>
            <a:rPr lang="fr-FR" dirty="0"/>
            <a:t>Énoncer un jugement critique</a:t>
          </a:r>
        </a:p>
      </dgm:t>
    </dgm:pt>
    <dgm:pt modelId="{AA78F606-A49D-2E43-88C3-BFC838F6C502}" type="sibTrans" cxnId="{BD5CED97-A9F8-0D43-9D99-BE910B15507F}">
      <dgm:prSet/>
      <dgm:spPr/>
      <dgm:t>
        <a:bodyPr/>
        <a:lstStyle/>
        <a:p>
          <a:endParaRPr lang="fr-FR"/>
        </a:p>
      </dgm:t>
    </dgm:pt>
    <dgm:pt modelId="{B2F60DDB-F849-DA4E-AD04-0B1D315893E0}" type="parTrans" cxnId="{BD5CED97-A9F8-0D43-9D99-BE910B15507F}">
      <dgm:prSet/>
      <dgm:spPr/>
      <dgm:t>
        <a:bodyPr/>
        <a:lstStyle/>
        <a:p>
          <a:endParaRPr lang="fr-FR"/>
        </a:p>
      </dgm:t>
    </dgm:pt>
    <dgm:pt modelId="{2EABFEA4-F6FB-3F45-B8E3-A638C08DBC36}" type="sibTrans" cxnId="{C97E0CFC-625E-C84E-BF54-1848E3B3AF84}">
      <dgm:prSet/>
      <dgm:spPr/>
      <dgm:t>
        <a:bodyPr/>
        <a:lstStyle/>
        <a:p>
          <a:endParaRPr lang="fr-FR"/>
        </a:p>
      </dgm:t>
    </dgm:pt>
    <dgm:pt modelId="{6B8A5BA3-6872-9E46-A775-1416683C3339}" type="parTrans" cxnId="{C97E0CFC-625E-C84E-BF54-1848E3B3AF84}">
      <dgm:prSet/>
      <dgm:spPr/>
      <dgm:t>
        <a:bodyPr/>
        <a:lstStyle/>
        <a:p>
          <a:endParaRPr lang="fr-FR"/>
        </a:p>
      </dgm:t>
    </dgm:pt>
    <dgm:pt modelId="{3603BAE2-6E26-B74A-95EE-B31EFE786014}">
      <dgm:prSet phldrT="[Texte]"/>
      <dgm:spPr>
        <a:solidFill>
          <a:srgbClr val="C00000">
            <a:alpha val="10000"/>
          </a:srgbClr>
        </a:solidFill>
      </dgm:spPr>
      <dgm:t>
        <a:bodyPr/>
        <a:lstStyle/>
        <a:p>
          <a:r>
            <a:rPr lang="fr-FR" dirty="0"/>
            <a:t>Interpréter</a:t>
          </a:r>
        </a:p>
      </dgm:t>
    </dgm:pt>
    <dgm:pt modelId="{B6616990-B485-FB42-B2E7-AF6B67E2370C}">
      <dgm:prSet phldrT="[Texte]"/>
      <dgm:spPr>
        <a:solidFill>
          <a:srgbClr val="C00000">
            <a:alpha val="10000"/>
          </a:srgbClr>
        </a:solidFill>
      </dgm:spPr>
      <dgm:t>
        <a:bodyPr/>
        <a:lstStyle/>
        <a:p>
          <a:r>
            <a:rPr lang="fr-FR" dirty="0"/>
            <a:t>Comprendre</a:t>
          </a:r>
        </a:p>
      </dgm:t>
    </dgm:pt>
    <dgm:pt modelId="{01D81BDB-3AE4-6E42-B885-0820118E8F98}">
      <dgm:prSet phldrT="[Texte]">
        <dgm:style>
          <a:lnRef idx="2">
            <a:schemeClr val="accent4">
              <a:shade val="50000"/>
            </a:schemeClr>
          </a:lnRef>
          <a:fillRef idx="1">
            <a:schemeClr val="accent4"/>
          </a:fillRef>
          <a:effectRef idx="0">
            <a:schemeClr val="accent4"/>
          </a:effectRef>
          <a:fontRef idx="minor">
            <a:schemeClr val="lt1"/>
          </a:fontRef>
        </dgm:style>
      </dgm:prSet>
      <dgm:spPr>
        <a:solidFill>
          <a:schemeClr val="accent1">
            <a:lumMod val="60000"/>
            <a:lumOff val="40000"/>
            <a:alpha val="50000"/>
          </a:schemeClr>
        </a:solidFill>
        <a:ln>
          <a:noFill/>
        </a:ln>
      </dgm:spPr>
      <dgm:t>
        <a:bodyPr/>
        <a:lstStyle/>
        <a:p>
          <a:r>
            <a:rPr lang="fr-FR" dirty="0"/>
            <a:t>Élaborer du sens</a:t>
          </a:r>
        </a:p>
      </dgm:t>
    </dgm:pt>
    <dgm:pt modelId="{B6B8B777-A29E-8949-BA8C-8EB81E3C6301}" type="sibTrans" cxnId="{FA6AC0A9-0B11-9A4B-9A1A-B1EE15190B6C}">
      <dgm:prSet/>
      <dgm:spPr/>
      <dgm:t>
        <a:bodyPr/>
        <a:lstStyle/>
        <a:p>
          <a:endParaRPr lang="fr-FR"/>
        </a:p>
      </dgm:t>
    </dgm:pt>
    <dgm:pt modelId="{78221108-952E-BB48-B18D-76D46385F453}" type="parTrans" cxnId="{FA6AC0A9-0B11-9A4B-9A1A-B1EE15190B6C}">
      <dgm:prSet/>
      <dgm:spPr/>
      <dgm:t>
        <a:bodyPr/>
        <a:lstStyle/>
        <a:p>
          <a:endParaRPr lang="fr-FR"/>
        </a:p>
      </dgm:t>
    </dgm:pt>
    <dgm:pt modelId="{5DF00EBD-76EC-7C4E-B77A-3EE3DD6B9D47}" type="sibTrans" cxnId="{2B68FD3F-4347-0349-94F2-3559413E8730}">
      <dgm:prSet/>
      <dgm:spPr/>
      <dgm:t>
        <a:bodyPr/>
        <a:lstStyle/>
        <a:p>
          <a:endParaRPr lang="fr-FR"/>
        </a:p>
      </dgm:t>
    </dgm:pt>
    <dgm:pt modelId="{C8FBD4F0-33A8-D24A-8073-E671100BBDD5}" type="parTrans" cxnId="{2B68FD3F-4347-0349-94F2-3559413E8730}">
      <dgm:prSet/>
      <dgm:spPr/>
      <dgm:t>
        <a:bodyPr/>
        <a:lstStyle/>
        <a:p>
          <a:endParaRPr lang="fr-FR"/>
        </a:p>
      </dgm:t>
    </dgm:pt>
    <dgm:pt modelId="{CD27EF6F-63E8-D547-B123-930EE080B4AC}" type="sibTrans" cxnId="{6CDC9AB0-7E7E-734F-B13B-92450CFCB6CB}">
      <dgm:prSet/>
      <dgm:spPr/>
      <dgm:t>
        <a:bodyPr/>
        <a:lstStyle/>
        <a:p>
          <a:endParaRPr lang="fr-FR"/>
        </a:p>
      </dgm:t>
    </dgm:pt>
    <dgm:pt modelId="{46F5AC09-4D0D-BF48-BB14-86EEAECE7099}" type="parTrans" cxnId="{6CDC9AB0-7E7E-734F-B13B-92450CFCB6CB}">
      <dgm:prSet/>
      <dgm:spPr/>
      <dgm:t>
        <a:bodyPr/>
        <a:lstStyle/>
        <a:p>
          <a:endParaRPr lang="fr-FR"/>
        </a:p>
      </dgm:t>
    </dgm:pt>
    <dgm:pt modelId="{869BD898-AD53-2A45-9BF5-2C9EE596D5AE}">
      <dgm:prSet phldrT="[Texte]"/>
      <dgm:spPr>
        <a:solidFill>
          <a:schemeClr val="accent1">
            <a:alpha val="10000"/>
          </a:schemeClr>
        </a:solidFill>
      </dgm:spPr>
      <dgm:t>
        <a:bodyPr/>
        <a:lstStyle/>
        <a:p>
          <a:r>
            <a:rPr lang="fr-FR" dirty="0"/>
            <a:t>Apprécier</a:t>
          </a:r>
        </a:p>
      </dgm:t>
    </dgm:pt>
    <dgm:pt modelId="{5D548AE2-7464-9544-84E8-0600C9B1AE90}" type="parTrans" cxnId="{4DAA5383-F867-1A47-A17D-8CE31417653F}">
      <dgm:prSet/>
      <dgm:spPr/>
      <dgm:t>
        <a:bodyPr/>
        <a:lstStyle/>
        <a:p>
          <a:endParaRPr lang="fr-FR"/>
        </a:p>
      </dgm:t>
    </dgm:pt>
    <dgm:pt modelId="{5780BEAC-77D2-D349-BB65-1ABD01C4C0EF}" type="sibTrans" cxnId="{4DAA5383-F867-1A47-A17D-8CE31417653F}">
      <dgm:prSet/>
      <dgm:spPr/>
      <dgm:t>
        <a:bodyPr/>
        <a:lstStyle/>
        <a:p>
          <a:endParaRPr lang="fr-FR"/>
        </a:p>
      </dgm:t>
    </dgm:pt>
    <dgm:pt modelId="{74EA94FA-72B9-D34B-90AA-25A706DD7FED}" type="pres">
      <dgm:prSet presAssocID="{3CD2EAD4-3CBF-7A4F-8656-AC58C755E23F}" presName="Name0" presStyleCnt="0">
        <dgm:presLayoutVars>
          <dgm:dir/>
          <dgm:animLvl val="lvl"/>
          <dgm:resizeHandles val="exact"/>
        </dgm:presLayoutVars>
      </dgm:prSet>
      <dgm:spPr/>
    </dgm:pt>
    <dgm:pt modelId="{B3432A0A-3184-F94D-84DC-72E29FA081A2}" type="pres">
      <dgm:prSet presAssocID="{01D81BDB-3AE4-6E42-B885-0820118E8F98}" presName="linNode" presStyleCnt="0"/>
      <dgm:spPr/>
    </dgm:pt>
    <dgm:pt modelId="{5C770443-145D-3F4B-8C52-4137BB2A91F4}" type="pres">
      <dgm:prSet presAssocID="{01D81BDB-3AE4-6E42-B885-0820118E8F98}" presName="parentText" presStyleLbl="node1" presStyleIdx="0" presStyleCnt="3">
        <dgm:presLayoutVars>
          <dgm:chMax val="1"/>
          <dgm:bulletEnabled val="1"/>
        </dgm:presLayoutVars>
      </dgm:prSet>
      <dgm:spPr/>
    </dgm:pt>
    <dgm:pt modelId="{44D8D186-CDCA-C74E-AFF1-C65849E73FE2}" type="pres">
      <dgm:prSet presAssocID="{01D81BDB-3AE4-6E42-B885-0820118E8F98}" presName="descendantText" presStyleLbl="alignAccFollowNode1" presStyleIdx="0" presStyleCnt="3">
        <dgm:presLayoutVars>
          <dgm:bulletEnabled val="1"/>
        </dgm:presLayoutVars>
      </dgm:prSet>
      <dgm:spPr/>
    </dgm:pt>
    <dgm:pt modelId="{2437EF86-BD29-B841-A0D6-5B4573344D06}" type="pres">
      <dgm:prSet presAssocID="{B6B8B777-A29E-8949-BA8C-8EB81E3C6301}" presName="sp" presStyleCnt="0"/>
      <dgm:spPr/>
    </dgm:pt>
    <dgm:pt modelId="{FC3EB76F-DDD0-5547-A428-A495442EC06D}" type="pres">
      <dgm:prSet presAssocID="{B0073E4D-450C-4642-A68C-3FEDCADB8771}" presName="linNode" presStyleCnt="0"/>
      <dgm:spPr/>
    </dgm:pt>
    <dgm:pt modelId="{94F553CC-AE92-E545-8A5D-922E8D4AFE1D}" type="pres">
      <dgm:prSet presAssocID="{B0073E4D-450C-4642-A68C-3FEDCADB8771}" presName="parentText" presStyleLbl="node1" presStyleIdx="1" presStyleCnt="3">
        <dgm:presLayoutVars>
          <dgm:chMax val="1"/>
          <dgm:bulletEnabled val="1"/>
        </dgm:presLayoutVars>
      </dgm:prSet>
      <dgm:spPr/>
    </dgm:pt>
    <dgm:pt modelId="{0BCC4CFA-34E7-2747-AD31-2827249DA07E}" type="pres">
      <dgm:prSet presAssocID="{B0073E4D-450C-4642-A68C-3FEDCADB8771}" presName="descendantText" presStyleLbl="alignAccFollowNode1" presStyleIdx="1" presStyleCnt="3">
        <dgm:presLayoutVars>
          <dgm:bulletEnabled val="1"/>
        </dgm:presLayoutVars>
      </dgm:prSet>
      <dgm:spPr/>
    </dgm:pt>
    <dgm:pt modelId="{99E8BEF6-FBD1-384C-B45B-29C451D23577}" type="pres">
      <dgm:prSet presAssocID="{AA78F606-A49D-2E43-88C3-BFC838F6C502}" presName="sp" presStyleCnt="0"/>
      <dgm:spPr/>
    </dgm:pt>
    <dgm:pt modelId="{B1DC9A51-CF39-714A-AD68-950AFE81D766}" type="pres">
      <dgm:prSet presAssocID="{1402B723-F4A6-3A4D-AADD-089663B4EC04}" presName="linNode" presStyleCnt="0"/>
      <dgm:spPr/>
    </dgm:pt>
    <dgm:pt modelId="{F522397C-DE37-F248-A5BD-C77B16A2DE8C}" type="pres">
      <dgm:prSet presAssocID="{1402B723-F4A6-3A4D-AADD-089663B4EC04}" presName="parentText" presStyleLbl="node1" presStyleIdx="2" presStyleCnt="3">
        <dgm:presLayoutVars>
          <dgm:chMax val="1"/>
          <dgm:bulletEnabled val="1"/>
        </dgm:presLayoutVars>
      </dgm:prSet>
      <dgm:spPr/>
    </dgm:pt>
    <dgm:pt modelId="{039C2227-F209-4D49-858F-6822F7F537A2}" type="pres">
      <dgm:prSet presAssocID="{1402B723-F4A6-3A4D-AADD-089663B4EC04}" presName="descendantText" presStyleLbl="alignAccFollowNode1" presStyleIdx="2" presStyleCnt="3">
        <dgm:presLayoutVars>
          <dgm:bulletEnabled val="1"/>
        </dgm:presLayoutVars>
      </dgm:prSet>
      <dgm:spPr/>
    </dgm:pt>
  </dgm:ptLst>
  <dgm:cxnLst>
    <dgm:cxn modelId="{280CCE36-7EF8-234B-9D9C-2D49E5CE231F}" srcId="{1402B723-F4A6-3A4D-AADD-089663B4EC04}" destId="{5756E542-2000-034F-B587-50F900BBADA5}" srcOrd="0" destOrd="0" parTransId="{46E883BC-5887-834B-AD01-78A320DA33DD}" sibTransId="{B23FF5E9-9F53-444F-B250-26985B81056C}"/>
    <dgm:cxn modelId="{6D1E013E-332A-8A4F-84C7-856396E05655}" srcId="{3CD2EAD4-3CBF-7A4F-8656-AC58C755E23F}" destId="{1402B723-F4A6-3A4D-AADD-089663B4EC04}" srcOrd="2" destOrd="0" parTransId="{B163C477-C802-2040-869E-2C3247D1D1B3}" sibTransId="{AADB00FE-49CE-E048-A232-42191741E734}"/>
    <dgm:cxn modelId="{2B68FD3F-4347-0349-94F2-3559413E8730}" srcId="{01D81BDB-3AE4-6E42-B885-0820118E8F98}" destId="{3603BAE2-6E26-B74A-95EE-B31EFE786014}" srcOrd="1" destOrd="0" parTransId="{C8FBD4F0-33A8-D24A-8073-E671100BBDD5}" sibTransId="{5DF00EBD-76EC-7C4E-B77A-3EE3DD6B9D47}"/>
    <dgm:cxn modelId="{36801041-08B8-6146-910B-5FA9F2C76CE3}" type="presOf" srcId="{70BD7ACF-5CC3-1247-8BF6-D9632E4E9EF6}" destId="{0BCC4CFA-34E7-2747-AD31-2827249DA07E}" srcOrd="0" destOrd="0" presId="urn:microsoft.com/office/officeart/2005/8/layout/vList5"/>
    <dgm:cxn modelId="{03685945-BE38-6443-8831-B7C9F1AB3F9C}" type="presOf" srcId="{3603BAE2-6E26-B74A-95EE-B31EFE786014}" destId="{44D8D186-CDCA-C74E-AFF1-C65849E73FE2}" srcOrd="0" destOrd="1" presId="urn:microsoft.com/office/officeart/2005/8/layout/vList5"/>
    <dgm:cxn modelId="{18027E4D-8431-9C4A-81FE-A271636A8436}" type="presOf" srcId="{01D81BDB-3AE4-6E42-B885-0820118E8F98}" destId="{5C770443-145D-3F4B-8C52-4137BB2A91F4}" srcOrd="0" destOrd="0" presId="urn:microsoft.com/office/officeart/2005/8/layout/vList5"/>
    <dgm:cxn modelId="{DB16BB72-C578-3648-88CB-7895F65BC38D}" type="presOf" srcId="{869BD898-AD53-2A45-9BF5-2C9EE596D5AE}" destId="{0BCC4CFA-34E7-2747-AD31-2827249DA07E}" srcOrd="0" destOrd="1" presId="urn:microsoft.com/office/officeart/2005/8/layout/vList5"/>
    <dgm:cxn modelId="{809EBB78-1CAC-3B4A-8DA2-59FE2027A038}" type="presOf" srcId="{3CD2EAD4-3CBF-7A4F-8656-AC58C755E23F}" destId="{74EA94FA-72B9-D34B-90AA-25A706DD7FED}" srcOrd="0" destOrd="0" presId="urn:microsoft.com/office/officeart/2005/8/layout/vList5"/>
    <dgm:cxn modelId="{4DAA5383-F867-1A47-A17D-8CE31417653F}" srcId="{B0073E4D-450C-4642-A68C-3FEDCADB8771}" destId="{869BD898-AD53-2A45-9BF5-2C9EE596D5AE}" srcOrd="1" destOrd="0" parTransId="{5D548AE2-7464-9544-84E8-0600C9B1AE90}" sibTransId="{5780BEAC-77D2-D349-BB65-1ABD01C4C0EF}"/>
    <dgm:cxn modelId="{BD5CED97-A9F8-0D43-9D99-BE910B15507F}" srcId="{3CD2EAD4-3CBF-7A4F-8656-AC58C755E23F}" destId="{B0073E4D-450C-4642-A68C-3FEDCADB8771}" srcOrd="1" destOrd="0" parTransId="{B2F60DDB-F849-DA4E-AD04-0B1D315893E0}" sibTransId="{AA78F606-A49D-2E43-88C3-BFC838F6C502}"/>
    <dgm:cxn modelId="{B4C63FA2-02A4-8442-BC68-5822A566219C}" type="presOf" srcId="{5756E542-2000-034F-B587-50F900BBADA5}" destId="{039C2227-F209-4D49-858F-6822F7F537A2}" srcOrd="0" destOrd="0" presId="urn:microsoft.com/office/officeart/2005/8/layout/vList5"/>
    <dgm:cxn modelId="{FA6AC0A9-0B11-9A4B-9A1A-B1EE15190B6C}" srcId="{3CD2EAD4-3CBF-7A4F-8656-AC58C755E23F}" destId="{01D81BDB-3AE4-6E42-B885-0820118E8F98}" srcOrd="0" destOrd="0" parTransId="{78221108-952E-BB48-B18D-76D46385F453}" sibTransId="{B6B8B777-A29E-8949-BA8C-8EB81E3C6301}"/>
    <dgm:cxn modelId="{73D0D3AF-3E98-AD4B-BBCD-5B5B7F341411}" type="presOf" srcId="{B0073E4D-450C-4642-A68C-3FEDCADB8771}" destId="{94F553CC-AE92-E545-8A5D-922E8D4AFE1D}" srcOrd="0" destOrd="0" presId="urn:microsoft.com/office/officeart/2005/8/layout/vList5"/>
    <dgm:cxn modelId="{6CDC9AB0-7E7E-734F-B13B-92450CFCB6CB}" srcId="{01D81BDB-3AE4-6E42-B885-0820118E8F98}" destId="{B6616990-B485-FB42-B2E7-AF6B67E2370C}" srcOrd="0" destOrd="0" parTransId="{46F5AC09-4D0D-BF48-BB14-86EEAECE7099}" sibTransId="{CD27EF6F-63E8-D547-B123-930EE080B4AC}"/>
    <dgm:cxn modelId="{26B548E3-DB27-5241-8889-1B2E7D73FDB7}" type="presOf" srcId="{B6616990-B485-FB42-B2E7-AF6B67E2370C}" destId="{44D8D186-CDCA-C74E-AFF1-C65849E73FE2}" srcOrd="0" destOrd="0" presId="urn:microsoft.com/office/officeart/2005/8/layout/vList5"/>
    <dgm:cxn modelId="{B8F35AF8-C077-124B-9D61-8E7E52E9CA54}" type="presOf" srcId="{1402B723-F4A6-3A4D-AADD-089663B4EC04}" destId="{F522397C-DE37-F248-A5BD-C77B16A2DE8C}" srcOrd="0" destOrd="0" presId="urn:microsoft.com/office/officeart/2005/8/layout/vList5"/>
    <dgm:cxn modelId="{C97E0CFC-625E-C84E-BF54-1848E3B3AF84}" srcId="{B0073E4D-450C-4642-A68C-3FEDCADB8771}" destId="{70BD7ACF-5CC3-1247-8BF6-D9632E4E9EF6}" srcOrd="0" destOrd="0" parTransId="{6B8A5BA3-6872-9E46-A775-1416683C3339}" sibTransId="{2EABFEA4-F6FB-3F45-B8E3-A638C08DBC36}"/>
    <dgm:cxn modelId="{C4CFF2A2-821B-EB43-A569-437BFD289A51}" type="presParOf" srcId="{74EA94FA-72B9-D34B-90AA-25A706DD7FED}" destId="{B3432A0A-3184-F94D-84DC-72E29FA081A2}" srcOrd="0" destOrd="0" presId="urn:microsoft.com/office/officeart/2005/8/layout/vList5"/>
    <dgm:cxn modelId="{6D8467DA-BCA7-F64F-943C-0DFFEFD5A88B}" type="presParOf" srcId="{B3432A0A-3184-F94D-84DC-72E29FA081A2}" destId="{5C770443-145D-3F4B-8C52-4137BB2A91F4}" srcOrd="0" destOrd="0" presId="urn:microsoft.com/office/officeart/2005/8/layout/vList5"/>
    <dgm:cxn modelId="{CA2D750B-CB3C-4B4E-ABA7-C1F947BF9AE1}" type="presParOf" srcId="{B3432A0A-3184-F94D-84DC-72E29FA081A2}" destId="{44D8D186-CDCA-C74E-AFF1-C65849E73FE2}" srcOrd="1" destOrd="0" presId="urn:microsoft.com/office/officeart/2005/8/layout/vList5"/>
    <dgm:cxn modelId="{C7FC749E-F5A8-F143-BEF2-BA460716AC15}" type="presParOf" srcId="{74EA94FA-72B9-D34B-90AA-25A706DD7FED}" destId="{2437EF86-BD29-B841-A0D6-5B4573344D06}" srcOrd="1" destOrd="0" presId="urn:microsoft.com/office/officeart/2005/8/layout/vList5"/>
    <dgm:cxn modelId="{421C1339-F340-674C-8450-4016079A3E89}" type="presParOf" srcId="{74EA94FA-72B9-D34B-90AA-25A706DD7FED}" destId="{FC3EB76F-DDD0-5547-A428-A495442EC06D}" srcOrd="2" destOrd="0" presId="urn:microsoft.com/office/officeart/2005/8/layout/vList5"/>
    <dgm:cxn modelId="{7D9D6D38-9043-C442-9118-A3B0B7B3EEF3}" type="presParOf" srcId="{FC3EB76F-DDD0-5547-A428-A495442EC06D}" destId="{94F553CC-AE92-E545-8A5D-922E8D4AFE1D}" srcOrd="0" destOrd="0" presId="urn:microsoft.com/office/officeart/2005/8/layout/vList5"/>
    <dgm:cxn modelId="{E2CC0A8B-A43C-DE45-BD9D-BF7F8B509F8D}" type="presParOf" srcId="{FC3EB76F-DDD0-5547-A428-A495442EC06D}" destId="{0BCC4CFA-34E7-2747-AD31-2827249DA07E}" srcOrd="1" destOrd="0" presId="urn:microsoft.com/office/officeart/2005/8/layout/vList5"/>
    <dgm:cxn modelId="{5967321D-BCE3-AF46-950F-A9E9AEB44D59}" type="presParOf" srcId="{74EA94FA-72B9-D34B-90AA-25A706DD7FED}" destId="{99E8BEF6-FBD1-384C-B45B-29C451D23577}" srcOrd="3" destOrd="0" presId="urn:microsoft.com/office/officeart/2005/8/layout/vList5"/>
    <dgm:cxn modelId="{D103B1F8-2AE7-1F4B-ACF9-06DEA67FF4D0}" type="presParOf" srcId="{74EA94FA-72B9-D34B-90AA-25A706DD7FED}" destId="{B1DC9A51-CF39-714A-AD68-950AFE81D766}" srcOrd="4" destOrd="0" presId="urn:microsoft.com/office/officeart/2005/8/layout/vList5"/>
    <dgm:cxn modelId="{B8ADF0D5-7D9D-DD44-822F-602CC383FFD9}" type="presParOf" srcId="{B1DC9A51-CF39-714A-AD68-950AFE81D766}" destId="{F522397C-DE37-F248-A5BD-C77B16A2DE8C}" srcOrd="0" destOrd="0" presId="urn:microsoft.com/office/officeart/2005/8/layout/vList5"/>
    <dgm:cxn modelId="{055112CC-A1F4-AE42-998A-EC72C05FFE60}" type="presParOf" srcId="{B1DC9A51-CF39-714A-AD68-950AFE81D766}" destId="{039C2227-F209-4D49-858F-6822F7F537A2}" srcOrd="1" destOrd="0" presId="urn:microsoft.com/office/officeart/2005/8/layout/vList5"/>
  </dgm:cxnLst>
  <dgm:bg>
    <a:effectLst>
      <a:outerShdw blurRad="50800" dist="50800" dir="5400000" algn="ctr" rotWithShape="0">
        <a:schemeClr val="accent6"/>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4CC88-D7B7-0341-9625-51204824129F}">
      <dsp:nvSpPr>
        <dsp:cNvPr id="0" name=""/>
        <dsp:cNvSpPr/>
      </dsp:nvSpPr>
      <dsp:spPr>
        <a:xfrm>
          <a:off x="0" y="0"/>
          <a:ext cx="3449637" cy="3449637"/>
        </a:xfrm>
        <a:prstGeom prst="pie">
          <a:avLst>
            <a:gd name="adj1" fmla="val 5400000"/>
            <a:gd name="adj2" fmla="val 1620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44DCB8-E3CB-1046-B85A-1FCC2B097013}">
      <dsp:nvSpPr>
        <dsp:cNvPr id="0" name=""/>
        <dsp:cNvSpPr/>
      </dsp:nvSpPr>
      <dsp:spPr>
        <a:xfrm>
          <a:off x="1724818" y="0"/>
          <a:ext cx="7879556" cy="3449637"/>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a:t>15 cours de 110 min</a:t>
          </a:r>
          <a:endParaRPr lang="fr-FR" sz="2400" b="1" kern="1200" dirty="0"/>
        </a:p>
      </dsp:txBody>
      <dsp:txXfrm>
        <a:off x="1724818" y="0"/>
        <a:ext cx="7879556" cy="551942"/>
      </dsp:txXfrm>
    </dsp:sp>
    <dsp:sp modelId="{D4846436-1823-744A-BE3C-0F18DAD3EC85}">
      <dsp:nvSpPr>
        <dsp:cNvPr id="0" name=""/>
        <dsp:cNvSpPr/>
      </dsp:nvSpPr>
      <dsp:spPr>
        <a:xfrm>
          <a:off x="362211" y="459734"/>
          <a:ext cx="2725214" cy="2909629"/>
        </a:xfrm>
        <a:prstGeom prst="pie">
          <a:avLst>
            <a:gd name="adj1" fmla="val 5400000"/>
            <a:gd name="adj2" fmla="val 1620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84EBD4-32B7-4847-91F8-9CDAC587E553}">
      <dsp:nvSpPr>
        <dsp:cNvPr id="0" name=""/>
        <dsp:cNvSpPr/>
      </dsp:nvSpPr>
      <dsp:spPr>
        <a:xfrm>
          <a:off x="1724818" y="551942"/>
          <a:ext cx="7879556" cy="2725214"/>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7 cours consacrés à la dissertation (« rédaction »)</a:t>
          </a:r>
        </a:p>
      </dsp:txBody>
      <dsp:txXfrm>
        <a:off x="1724818" y="551942"/>
        <a:ext cx="7879556" cy="551942"/>
      </dsp:txXfrm>
    </dsp:sp>
    <dsp:sp modelId="{D9BAF3D4-E3B6-344D-9453-F5A360DECCDA}">
      <dsp:nvSpPr>
        <dsp:cNvPr id="0" name=""/>
        <dsp:cNvSpPr/>
      </dsp:nvSpPr>
      <dsp:spPr>
        <a:xfrm>
          <a:off x="724423" y="1103884"/>
          <a:ext cx="2000790" cy="2000790"/>
        </a:xfrm>
        <a:prstGeom prst="pie">
          <a:avLst>
            <a:gd name="adj1" fmla="val 5400000"/>
            <a:gd name="adj2" fmla="val 1620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387EFF-E880-7A45-9B97-6659697796D1}">
      <dsp:nvSpPr>
        <dsp:cNvPr id="0" name=""/>
        <dsp:cNvSpPr/>
      </dsp:nvSpPr>
      <dsp:spPr>
        <a:xfrm>
          <a:off x="1724818" y="1103884"/>
          <a:ext cx="7879556" cy="200079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  4 cours consacrés à la lecture du roman (carnet de lecture)</a:t>
          </a:r>
        </a:p>
      </dsp:txBody>
      <dsp:txXfrm>
        <a:off x="1724818" y="1103884"/>
        <a:ext cx="7879556" cy="551942"/>
      </dsp:txXfrm>
    </dsp:sp>
    <dsp:sp modelId="{98B788BE-3A71-C543-B66F-B7746DEFAAC4}">
      <dsp:nvSpPr>
        <dsp:cNvPr id="0" name=""/>
        <dsp:cNvSpPr/>
      </dsp:nvSpPr>
      <dsp:spPr>
        <a:xfrm>
          <a:off x="1086635" y="1655826"/>
          <a:ext cx="1276366" cy="1276366"/>
        </a:xfrm>
        <a:prstGeom prst="pie">
          <a:avLst>
            <a:gd name="adj1" fmla="val 5400000"/>
            <a:gd name="adj2" fmla="val 1620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99B7E6-C976-CB41-AEAD-22FA3D3B6DDB}">
      <dsp:nvSpPr>
        <dsp:cNvPr id="0" name=""/>
        <dsp:cNvSpPr/>
      </dsp:nvSpPr>
      <dsp:spPr>
        <a:xfrm>
          <a:off x="1724818" y="1655826"/>
          <a:ext cx="7879556" cy="1276366"/>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2 cours consacrés à l’écriture réflexive</a:t>
          </a:r>
        </a:p>
      </dsp:txBody>
      <dsp:txXfrm>
        <a:off x="1724818" y="1655826"/>
        <a:ext cx="7879556" cy="551942"/>
      </dsp:txXfrm>
    </dsp:sp>
    <dsp:sp modelId="{A313964A-B8ED-5B44-8B49-83687CFFEEF9}">
      <dsp:nvSpPr>
        <dsp:cNvPr id="0" name=""/>
        <dsp:cNvSpPr/>
      </dsp:nvSpPr>
      <dsp:spPr>
        <a:xfrm>
          <a:off x="1448847" y="2207768"/>
          <a:ext cx="551942" cy="551942"/>
        </a:xfrm>
        <a:prstGeom prst="pie">
          <a:avLst>
            <a:gd name="adj1" fmla="val 5400000"/>
            <a:gd name="adj2" fmla="val 1620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DC380D-5C6C-B94F-A9B4-CCC195BA7E99}">
      <dsp:nvSpPr>
        <dsp:cNvPr id="0" name=""/>
        <dsp:cNvSpPr/>
      </dsp:nvSpPr>
      <dsp:spPr>
        <a:xfrm>
          <a:off x="1724818" y="2207768"/>
          <a:ext cx="7879556" cy="551942"/>
        </a:xfrm>
        <a:prstGeom prst="rect">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1,5 cours consacré à l’écriture créative</a:t>
          </a:r>
        </a:p>
      </dsp:txBody>
      <dsp:txXfrm>
        <a:off x="1724818" y="2207768"/>
        <a:ext cx="7879556" cy="5519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8D186-CDCA-C74E-AFF1-C65849E73FE2}">
      <dsp:nvSpPr>
        <dsp:cNvPr id="0" name=""/>
        <dsp:cNvSpPr/>
      </dsp:nvSpPr>
      <dsp:spPr>
        <a:xfrm rot="5400000">
          <a:off x="4428307" y="-1715649"/>
          <a:ext cx="940398" cy="4610359"/>
        </a:xfrm>
        <a:prstGeom prst="round2SameRect">
          <a:avLst/>
        </a:prstGeom>
        <a:solidFill>
          <a:srgbClr val="C00000">
            <a:alpha val="10000"/>
          </a:srgb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fr-FR" sz="2600" kern="1200" dirty="0"/>
            <a:t>Comprendre</a:t>
          </a:r>
        </a:p>
        <a:p>
          <a:pPr marL="228600" lvl="1" indent="-228600" algn="l" defTabSz="1155700">
            <a:lnSpc>
              <a:spcPct val="90000"/>
            </a:lnSpc>
            <a:spcBef>
              <a:spcPct val="0"/>
            </a:spcBef>
            <a:spcAft>
              <a:spcPct val="15000"/>
            </a:spcAft>
            <a:buChar char="•"/>
          </a:pPr>
          <a:r>
            <a:rPr lang="fr-FR" sz="2600" kern="1200" dirty="0"/>
            <a:t>Interpréter</a:t>
          </a:r>
        </a:p>
      </dsp:txBody>
      <dsp:txXfrm rot="-5400000">
        <a:off x="2593327" y="165237"/>
        <a:ext cx="4564453" cy="848586"/>
      </dsp:txXfrm>
    </dsp:sp>
    <dsp:sp modelId="{5C770443-145D-3F4B-8C52-4137BB2A91F4}">
      <dsp:nvSpPr>
        <dsp:cNvPr id="0" name=""/>
        <dsp:cNvSpPr/>
      </dsp:nvSpPr>
      <dsp:spPr>
        <a:xfrm>
          <a:off x="0" y="1781"/>
          <a:ext cx="2593326" cy="1175498"/>
        </a:xfrm>
        <a:prstGeom prst="roundRect">
          <a:avLst/>
        </a:prstGeom>
        <a:solidFill>
          <a:schemeClr val="accent1">
            <a:lumMod val="60000"/>
            <a:lumOff val="40000"/>
            <a:alpha val="50000"/>
          </a:schemeClr>
        </a:solidFill>
        <a:ln w="15875" cap="flat" cmpd="sng" algn="ctr">
          <a:no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fr-FR" sz="2500" kern="1200" dirty="0"/>
            <a:t>Élaborer du sens</a:t>
          </a:r>
        </a:p>
      </dsp:txBody>
      <dsp:txXfrm>
        <a:off x="57383" y="59164"/>
        <a:ext cx="2478560" cy="1060732"/>
      </dsp:txXfrm>
    </dsp:sp>
    <dsp:sp modelId="{0BCC4CFA-34E7-2747-AD31-2827249DA07E}">
      <dsp:nvSpPr>
        <dsp:cNvPr id="0" name=""/>
        <dsp:cNvSpPr/>
      </dsp:nvSpPr>
      <dsp:spPr>
        <a:xfrm rot="5400000">
          <a:off x="4428307" y="-481376"/>
          <a:ext cx="940398" cy="4610359"/>
        </a:xfrm>
        <a:prstGeom prst="round2SameRect">
          <a:avLst/>
        </a:prstGeom>
        <a:solidFill>
          <a:schemeClr val="accent1">
            <a:alpha val="1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fr-FR" sz="2600" kern="1200" dirty="0"/>
            <a:t>Réagir</a:t>
          </a:r>
        </a:p>
        <a:p>
          <a:pPr marL="228600" lvl="1" indent="-228600" algn="l" defTabSz="1155700">
            <a:lnSpc>
              <a:spcPct val="90000"/>
            </a:lnSpc>
            <a:spcBef>
              <a:spcPct val="0"/>
            </a:spcBef>
            <a:spcAft>
              <a:spcPct val="15000"/>
            </a:spcAft>
            <a:buChar char="•"/>
          </a:pPr>
          <a:r>
            <a:rPr lang="fr-FR" sz="2600" kern="1200" dirty="0"/>
            <a:t>Apprécier</a:t>
          </a:r>
        </a:p>
      </dsp:txBody>
      <dsp:txXfrm rot="-5400000">
        <a:off x="2593327" y="1399510"/>
        <a:ext cx="4564453" cy="848586"/>
      </dsp:txXfrm>
    </dsp:sp>
    <dsp:sp modelId="{94F553CC-AE92-E545-8A5D-922E8D4AFE1D}">
      <dsp:nvSpPr>
        <dsp:cNvPr id="0" name=""/>
        <dsp:cNvSpPr/>
      </dsp:nvSpPr>
      <dsp:spPr>
        <a:xfrm>
          <a:off x="0" y="1236054"/>
          <a:ext cx="2593326" cy="1175498"/>
        </a:xfrm>
        <a:prstGeom prst="roundRect">
          <a:avLst/>
        </a:prstGeom>
        <a:solidFill>
          <a:schemeClr val="accent1">
            <a:alpha val="50000"/>
          </a:schemeClr>
        </a:solidFill>
        <a:ln w="15875" cap="flat" cmpd="sng" algn="ctr">
          <a:no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fr-FR" sz="2500" kern="1200" dirty="0"/>
            <a:t>Énoncer un jugement critique</a:t>
          </a:r>
        </a:p>
      </dsp:txBody>
      <dsp:txXfrm>
        <a:off x="57383" y="1293437"/>
        <a:ext cx="2478560" cy="1060732"/>
      </dsp:txXfrm>
    </dsp:sp>
    <dsp:sp modelId="{039C2227-F209-4D49-858F-6822F7F537A2}">
      <dsp:nvSpPr>
        <dsp:cNvPr id="0" name=""/>
        <dsp:cNvSpPr/>
      </dsp:nvSpPr>
      <dsp:spPr>
        <a:xfrm rot="5400000">
          <a:off x="4428307" y="752897"/>
          <a:ext cx="940398" cy="4610359"/>
        </a:xfrm>
        <a:prstGeom prst="round2SameRect">
          <a:avLst/>
        </a:prstGeom>
        <a:solidFill>
          <a:schemeClr val="accent1">
            <a:lumMod val="50000"/>
            <a:alpha val="1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fr-FR" sz="2600" kern="1200" dirty="0"/>
            <a:t>Conduites réflexives</a:t>
          </a:r>
        </a:p>
      </dsp:txBody>
      <dsp:txXfrm rot="-5400000">
        <a:off x="2593327" y="2633783"/>
        <a:ext cx="4564453" cy="848586"/>
      </dsp:txXfrm>
    </dsp:sp>
    <dsp:sp modelId="{F522397C-DE37-F248-A5BD-C77B16A2DE8C}">
      <dsp:nvSpPr>
        <dsp:cNvPr id="0" name=""/>
        <dsp:cNvSpPr/>
      </dsp:nvSpPr>
      <dsp:spPr>
        <a:xfrm>
          <a:off x="0" y="2470327"/>
          <a:ext cx="2593326" cy="1175498"/>
        </a:xfrm>
        <a:prstGeom prst="roundRect">
          <a:avLst/>
        </a:prstGeom>
        <a:solidFill>
          <a:schemeClr val="accent1">
            <a:lumMod val="50000"/>
            <a:alpha val="50000"/>
          </a:schemeClr>
        </a:solidFill>
        <a:ln w="15875" cap="flat" cmpd="sng" algn="ctr">
          <a:no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fr-FR" sz="2500" kern="1200" dirty="0"/>
            <a:t>Mettre à distance</a:t>
          </a:r>
        </a:p>
      </dsp:txBody>
      <dsp:txXfrm>
        <a:off x="57383" y="2527710"/>
        <a:ext cx="2478560" cy="106073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0DB61B5-540A-4315-B250-DE3E271248F2}" type="datetimeFigureOut">
              <a:rPr lang="fr-CA" smtClean="0"/>
              <a:t>2019-05-27</a:t>
            </a:fld>
            <a:endParaRPr lang="fr-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D9A96A0-C21D-4A45-BF79-7F990B09C173}" type="slidenum">
              <a:rPr lang="fr-CA" smtClean="0"/>
              <a:t>‹N°›</a:t>
            </a:fld>
            <a:endParaRPr lang="fr-CA"/>
          </a:p>
        </p:txBody>
      </p:sp>
    </p:spTree>
    <p:extLst>
      <p:ext uri="{BB962C8B-B14F-4D97-AF65-F5344CB8AC3E}">
        <p14:creationId xmlns:p14="http://schemas.microsoft.com/office/powerpoint/2010/main" val="4196663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1</a:t>
            </a:fld>
            <a:endParaRPr lang="fr-CA"/>
          </a:p>
        </p:txBody>
      </p:sp>
    </p:spTree>
    <p:extLst>
      <p:ext uri="{BB962C8B-B14F-4D97-AF65-F5344CB8AC3E}">
        <p14:creationId xmlns:p14="http://schemas.microsoft.com/office/powerpoint/2010/main" val="3135631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trike="sngStrike" dirty="0"/>
              <a:t>Pour bien comprendre la question de recherche, certaines notions sont à bien comprendre… </a:t>
            </a:r>
            <a:endParaRPr lang="en-CA" strike="sngStrike" dirty="0"/>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10</a:t>
            </a:fld>
            <a:endParaRPr lang="fr-CA"/>
          </a:p>
        </p:txBody>
      </p:sp>
    </p:spTree>
    <p:extLst>
      <p:ext uri="{BB962C8B-B14F-4D97-AF65-F5344CB8AC3E}">
        <p14:creationId xmlns:p14="http://schemas.microsoft.com/office/powerpoint/2010/main" val="2100273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On veut que les étudiants réfléchissent pas à l’œuvre, mais à eux comme lecteurs </a:t>
            </a:r>
          </a:p>
          <a:p>
            <a:r>
              <a:rPr lang="fr-CA" dirty="0"/>
              <a:t>On ne s’étendra pas sur ce qu’est la réflexivité, mais c’est une écriture qui prend place dans les deux projets </a:t>
            </a:r>
            <a:endParaRPr lang="en-CA" dirty="0"/>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11</a:t>
            </a:fld>
            <a:endParaRPr lang="fr-CA"/>
          </a:p>
        </p:txBody>
      </p:sp>
    </p:spTree>
    <p:extLst>
      <p:ext uri="{BB962C8B-B14F-4D97-AF65-F5344CB8AC3E}">
        <p14:creationId xmlns:p14="http://schemas.microsoft.com/office/powerpoint/2010/main" val="3082774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12</a:t>
            </a:fld>
            <a:endParaRPr lang="fr-CA"/>
          </a:p>
        </p:txBody>
      </p:sp>
    </p:spTree>
    <p:extLst>
      <p:ext uri="{BB962C8B-B14F-4D97-AF65-F5344CB8AC3E}">
        <p14:creationId xmlns:p14="http://schemas.microsoft.com/office/powerpoint/2010/main" val="1457238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13</a:t>
            </a:fld>
            <a:endParaRPr lang="fr-CA"/>
          </a:p>
        </p:txBody>
      </p:sp>
    </p:spTree>
    <p:extLst>
      <p:ext uri="{BB962C8B-B14F-4D97-AF65-F5344CB8AC3E}">
        <p14:creationId xmlns:p14="http://schemas.microsoft.com/office/powerpoint/2010/main" val="1985254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La séquence didactique a été élaborée conjointement entre l’enseignante et les chercheuses pour une classe en renforcement </a:t>
            </a:r>
          </a:p>
          <a:p>
            <a:r>
              <a:rPr lang="fr-CA" dirty="0"/>
              <a:t>Et la séquence porte sur </a:t>
            </a:r>
            <a:r>
              <a:rPr lang="fr-CA" i="1" dirty="0"/>
              <a:t>Le Parfum </a:t>
            </a:r>
          </a:p>
        </p:txBody>
      </p:sp>
      <p:sp>
        <p:nvSpPr>
          <p:cNvPr id="4" name="Slide Number Placeholder 3"/>
          <p:cNvSpPr>
            <a:spLocks noGrp="1"/>
          </p:cNvSpPr>
          <p:nvPr>
            <p:ph type="sldNum" sz="quarter" idx="5"/>
          </p:nvPr>
        </p:nvSpPr>
        <p:spPr/>
        <p:txBody>
          <a:bodyPr/>
          <a:lstStyle/>
          <a:p>
            <a:fld id="{2D9A96A0-C21D-4A45-BF79-7F990B09C173}" type="slidenum">
              <a:rPr lang="fr-CA" smtClean="0"/>
              <a:t>14</a:t>
            </a:fld>
            <a:endParaRPr lang="fr-CA"/>
          </a:p>
        </p:txBody>
      </p:sp>
    </p:spTree>
    <p:extLst>
      <p:ext uri="{BB962C8B-B14F-4D97-AF65-F5344CB8AC3E}">
        <p14:creationId xmlns:p14="http://schemas.microsoft.com/office/powerpoint/2010/main" val="1886389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Je ne montre qu’une petite partie des recherches </a:t>
            </a:r>
          </a:p>
          <a:p>
            <a:r>
              <a:rPr lang="fr-CA" dirty="0"/>
              <a:t>Les thèmes pris en compte pour cette présentation sont en couleur </a:t>
            </a:r>
          </a:p>
        </p:txBody>
      </p:sp>
      <p:sp>
        <p:nvSpPr>
          <p:cNvPr id="4" name="Slide Number Placeholder 3"/>
          <p:cNvSpPr>
            <a:spLocks noGrp="1"/>
          </p:cNvSpPr>
          <p:nvPr>
            <p:ph type="sldNum" sz="quarter" idx="5"/>
          </p:nvPr>
        </p:nvSpPr>
        <p:spPr/>
        <p:txBody>
          <a:bodyPr/>
          <a:lstStyle/>
          <a:p>
            <a:fld id="{642AB790-03CA-40AD-A7E7-70D59F3CC777}" type="slidenum">
              <a:rPr lang="fr-CA" smtClean="0"/>
              <a:t>15</a:t>
            </a:fld>
            <a:endParaRPr lang="fr-CA"/>
          </a:p>
        </p:txBody>
      </p:sp>
    </p:spTree>
    <p:extLst>
      <p:ext uri="{BB962C8B-B14F-4D97-AF65-F5344CB8AC3E}">
        <p14:creationId xmlns:p14="http://schemas.microsoft.com/office/powerpoint/2010/main" val="3565160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16</a:t>
            </a:fld>
            <a:endParaRPr lang="fr-CA"/>
          </a:p>
        </p:txBody>
      </p:sp>
    </p:spTree>
    <p:extLst>
      <p:ext uri="{BB962C8B-B14F-4D97-AF65-F5344CB8AC3E}">
        <p14:creationId xmlns:p14="http://schemas.microsoft.com/office/powerpoint/2010/main" val="356219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(REMETTRE LES FEUILLES DE CONSIGNES)</a:t>
            </a:r>
            <a:endParaRPr lang="en-CA" dirty="0"/>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17</a:t>
            </a:fld>
            <a:endParaRPr lang="fr-CA"/>
          </a:p>
        </p:txBody>
      </p:sp>
    </p:spTree>
    <p:extLst>
      <p:ext uri="{BB962C8B-B14F-4D97-AF65-F5344CB8AC3E}">
        <p14:creationId xmlns:p14="http://schemas.microsoft.com/office/powerpoint/2010/main" val="1715120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endParaRPr lang="fr-FR" dirty="0"/>
          </a:p>
        </p:txBody>
      </p:sp>
      <p:sp>
        <p:nvSpPr>
          <p:cNvPr id="4" name="Espace réservé du numéro de diapositive 3"/>
          <p:cNvSpPr>
            <a:spLocks noGrp="1"/>
          </p:cNvSpPr>
          <p:nvPr>
            <p:ph type="sldNum" sz="quarter" idx="5"/>
          </p:nvPr>
        </p:nvSpPr>
        <p:spPr/>
        <p:txBody>
          <a:bodyPr/>
          <a:lstStyle/>
          <a:p>
            <a:fld id="{642AB790-03CA-40AD-A7E7-70D59F3CC777}" type="slidenum">
              <a:rPr lang="fr-CA" smtClean="0"/>
              <a:t>18</a:t>
            </a:fld>
            <a:endParaRPr lang="fr-CA"/>
          </a:p>
        </p:txBody>
      </p:sp>
    </p:spTree>
    <p:extLst>
      <p:ext uri="{BB962C8B-B14F-4D97-AF65-F5344CB8AC3E}">
        <p14:creationId xmlns:p14="http://schemas.microsoft.com/office/powerpoint/2010/main" val="2572453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19</a:t>
            </a:fld>
            <a:endParaRPr lang="fr-CA"/>
          </a:p>
        </p:txBody>
      </p:sp>
    </p:spTree>
    <p:extLst>
      <p:ext uri="{BB962C8B-B14F-4D97-AF65-F5344CB8AC3E}">
        <p14:creationId xmlns:p14="http://schemas.microsoft.com/office/powerpoint/2010/main" val="1380596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Plan canonique. On passe vite sur le cadre théorique (présenté l’année dernière à ce symposium) et sur la méthodologie, puisque on veut présenter quelques résultats </a:t>
            </a:r>
            <a:r>
              <a:rPr lang="fr-CA" dirty="0" err="1"/>
              <a:t>préliminiaires</a:t>
            </a:r>
            <a:r>
              <a:rPr lang="fr-CA" dirty="0"/>
              <a:t>. </a:t>
            </a:r>
          </a:p>
        </p:txBody>
      </p:sp>
      <p:sp>
        <p:nvSpPr>
          <p:cNvPr id="4" name="Slide Number Placeholder 3"/>
          <p:cNvSpPr>
            <a:spLocks noGrp="1"/>
          </p:cNvSpPr>
          <p:nvPr>
            <p:ph type="sldNum" sz="quarter" idx="5"/>
          </p:nvPr>
        </p:nvSpPr>
        <p:spPr/>
        <p:txBody>
          <a:bodyPr/>
          <a:lstStyle/>
          <a:p>
            <a:fld id="{2D9A96A0-C21D-4A45-BF79-7F990B09C173}" type="slidenum">
              <a:rPr lang="fr-CA" smtClean="0"/>
              <a:t>2</a:t>
            </a:fld>
            <a:endParaRPr lang="fr-CA"/>
          </a:p>
        </p:txBody>
      </p:sp>
    </p:spTree>
    <p:extLst>
      <p:ext uri="{BB962C8B-B14F-4D97-AF65-F5344CB8AC3E}">
        <p14:creationId xmlns:p14="http://schemas.microsoft.com/office/powerpoint/2010/main" val="3315250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La séquence didactique élaborée avec l’enseignante comprenait trois écrits à portée réflexive, qui avaient été demandés par l’équipe de recherche. </a:t>
            </a:r>
          </a:p>
          <a:p>
            <a:r>
              <a:rPr lang="fr-CA" dirty="0"/>
              <a:t>Vous pouvez lire la consigne de l’écrit réflexif deux dans sur la feuille que je vous ai remise, si cela vous intéresse, mais surtout, retenons que la consigne de l’écrit réflexif 2 n’a pas donné les résultats attendus, c’est-à-dire que les textes produits sont trop courts pour mener une analyse significative, les réponses présentent un degré de réflexivité bas corrélé à une faible présence d’éléments justificatifs et que seulement 4 étudiants sur 12 ont formulé une interprétation et l’ont sommairement justifiée ou illustrée (alors que la consigne les y invitait). </a:t>
            </a:r>
          </a:p>
        </p:txBody>
      </p:sp>
      <p:sp>
        <p:nvSpPr>
          <p:cNvPr id="4" name="Slide Number Placeholder 3"/>
          <p:cNvSpPr>
            <a:spLocks noGrp="1"/>
          </p:cNvSpPr>
          <p:nvPr>
            <p:ph type="sldNum" sz="quarter" idx="5"/>
          </p:nvPr>
        </p:nvSpPr>
        <p:spPr/>
        <p:txBody>
          <a:bodyPr/>
          <a:lstStyle/>
          <a:p>
            <a:fld id="{642AB790-03CA-40AD-A7E7-70D59F3CC777}" type="slidenum">
              <a:rPr lang="fr-CA" smtClean="0"/>
              <a:t>20</a:t>
            </a:fld>
            <a:endParaRPr lang="fr-CA"/>
          </a:p>
        </p:txBody>
      </p:sp>
    </p:spTree>
    <p:extLst>
      <p:ext uri="{BB962C8B-B14F-4D97-AF65-F5344CB8AC3E}">
        <p14:creationId xmlns:p14="http://schemas.microsoft.com/office/powerpoint/2010/main" val="1240547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fr-CA" dirty="0"/>
              <a:t>Pour l’ÉR2, la consigne n’a pas donné les résultats attendus. </a:t>
            </a:r>
          </a:p>
          <a:p>
            <a:pPr marL="0" marR="0" lvl="0" indent="0" algn="l" defTabSz="931774" rtl="0" eaLnBrk="1" fontAlgn="auto" latinLnBrk="0" hangingPunct="1">
              <a:lnSpc>
                <a:spcPct val="100000"/>
              </a:lnSpc>
              <a:spcBef>
                <a:spcPts val="0"/>
              </a:spcBef>
              <a:spcAft>
                <a:spcPts val="0"/>
              </a:spcAft>
              <a:buClrTx/>
              <a:buSzTx/>
              <a:buFontTx/>
              <a:buNone/>
              <a:tabLst/>
              <a:defRPr/>
            </a:pPr>
            <a:r>
              <a:rPr lang="fr-CA" dirty="0"/>
              <a:t>Le premier exemple en est un de niveau 2 où l’</a:t>
            </a:r>
            <a:r>
              <a:rPr lang="fr-CA" dirty="0" err="1"/>
              <a:t>étudiant.e</a:t>
            </a:r>
            <a:r>
              <a:rPr lang="fr-CA" dirty="0"/>
              <a:t> semble expliquer son idée, mais en fait c’est très vague (« gentil », « allure naturelle »). Il ou elle mentionne que son opinion n’a pas changé, sans toutefois mentionner des passages importants ou des nuances dans son propos. C’est très bref, nous nous attendions que ce soit plus élaboré. </a:t>
            </a:r>
          </a:p>
          <a:p>
            <a:pPr marL="0" marR="0" lvl="0" indent="0" algn="l" defTabSz="931774" rtl="0" eaLnBrk="1" fontAlgn="auto" latinLnBrk="0" hangingPunct="1">
              <a:lnSpc>
                <a:spcPct val="100000"/>
              </a:lnSpc>
              <a:spcBef>
                <a:spcPts val="0"/>
              </a:spcBef>
              <a:spcAft>
                <a:spcPts val="0"/>
              </a:spcAft>
              <a:buClrTx/>
              <a:buSzTx/>
              <a:buFontTx/>
              <a:buNone/>
              <a:tabLst/>
              <a:defRPr/>
            </a:pPr>
            <a:endParaRPr lang="fr-CA" dirty="0"/>
          </a:p>
          <a:p>
            <a:pPr marL="0" marR="0" lvl="0" indent="0" algn="l" defTabSz="931774" rtl="0" eaLnBrk="1" fontAlgn="auto" latinLnBrk="0" hangingPunct="1">
              <a:lnSpc>
                <a:spcPct val="100000"/>
              </a:lnSpc>
              <a:spcBef>
                <a:spcPts val="0"/>
              </a:spcBef>
              <a:spcAft>
                <a:spcPts val="0"/>
              </a:spcAft>
              <a:buClrTx/>
              <a:buSzTx/>
              <a:buFontTx/>
              <a:buNone/>
              <a:tabLst/>
              <a:defRPr/>
            </a:pPr>
            <a:r>
              <a:rPr lang="fr-CA" dirty="0"/>
              <a:t>Le deuxième est de niveau 3, mais l’interprétation est plus élaborée, l’</a:t>
            </a:r>
            <a:r>
              <a:rPr lang="fr-CA" dirty="0" err="1"/>
              <a:t>étudiant.e</a:t>
            </a:r>
            <a:r>
              <a:rPr lang="fr-CA" dirty="0"/>
              <a:t> explique que son avis a changé parce que Grenouille semble plus déterminé par son objectif de vie. Cependant, il donne aucun passage pour appuyer sont propos et l’explication n’est pas très développée. </a:t>
            </a:r>
          </a:p>
          <a:p>
            <a:pPr marL="0" marR="0" lvl="0" indent="0" algn="l" defTabSz="931774" rtl="0" eaLnBrk="1" fontAlgn="auto" latinLnBrk="0" hangingPunct="1">
              <a:lnSpc>
                <a:spcPct val="100000"/>
              </a:lnSpc>
              <a:spcBef>
                <a:spcPts val="0"/>
              </a:spcBef>
              <a:spcAft>
                <a:spcPts val="0"/>
              </a:spcAft>
              <a:buClrTx/>
              <a:buSzTx/>
              <a:buFontTx/>
              <a:buNone/>
              <a:tabLst/>
              <a:defRPr/>
            </a:pPr>
            <a:endParaRPr lang="fr-CA" dirty="0"/>
          </a:p>
          <a:p>
            <a:pPr marL="0" marR="0" lvl="0" indent="0" algn="l" defTabSz="931774" rtl="0" eaLnBrk="1" fontAlgn="auto" latinLnBrk="0" hangingPunct="1">
              <a:lnSpc>
                <a:spcPct val="100000"/>
              </a:lnSpc>
              <a:spcBef>
                <a:spcPts val="0"/>
              </a:spcBef>
              <a:spcAft>
                <a:spcPts val="0"/>
              </a:spcAft>
              <a:buClrTx/>
              <a:buSzTx/>
              <a:buFontTx/>
              <a:buNone/>
              <a:tabLst/>
              <a:defRPr/>
            </a:pPr>
            <a:r>
              <a:rPr lang="fr-CA" dirty="0"/>
              <a:t>On peut voir que les réponses obtenues sont très courtes et ne permettent pas de voir la réflexivité des étudiants. </a:t>
            </a:r>
          </a:p>
        </p:txBody>
      </p:sp>
      <p:sp>
        <p:nvSpPr>
          <p:cNvPr id="4" name="Slide Number Placeholder 3"/>
          <p:cNvSpPr>
            <a:spLocks noGrp="1"/>
          </p:cNvSpPr>
          <p:nvPr>
            <p:ph type="sldNum" sz="quarter" idx="5"/>
          </p:nvPr>
        </p:nvSpPr>
        <p:spPr/>
        <p:txBody>
          <a:bodyPr/>
          <a:lstStyle/>
          <a:p>
            <a:fld id="{642AB790-03CA-40AD-A7E7-70D59F3CC777}" type="slidenum">
              <a:rPr lang="fr-CA" smtClean="0"/>
              <a:t>21</a:t>
            </a:fld>
            <a:endParaRPr lang="fr-CA"/>
          </a:p>
        </p:txBody>
      </p:sp>
    </p:spTree>
    <p:extLst>
      <p:ext uri="{BB962C8B-B14F-4D97-AF65-F5344CB8AC3E}">
        <p14:creationId xmlns:p14="http://schemas.microsoft.com/office/powerpoint/2010/main" val="2707486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642AB790-03CA-40AD-A7E7-70D59F3CC777}" type="slidenum">
              <a:rPr lang="fr-CA" smtClean="0"/>
              <a:t>22</a:t>
            </a:fld>
            <a:endParaRPr lang="fr-CA"/>
          </a:p>
        </p:txBody>
      </p:sp>
    </p:spTree>
    <p:extLst>
      <p:ext uri="{BB962C8B-B14F-4D97-AF65-F5344CB8AC3E}">
        <p14:creationId xmlns:p14="http://schemas.microsoft.com/office/powerpoint/2010/main" val="3059763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dirty="0" err="1"/>
              <a:t>Ici</a:t>
            </a:r>
            <a:r>
              <a:rPr lang="en-CA" dirty="0"/>
              <a:t>, on a un </a:t>
            </a:r>
            <a:r>
              <a:rPr lang="en-CA" dirty="0" err="1"/>
              <a:t>exemple</a:t>
            </a:r>
            <a:r>
              <a:rPr lang="en-CA" dirty="0"/>
              <a:t> de </a:t>
            </a:r>
            <a:r>
              <a:rPr lang="en-CA" dirty="0" err="1"/>
              <a:t>réponse</a:t>
            </a:r>
            <a:r>
              <a:rPr lang="en-CA" dirty="0"/>
              <a:t> de </a:t>
            </a:r>
            <a:r>
              <a:rPr lang="en-CA" dirty="0" err="1"/>
              <a:t>niveau</a:t>
            </a:r>
            <a:r>
              <a:rPr lang="en-CA" dirty="0"/>
              <a:t> 3 </a:t>
            </a:r>
            <a:r>
              <a:rPr lang="en-CA" dirty="0" err="1"/>
              <a:t>en</a:t>
            </a:r>
            <a:r>
              <a:rPr lang="en-CA" dirty="0"/>
              <a:t> </a:t>
            </a:r>
            <a:r>
              <a:rPr lang="en-CA" dirty="0" err="1"/>
              <a:t>interprétation</a:t>
            </a:r>
            <a:r>
              <a:rPr lang="en-CA" dirty="0"/>
              <a:t> (</a:t>
            </a:r>
            <a:r>
              <a:rPr lang="en-CA" dirty="0" err="1"/>
              <a:t>niveau</a:t>
            </a:r>
            <a:r>
              <a:rPr lang="en-CA" dirty="0"/>
              <a:t> dans </a:t>
            </a:r>
            <a:r>
              <a:rPr lang="en-CA" dirty="0" err="1"/>
              <a:t>lequel</a:t>
            </a:r>
            <a:r>
              <a:rPr lang="en-CA" dirty="0"/>
              <a:t> nous </a:t>
            </a:r>
            <a:r>
              <a:rPr lang="en-CA" dirty="0" err="1"/>
              <a:t>avons</a:t>
            </a:r>
            <a:r>
              <a:rPr lang="en-CA" dirty="0"/>
              <a:t> le plus </a:t>
            </a:r>
            <a:r>
              <a:rPr lang="en-CA" dirty="0" err="1"/>
              <a:t>d’occurrences</a:t>
            </a:r>
            <a:r>
              <a:rPr lang="en-CA" dirty="0"/>
              <a:t>). </a:t>
            </a:r>
            <a:r>
              <a:rPr lang="en-CA" dirty="0" err="1"/>
              <a:t>Cette</a:t>
            </a:r>
            <a:r>
              <a:rPr lang="en-CA" dirty="0"/>
              <a:t> </a:t>
            </a:r>
            <a:r>
              <a:rPr lang="en-CA" dirty="0" err="1"/>
              <a:t>réponse</a:t>
            </a:r>
            <a:r>
              <a:rPr lang="en-CA" dirty="0"/>
              <a:t>, plus </a:t>
            </a:r>
            <a:r>
              <a:rPr lang="en-CA" dirty="0" err="1"/>
              <a:t>longuement</a:t>
            </a:r>
            <a:r>
              <a:rPr lang="en-CA" dirty="0"/>
              <a:t> </a:t>
            </a:r>
            <a:r>
              <a:rPr lang="en-CA" dirty="0" err="1"/>
              <a:t>justifiée</a:t>
            </a:r>
            <a:r>
              <a:rPr lang="en-CA" dirty="0"/>
              <a:t> que dans </a:t>
            </a:r>
            <a:r>
              <a:rPr lang="en-CA" dirty="0" err="1"/>
              <a:t>une</a:t>
            </a:r>
            <a:r>
              <a:rPr lang="en-CA" dirty="0"/>
              <a:t> dissertation, </a:t>
            </a:r>
            <a:r>
              <a:rPr lang="en-CA" dirty="0" err="1"/>
              <a:t>peut</a:t>
            </a:r>
            <a:r>
              <a:rPr lang="en-CA" dirty="0"/>
              <a:t> </a:t>
            </a:r>
            <a:r>
              <a:rPr lang="en-CA" dirty="0" err="1"/>
              <a:t>permettre</a:t>
            </a:r>
            <a:r>
              <a:rPr lang="en-CA" dirty="0"/>
              <a:t> </a:t>
            </a:r>
            <a:r>
              <a:rPr lang="en-CA" dirty="0" err="1"/>
              <a:t>d’engager</a:t>
            </a:r>
            <a:r>
              <a:rPr lang="en-CA" dirty="0"/>
              <a:t> un travail de </a:t>
            </a:r>
            <a:r>
              <a:rPr lang="en-CA" dirty="0" err="1"/>
              <a:t>réécriture</a:t>
            </a:r>
            <a:r>
              <a:rPr lang="en-CA" dirty="0"/>
              <a:t> avec </a:t>
            </a:r>
            <a:r>
              <a:rPr lang="en-CA" dirty="0" err="1"/>
              <a:t>l’étudiant.e</a:t>
            </a:r>
            <a:r>
              <a:rPr lang="en-CA" dirty="0"/>
              <a:t> pour le </a:t>
            </a:r>
            <a:r>
              <a:rPr lang="en-CA" dirty="0" err="1"/>
              <a:t>mener</a:t>
            </a:r>
            <a:r>
              <a:rPr lang="en-CA" dirty="0"/>
              <a:t> </a:t>
            </a:r>
            <a:r>
              <a:rPr lang="en-CA" dirty="0" err="1"/>
              <a:t>vers</a:t>
            </a:r>
            <a:r>
              <a:rPr lang="en-CA" dirty="0"/>
              <a:t> la dissertation </a:t>
            </a:r>
            <a:r>
              <a:rPr lang="en-CA" dirty="0" err="1"/>
              <a:t>ou</a:t>
            </a:r>
            <a:r>
              <a:rPr lang="en-CA" dirty="0"/>
              <a:t> </a:t>
            </a:r>
            <a:r>
              <a:rPr lang="en-CA" dirty="0" err="1"/>
              <a:t>vers</a:t>
            </a:r>
            <a:r>
              <a:rPr lang="en-CA" dirty="0"/>
              <a:t> un </a:t>
            </a:r>
            <a:r>
              <a:rPr lang="en-CA" dirty="0" err="1"/>
              <a:t>approfondissement</a:t>
            </a:r>
            <a:r>
              <a:rPr lang="en-CA" dirty="0"/>
              <a:t> de son interpretation.  </a:t>
            </a:r>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23</a:t>
            </a:fld>
            <a:endParaRPr lang="fr-CA"/>
          </a:p>
        </p:txBody>
      </p:sp>
    </p:spTree>
    <p:extLst>
      <p:ext uri="{BB962C8B-B14F-4D97-AF65-F5344CB8AC3E}">
        <p14:creationId xmlns:p14="http://schemas.microsoft.com/office/powerpoint/2010/main" val="6424593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1" dirty="0"/>
          </a:p>
        </p:txBody>
      </p:sp>
      <p:sp>
        <p:nvSpPr>
          <p:cNvPr id="4" name="Slide Number Placeholder 3"/>
          <p:cNvSpPr>
            <a:spLocks noGrp="1"/>
          </p:cNvSpPr>
          <p:nvPr>
            <p:ph type="sldNum" sz="quarter" idx="5"/>
          </p:nvPr>
        </p:nvSpPr>
        <p:spPr/>
        <p:txBody>
          <a:bodyPr/>
          <a:lstStyle/>
          <a:p>
            <a:fld id="{642AB790-03CA-40AD-A7E7-70D59F3CC777}" type="slidenum">
              <a:rPr lang="fr-CA" smtClean="0"/>
              <a:t>24</a:t>
            </a:fld>
            <a:endParaRPr lang="fr-CA"/>
          </a:p>
        </p:txBody>
      </p:sp>
    </p:spTree>
    <p:extLst>
      <p:ext uri="{BB962C8B-B14F-4D97-AF65-F5344CB8AC3E}">
        <p14:creationId xmlns:p14="http://schemas.microsoft.com/office/powerpoint/2010/main" val="1561119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100" b="1" dirty="0"/>
              <a:t>Passons maintenant aux écrits analytiques. </a:t>
            </a:r>
          </a:p>
          <a:p>
            <a:r>
              <a:rPr lang="fr-CA" sz="1100" b="1" dirty="0"/>
              <a:t>Diapo […] </a:t>
            </a:r>
          </a:p>
          <a:p>
            <a:r>
              <a:rPr lang="fr-CA" sz="1100" b="1" dirty="0"/>
              <a:t>Les étudiants ont montré une bonne maitrise de la justification de leur compréhension et de leur interprétation selon les normes du genre « dissertation » tel qu’il est pratiqué au collégial québécois. </a:t>
            </a:r>
          </a:p>
        </p:txBody>
      </p:sp>
      <p:sp>
        <p:nvSpPr>
          <p:cNvPr id="4" name="Slide Number Placeholder 3"/>
          <p:cNvSpPr>
            <a:spLocks noGrp="1"/>
          </p:cNvSpPr>
          <p:nvPr>
            <p:ph type="sldNum" sz="quarter" idx="5"/>
          </p:nvPr>
        </p:nvSpPr>
        <p:spPr/>
        <p:txBody>
          <a:bodyPr/>
          <a:lstStyle/>
          <a:p>
            <a:fld id="{642AB790-03CA-40AD-A7E7-70D59F3CC777}" type="slidenum">
              <a:rPr lang="fr-CA" smtClean="0"/>
              <a:t>25</a:t>
            </a:fld>
            <a:endParaRPr lang="fr-CA"/>
          </a:p>
        </p:txBody>
      </p:sp>
    </p:spTree>
    <p:extLst>
      <p:ext uri="{BB962C8B-B14F-4D97-AF65-F5344CB8AC3E}">
        <p14:creationId xmlns:p14="http://schemas.microsoft.com/office/powerpoint/2010/main" val="3936580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Cette maitrise des normes de la justification dans le genre se remarque par le degré de réussite atteint dans notre échelle pour les composantes comprendre et interpréter.</a:t>
            </a:r>
          </a:p>
          <a:p>
            <a:r>
              <a:rPr lang="fr-CA" dirty="0"/>
              <a:t>Je vous présente un diagramme qui, je tiens à le </a:t>
            </a:r>
            <a:r>
              <a:rPr lang="fr-CA" dirty="0" err="1"/>
              <a:t>présicer</a:t>
            </a:r>
            <a:r>
              <a:rPr lang="fr-CA" dirty="0"/>
              <a:t>, n’a pas de valeur statistique, mais permet d’illustrer notre propos. </a:t>
            </a:r>
          </a:p>
          <a:p>
            <a:r>
              <a:rPr lang="fr-CA" dirty="0"/>
              <a:t>EA1</a:t>
            </a:r>
          </a:p>
          <a:p>
            <a:pPr marL="291179" indent="-291179">
              <a:buFont typeface="Arial" panose="020B0604020202020204" pitchFamily="34" charset="0"/>
              <a:buChar char="•"/>
            </a:pPr>
            <a:r>
              <a:rPr lang="fr-CA" dirty="0"/>
              <a:t>Sur 24 occurrences de compréhension, 22 étaient justifiées ET expliquées (très grande majorité) </a:t>
            </a:r>
            <a:r>
              <a:rPr lang="fr-CA" b="1" dirty="0"/>
              <a:t>les occurrences représentent une idée nouvelle </a:t>
            </a:r>
          </a:p>
          <a:p>
            <a:pPr marL="291179" indent="-291179">
              <a:buFont typeface="Arial" panose="020B0604020202020204" pitchFamily="34" charset="0"/>
              <a:buChar char="•"/>
            </a:pPr>
            <a:r>
              <a:rPr lang="fr-CA" dirty="0"/>
              <a:t>Sur 26 occurrences d’interprétation, 17 seulement étaient justifiées ET expliquées </a:t>
            </a:r>
          </a:p>
        </p:txBody>
      </p:sp>
      <p:sp>
        <p:nvSpPr>
          <p:cNvPr id="4" name="Slide Number Placeholder 3"/>
          <p:cNvSpPr>
            <a:spLocks noGrp="1"/>
          </p:cNvSpPr>
          <p:nvPr>
            <p:ph type="sldNum" sz="quarter" idx="5"/>
          </p:nvPr>
        </p:nvSpPr>
        <p:spPr/>
        <p:txBody>
          <a:bodyPr/>
          <a:lstStyle/>
          <a:p>
            <a:fld id="{642AB790-03CA-40AD-A7E7-70D59F3CC777}" type="slidenum">
              <a:rPr lang="fr-CA" smtClean="0"/>
              <a:t>26</a:t>
            </a:fld>
            <a:endParaRPr lang="fr-CA"/>
          </a:p>
        </p:txBody>
      </p:sp>
    </p:spTree>
    <p:extLst>
      <p:ext uri="{BB962C8B-B14F-4D97-AF65-F5344CB8AC3E}">
        <p14:creationId xmlns:p14="http://schemas.microsoft.com/office/powerpoint/2010/main" val="23353598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Pour ce qui est de… </a:t>
            </a:r>
            <a:endParaRPr lang="en-CA" dirty="0"/>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27</a:t>
            </a:fld>
            <a:endParaRPr lang="fr-CA"/>
          </a:p>
        </p:txBody>
      </p:sp>
    </p:spTree>
    <p:extLst>
      <p:ext uri="{BB962C8B-B14F-4D97-AF65-F5344CB8AC3E}">
        <p14:creationId xmlns:p14="http://schemas.microsoft.com/office/powerpoint/2010/main" val="23335196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EA2</a:t>
            </a:r>
          </a:p>
          <a:p>
            <a:pPr marL="291179" indent="-291179">
              <a:buFont typeface="Arial" panose="020B0604020202020204" pitchFamily="34" charset="0"/>
              <a:buChar char="•"/>
            </a:pPr>
            <a:r>
              <a:rPr lang="fr-CA" dirty="0"/>
              <a:t>Sur 26 occurrences de compréhension, 25 sont justifiées ET expliquées </a:t>
            </a:r>
          </a:p>
          <a:p>
            <a:pPr marL="291179" indent="-291179">
              <a:buFont typeface="Arial" panose="020B0604020202020204" pitchFamily="34" charset="0"/>
              <a:buChar char="•"/>
            </a:pPr>
            <a:r>
              <a:rPr lang="fr-CA" dirty="0"/>
              <a:t>Sur 37 occurrences d’interprétation (contre 26 dans le premier), 32 sont justifiées OU expliquées, et 19 sont justifiées ET expliquées </a:t>
            </a:r>
          </a:p>
        </p:txBody>
      </p:sp>
      <p:sp>
        <p:nvSpPr>
          <p:cNvPr id="4" name="Slide Number Placeholder 3"/>
          <p:cNvSpPr>
            <a:spLocks noGrp="1"/>
          </p:cNvSpPr>
          <p:nvPr>
            <p:ph type="sldNum" sz="quarter" idx="5"/>
          </p:nvPr>
        </p:nvSpPr>
        <p:spPr/>
        <p:txBody>
          <a:bodyPr/>
          <a:lstStyle/>
          <a:p>
            <a:fld id="{642AB790-03CA-40AD-A7E7-70D59F3CC777}" type="slidenum">
              <a:rPr lang="fr-CA" smtClean="0"/>
              <a:t>28</a:t>
            </a:fld>
            <a:endParaRPr lang="fr-CA"/>
          </a:p>
        </p:txBody>
      </p:sp>
    </p:spTree>
    <p:extLst>
      <p:ext uri="{BB962C8B-B14F-4D97-AF65-F5344CB8AC3E}">
        <p14:creationId xmlns:p14="http://schemas.microsoft.com/office/powerpoint/2010/main" val="29201933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Variation entre les deux écrits analytiques</a:t>
            </a:r>
            <a:endParaRPr lang="fr-CA" dirty="0"/>
          </a:p>
          <a:p>
            <a:r>
              <a:rPr lang="fr-CA" dirty="0"/>
              <a:t>Selon nous, le fait qu’il y avait un choix entre 4 consignes explique en partie le nombre plus élevé d’interprétation </a:t>
            </a:r>
          </a:p>
          <a:p>
            <a:r>
              <a:rPr lang="fr-CA" dirty="0"/>
              <a:t> </a:t>
            </a:r>
          </a:p>
          <a:p>
            <a:endParaRPr lang="fr-CA" b="1" dirty="0"/>
          </a:p>
        </p:txBody>
      </p:sp>
      <p:sp>
        <p:nvSpPr>
          <p:cNvPr id="4" name="Slide Number Placeholder 3"/>
          <p:cNvSpPr>
            <a:spLocks noGrp="1"/>
          </p:cNvSpPr>
          <p:nvPr>
            <p:ph type="sldNum" sz="quarter" idx="5"/>
          </p:nvPr>
        </p:nvSpPr>
        <p:spPr/>
        <p:txBody>
          <a:bodyPr/>
          <a:lstStyle/>
          <a:p>
            <a:fld id="{642AB790-03CA-40AD-A7E7-70D59F3CC777}" type="slidenum">
              <a:rPr lang="fr-CA" smtClean="0"/>
              <a:t>29</a:t>
            </a:fld>
            <a:endParaRPr lang="fr-CA"/>
          </a:p>
        </p:txBody>
      </p:sp>
    </p:spTree>
    <p:extLst>
      <p:ext uri="{BB962C8B-B14F-4D97-AF65-F5344CB8AC3E}">
        <p14:creationId xmlns:p14="http://schemas.microsoft.com/office/powerpoint/2010/main" val="3312107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3</a:t>
            </a:fld>
            <a:endParaRPr lang="fr-CA"/>
          </a:p>
        </p:txBody>
      </p:sp>
    </p:spTree>
    <p:extLst>
      <p:ext uri="{BB962C8B-B14F-4D97-AF65-F5344CB8AC3E}">
        <p14:creationId xmlns:p14="http://schemas.microsoft.com/office/powerpoint/2010/main" val="17656847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fr-CA" dirty="0"/>
              <a:t>Après 1</a:t>
            </a:r>
            <a:r>
              <a:rPr lang="fr-CA" baseline="30000" dirty="0"/>
              <a:t>er</a:t>
            </a:r>
            <a:r>
              <a:rPr lang="fr-CA" dirty="0"/>
              <a:t> encadré </a:t>
            </a:r>
          </a:p>
          <a:p>
            <a:pPr defTabSz="931774">
              <a:defRPr/>
            </a:pPr>
            <a:r>
              <a:rPr lang="fr-CA" dirty="0"/>
              <a:t>A ce jour, on ne peut pas dire si les ÉR aident les étudiants à comprendre et à interpréter, mais on peut affirmer que les étudiants sont capables d’exprimer et de justifier leur compréhension et leur interprétation des motivations du personnage. </a:t>
            </a:r>
          </a:p>
          <a:p>
            <a:pPr defTabSz="931774">
              <a:defRPr/>
            </a:pPr>
            <a:r>
              <a:rPr lang="fr-CA" dirty="0"/>
              <a:t>On a mené une analyse de contenu qu’on va maintenant raffiner avec une analyse de discours parce que bien que les étudiants sont en mesure de justifier et d’exemplifier leurs réponses, il est important de se pencher sur la cohérence et la pertinence des liens entre l’idée et sa justification</a:t>
            </a:r>
            <a:r>
              <a:rPr lang="fr-CA"/>
              <a:t>. </a:t>
            </a:r>
            <a:endParaRPr lang="fr-CA" dirty="0"/>
          </a:p>
          <a:p>
            <a:pPr defTabSz="931774">
              <a:defRPr/>
            </a:pPr>
            <a:r>
              <a:rPr lang="fr-CA" dirty="0"/>
              <a:t>Après 2</a:t>
            </a:r>
            <a:r>
              <a:rPr lang="fr-CA" baseline="30000" dirty="0"/>
              <a:t>e</a:t>
            </a:r>
            <a:r>
              <a:rPr lang="fr-CA" dirty="0"/>
              <a:t> encadré </a:t>
            </a:r>
          </a:p>
          <a:p>
            <a:pPr marL="0" marR="0" lvl="0" indent="0" algn="l" defTabSz="931774" rtl="0" eaLnBrk="1" fontAlgn="auto" latinLnBrk="0" hangingPunct="1">
              <a:lnSpc>
                <a:spcPct val="100000"/>
              </a:lnSpc>
              <a:spcBef>
                <a:spcPts val="0"/>
              </a:spcBef>
              <a:spcAft>
                <a:spcPts val="0"/>
              </a:spcAft>
              <a:buClrTx/>
              <a:buSzTx/>
              <a:buFontTx/>
              <a:buNone/>
              <a:tabLst/>
              <a:defRPr/>
            </a:pPr>
            <a:r>
              <a:rPr lang="fr-CA" dirty="0"/>
              <a:t>De plus, le contexte d’enseignement et la consigne de ÉR3 semblent avoir un effet sur la qualité de ces justifications. Il est à noter que bien que moins nombreuses les idées sont justifiées plus longuement dans les ÉR3 que dans les dissertations.</a:t>
            </a:r>
          </a:p>
          <a:p>
            <a:pPr defTabSz="931774">
              <a:defRPr/>
            </a:pPr>
            <a:r>
              <a:rPr lang="fr-CA" dirty="0"/>
              <a:t>Ce qui est une piste stimulante pour l’hypothèse selon laquelle l’écriture de la réception pourrait réduire la tension entre lecture littéraire et l’écriture analytique. </a:t>
            </a:r>
            <a:endParaRPr lang="fr-CA" b="1" dirty="0"/>
          </a:p>
        </p:txBody>
      </p:sp>
      <p:sp>
        <p:nvSpPr>
          <p:cNvPr id="4" name="Slide Number Placeholder 3"/>
          <p:cNvSpPr>
            <a:spLocks noGrp="1"/>
          </p:cNvSpPr>
          <p:nvPr>
            <p:ph type="sldNum" sz="quarter" idx="5"/>
          </p:nvPr>
        </p:nvSpPr>
        <p:spPr/>
        <p:txBody>
          <a:bodyPr/>
          <a:lstStyle/>
          <a:p>
            <a:fld id="{642AB790-03CA-40AD-A7E7-70D59F3CC777}" type="slidenum">
              <a:rPr lang="fr-CA" smtClean="0"/>
              <a:t>30</a:t>
            </a:fld>
            <a:endParaRPr lang="fr-CA"/>
          </a:p>
        </p:txBody>
      </p:sp>
    </p:spTree>
    <p:extLst>
      <p:ext uri="{BB962C8B-B14F-4D97-AF65-F5344CB8AC3E}">
        <p14:creationId xmlns:p14="http://schemas.microsoft.com/office/powerpoint/2010/main" val="23056467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err="1">
                <a:latin typeface="Arial Nova" panose="020B0504020202020204" pitchFamily="34" charset="0"/>
                <a:cs typeface="Arial" panose="020B0604020202020204" pitchFamily="34" charset="0"/>
              </a:rPr>
              <a:t>Pré-analyse</a:t>
            </a:r>
            <a:r>
              <a:rPr lang="en-US" b="1" dirty="0">
                <a:latin typeface="Arial Nova" panose="020B0504020202020204" pitchFamily="34" charset="0"/>
                <a:cs typeface="Arial" panose="020B0604020202020204" pitchFamily="34" charset="0"/>
              </a:rPr>
              <a:t> des conceptions des </a:t>
            </a:r>
            <a:r>
              <a:rPr lang="en-US" b="1" dirty="0" err="1">
                <a:latin typeface="Arial Nova" panose="020B0504020202020204" pitchFamily="34" charset="0"/>
                <a:cs typeface="Arial" panose="020B0604020202020204" pitchFamily="34" charset="0"/>
              </a:rPr>
              <a:t>étudiants</a:t>
            </a:r>
            <a:r>
              <a:rPr lang="en-US" b="1" dirty="0">
                <a:latin typeface="Arial Nova" panose="020B0504020202020204" pitchFamily="34" charset="0"/>
                <a:cs typeface="Arial" panose="020B0604020202020204" pitchFamily="34" charset="0"/>
              </a:rPr>
              <a:t> sur </a:t>
            </a:r>
            <a:r>
              <a:rPr lang="en-US" b="1" dirty="0" err="1">
                <a:latin typeface="Arial Nova" panose="020B0504020202020204" pitchFamily="34" charset="0"/>
                <a:cs typeface="Arial" panose="020B0604020202020204" pitchFamily="34" charset="0"/>
              </a:rPr>
              <a:t>l’intégration</a:t>
            </a:r>
            <a:r>
              <a:rPr lang="en-US" b="1" dirty="0">
                <a:latin typeface="Arial Nova" panose="020B0504020202020204" pitchFamily="34" charset="0"/>
                <a:cs typeface="Arial" panose="020B0604020202020204" pitchFamily="34" charset="0"/>
              </a:rPr>
              <a:t> entre lecture et </a:t>
            </a:r>
            <a:r>
              <a:rPr lang="en-US" b="1" dirty="0" err="1">
                <a:latin typeface="Arial Nova" panose="020B0504020202020204" pitchFamily="34" charset="0"/>
                <a:cs typeface="Arial" panose="020B0604020202020204" pitchFamily="34" charset="0"/>
              </a:rPr>
              <a:t>écriture</a:t>
            </a:r>
            <a:endParaRPr lang="en-US" b="1" dirty="0">
              <a:latin typeface="Arial Nova" panose="020B0504020202020204" pitchFamily="34" charset="0"/>
              <a:cs typeface="Arial" panose="020B0604020202020204" pitchFamily="34" charset="0"/>
            </a:endParaRPr>
          </a:p>
          <a:p>
            <a:r>
              <a:rPr lang="fr-CA" dirty="0"/>
              <a:t>La dissertation et le carnet de lecture sont jugés utiles, même si la dissertation est jugée difficile. </a:t>
            </a:r>
          </a:p>
          <a:p>
            <a:r>
              <a:rPr lang="fr-CA" dirty="0"/>
              <a:t>Les écrits réflexifs sont jugés inutiles, mais pas difficiles. </a:t>
            </a:r>
          </a:p>
        </p:txBody>
      </p:sp>
      <p:sp>
        <p:nvSpPr>
          <p:cNvPr id="4" name="Slide Number Placeholder 3"/>
          <p:cNvSpPr>
            <a:spLocks noGrp="1"/>
          </p:cNvSpPr>
          <p:nvPr>
            <p:ph type="sldNum" sz="quarter" idx="5"/>
          </p:nvPr>
        </p:nvSpPr>
        <p:spPr/>
        <p:txBody>
          <a:bodyPr/>
          <a:lstStyle/>
          <a:p>
            <a:fld id="{642AB790-03CA-40AD-A7E7-70D59F3CC777}" type="slidenum">
              <a:rPr lang="fr-CA" smtClean="0"/>
              <a:t>31</a:t>
            </a:fld>
            <a:endParaRPr lang="fr-CA"/>
          </a:p>
        </p:txBody>
      </p:sp>
    </p:spTree>
    <p:extLst>
      <p:ext uri="{BB962C8B-B14F-4D97-AF65-F5344CB8AC3E}">
        <p14:creationId xmlns:p14="http://schemas.microsoft.com/office/powerpoint/2010/main" val="2449883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642AB790-03CA-40AD-A7E7-70D59F3CC777}" type="slidenum">
              <a:rPr lang="fr-CA" smtClean="0"/>
              <a:t>32</a:t>
            </a:fld>
            <a:endParaRPr lang="fr-CA"/>
          </a:p>
        </p:txBody>
      </p:sp>
    </p:spTree>
    <p:extLst>
      <p:ext uri="{BB962C8B-B14F-4D97-AF65-F5344CB8AC3E}">
        <p14:creationId xmlns:p14="http://schemas.microsoft.com/office/powerpoint/2010/main" val="31731621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34</a:t>
            </a:fld>
            <a:endParaRPr lang="fr-CA"/>
          </a:p>
        </p:txBody>
      </p:sp>
    </p:spTree>
    <p:extLst>
      <p:ext uri="{BB962C8B-B14F-4D97-AF65-F5344CB8AC3E}">
        <p14:creationId xmlns:p14="http://schemas.microsoft.com/office/powerpoint/2010/main" val="23556090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642AB790-03CA-40AD-A7E7-70D59F3CC777}" type="slidenum">
              <a:rPr lang="fr-CA" smtClean="0"/>
              <a:t>36</a:t>
            </a:fld>
            <a:endParaRPr lang="fr-CA"/>
          </a:p>
        </p:txBody>
      </p:sp>
    </p:spTree>
    <p:extLst>
      <p:ext uri="{BB962C8B-B14F-4D97-AF65-F5344CB8AC3E}">
        <p14:creationId xmlns:p14="http://schemas.microsoft.com/office/powerpoint/2010/main" val="30348288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3315ADCB-8F4F-3447-8B79-68AA0D53BFEB}" type="slidenum">
              <a:rPr lang="fr-FR" smtClean="0"/>
              <a:t>37</a:t>
            </a:fld>
            <a:endParaRPr lang="fr-FR"/>
          </a:p>
        </p:txBody>
      </p:sp>
    </p:spTree>
    <p:extLst>
      <p:ext uri="{BB962C8B-B14F-4D97-AF65-F5344CB8AC3E}">
        <p14:creationId xmlns:p14="http://schemas.microsoft.com/office/powerpoint/2010/main" val="2436015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315ADCB-8F4F-3447-8B79-68AA0D53BFEB}" type="slidenum">
              <a:rPr lang="fr-FR" smtClean="0"/>
              <a:t>38</a:t>
            </a:fld>
            <a:endParaRPr lang="fr-FR"/>
          </a:p>
        </p:txBody>
      </p:sp>
    </p:spTree>
    <p:extLst>
      <p:ext uri="{BB962C8B-B14F-4D97-AF65-F5344CB8AC3E}">
        <p14:creationId xmlns:p14="http://schemas.microsoft.com/office/powerpoint/2010/main" val="27703907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39</a:t>
            </a:fld>
            <a:endParaRPr lang="fr-CA"/>
          </a:p>
        </p:txBody>
      </p:sp>
    </p:spTree>
    <p:extLst>
      <p:ext uri="{BB962C8B-B14F-4D97-AF65-F5344CB8AC3E}">
        <p14:creationId xmlns:p14="http://schemas.microsoft.com/office/powerpoint/2010/main" val="280798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Baisse = étudiants issus du renouveau pédagogique au secondaire </a:t>
            </a:r>
            <a:endParaRPr lang="en-CA" dirty="0"/>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4</a:t>
            </a:fld>
            <a:endParaRPr lang="fr-CA"/>
          </a:p>
        </p:txBody>
      </p:sp>
    </p:spTree>
    <p:extLst>
      <p:ext uri="{BB962C8B-B14F-4D97-AF65-F5344CB8AC3E}">
        <p14:creationId xmlns:p14="http://schemas.microsoft.com/office/powerpoint/2010/main" val="200813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5</a:t>
            </a:fld>
            <a:endParaRPr lang="fr-CA"/>
          </a:p>
        </p:txBody>
      </p:sp>
    </p:spTree>
    <p:extLst>
      <p:ext uri="{BB962C8B-B14F-4D97-AF65-F5344CB8AC3E}">
        <p14:creationId xmlns:p14="http://schemas.microsoft.com/office/powerpoint/2010/main" val="1859278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L’enseignante dit que c’est intéressant la subjectivité, mais qu’elle ressent la tension entre la lecture subjective et l’écriture analytique, mais elle ne rejette aucun des deux sans trop savoir comment les allier. </a:t>
            </a:r>
          </a:p>
          <a:p>
            <a:r>
              <a:rPr lang="fr-CA" dirty="0"/>
              <a:t>L’expression résume bien notre recherche qui est agrandir l’espace entre l’arbre et l’écorce. </a:t>
            </a:r>
          </a:p>
        </p:txBody>
      </p:sp>
      <p:sp>
        <p:nvSpPr>
          <p:cNvPr id="4" name="Espace réservé du numéro de diapositive 3"/>
          <p:cNvSpPr>
            <a:spLocks noGrp="1"/>
          </p:cNvSpPr>
          <p:nvPr>
            <p:ph type="sldNum" sz="quarter" idx="5"/>
          </p:nvPr>
        </p:nvSpPr>
        <p:spPr/>
        <p:txBody>
          <a:bodyPr/>
          <a:lstStyle/>
          <a:p>
            <a:fld id="{642AB790-03CA-40AD-A7E7-70D59F3CC777}" type="slidenum">
              <a:rPr lang="fr-CA" smtClean="0"/>
              <a:t>6</a:t>
            </a:fld>
            <a:endParaRPr lang="fr-CA"/>
          </a:p>
        </p:txBody>
      </p:sp>
    </p:spTree>
    <p:extLst>
      <p:ext uri="{BB962C8B-B14F-4D97-AF65-F5344CB8AC3E}">
        <p14:creationId xmlns:p14="http://schemas.microsoft.com/office/powerpoint/2010/main" val="561966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7</a:t>
            </a:fld>
            <a:endParaRPr lang="fr-CA"/>
          </a:p>
        </p:txBody>
      </p:sp>
    </p:spTree>
    <p:extLst>
      <p:ext uri="{BB962C8B-B14F-4D97-AF65-F5344CB8AC3E}">
        <p14:creationId xmlns:p14="http://schemas.microsoft.com/office/powerpoint/2010/main" val="266247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fr-CA" dirty="0"/>
              <a:t>Les données enseignantes sont centrales dans la grande recherche, mais dans la recherche de M-E Langlois, elles viennent contextualiser les données étudiants </a:t>
            </a:r>
          </a:p>
          <a:p>
            <a:endParaRPr lang="fr-CA" dirty="0"/>
          </a:p>
        </p:txBody>
      </p:sp>
      <p:sp>
        <p:nvSpPr>
          <p:cNvPr id="4" name="Slide Number Placeholder 3"/>
          <p:cNvSpPr>
            <a:spLocks noGrp="1"/>
          </p:cNvSpPr>
          <p:nvPr>
            <p:ph type="sldNum" sz="quarter" idx="5"/>
          </p:nvPr>
        </p:nvSpPr>
        <p:spPr/>
        <p:txBody>
          <a:bodyPr/>
          <a:lstStyle/>
          <a:p>
            <a:fld id="{2D9A96A0-C21D-4A45-BF79-7F990B09C173}" type="slidenum">
              <a:rPr lang="fr-CA" smtClean="0"/>
              <a:t>8</a:t>
            </a:fld>
            <a:endParaRPr lang="fr-CA"/>
          </a:p>
        </p:txBody>
      </p:sp>
    </p:spTree>
    <p:extLst>
      <p:ext uri="{BB962C8B-B14F-4D97-AF65-F5344CB8AC3E}">
        <p14:creationId xmlns:p14="http://schemas.microsoft.com/office/powerpoint/2010/main" val="182141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2D9A96A0-C21D-4A45-BF79-7F990B09C173}" type="slidenum">
              <a:rPr lang="fr-CA" smtClean="0"/>
              <a:t>9</a:t>
            </a:fld>
            <a:endParaRPr lang="fr-CA"/>
          </a:p>
        </p:txBody>
      </p:sp>
    </p:spTree>
    <p:extLst>
      <p:ext uri="{BB962C8B-B14F-4D97-AF65-F5344CB8AC3E}">
        <p14:creationId xmlns:p14="http://schemas.microsoft.com/office/powerpoint/2010/main" val="229675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BC5A-CA1B-4551-B395-10ADCE091CCC}"/>
              </a:ext>
            </a:extLst>
          </p:cNvPr>
          <p:cNvSpPr>
            <a:spLocks noGrp="1"/>
          </p:cNvSpPr>
          <p:nvPr>
            <p:ph type="ctrTitle"/>
          </p:nvPr>
        </p:nvSpPr>
        <p:spPr>
          <a:xfrm>
            <a:off x="2453323" y="1507409"/>
            <a:ext cx="8637073" cy="1581190"/>
          </a:xfrm>
        </p:spPr>
        <p:txBody>
          <a:bodyPr>
            <a:noAutofit/>
          </a:bodyPr>
          <a:lstStyle/>
          <a:p>
            <a:r>
              <a:rPr lang="fr-CA" sz="3600" dirty="0"/>
              <a:t>Écrire sur sa lecture pour apprendre et réfléchir sur soi au collégial</a:t>
            </a:r>
          </a:p>
        </p:txBody>
      </p:sp>
      <p:pic>
        <p:nvPicPr>
          <p:cNvPr id="6" name="Picture 5" descr="A close up of a sign&#10;&#10;Description automatically generated">
            <a:extLst>
              <a:ext uri="{FF2B5EF4-FFF2-40B4-BE49-F238E27FC236}">
                <a16:creationId xmlns:a16="http://schemas.microsoft.com/office/drawing/2014/main" id="{9AFC49EE-02A2-44C6-8A4A-D5D5EB1157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3934" y="4538710"/>
            <a:ext cx="949685" cy="392033"/>
          </a:xfrm>
          <a:prstGeom prst="rect">
            <a:avLst/>
          </a:prstGeom>
        </p:spPr>
      </p:pic>
      <p:sp>
        <p:nvSpPr>
          <p:cNvPr id="9" name="TextBox 8">
            <a:extLst>
              <a:ext uri="{FF2B5EF4-FFF2-40B4-BE49-F238E27FC236}">
                <a16:creationId xmlns:a16="http://schemas.microsoft.com/office/drawing/2014/main" id="{64E0F253-57C2-481E-BFF7-9C29913E0F7F}"/>
              </a:ext>
            </a:extLst>
          </p:cNvPr>
          <p:cNvSpPr txBox="1"/>
          <p:nvPr/>
        </p:nvSpPr>
        <p:spPr>
          <a:xfrm>
            <a:off x="6901540" y="3569213"/>
            <a:ext cx="3737113" cy="923330"/>
          </a:xfrm>
          <a:prstGeom prst="rect">
            <a:avLst/>
          </a:prstGeom>
          <a:noFill/>
        </p:spPr>
        <p:txBody>
          <a:bodyPr wrap="square" rtlCol="0">
            <a:spAutoFit/>
          </a:bodyPr>
          <a:lstStyle/>
          <a:p>
            <a:r>
              <a:rPr lang="fr-CA" dirty="0"/>
              <a:t>87</a:t>
            </a:r>
            <a:r>
              <a:rPr lang="fr-CA" baseline="30000" dirty="0"/>
              <a:t>e</a:t>
            </a:r>
            <a:r>
              <a:rPr lang="fr-CA" dirty="0"/>
              <a:t> congrès de l’ACFAS</a:t>
            </a:r>
            <a:br>
              <a:rPr lang="fr-CA" dirty="0"/>
            </a:br>
            <a:r>
              <a:rPr lang="fr-CA" dirty="0"/>
              <a:t>Symposium 545- littératie au collégial: </a:t>
            </a:r>
            <a:br>
              <a:rPr lang="fr-CA" dirty="0"/>
            </a:br>
            <a:r>
              <a:rPr lang="fr-CA" dirty="0"/>
              <a:t>lire, écrire et parler pour apprendre </a:t>
            </a:r>
          </a:p>
        </p:txBody>
      </p:sp>
      <p:sp>
        <p:nvSpPr>
          <p:cNvPr id="10" name="TextBox 9">
            <a:extLst>
              <a:ext uri="{FF2B5EF4-FFF2-40B4-BE49-F238E27FC236}">
                <a16:creationId xmlns:a16="http://schemas.microsoft.com/office/drawing/2014/main" id="{CD1EF494-82DE-41F3-971F-FF62CB3D0C65}"/>
              </a:ext>
            </a:extLst>
          </p:cNvPr>
          <p:cNvSpPr txBox="1"/>
          <p:nvPr/>
        </p:nvSpPr>
        <p:spPr>
          <a:xfrm>
            <a:off x="2305882" y="3523047"/>
            <a:ext cx="2266122" cy="1015663"/>
          </a:xfrm>
          <a:prstGeom prst="rect">
            <a:avLst/>
          </a:prstGeom>
          <a:noFill/>
        </p:spPr>
        <p:txBody>
          <a:bodyPr wrap="square" rtlCol="0">
            <a:spAutoFit/>
          </a:bodyPr>
          <a:lstStyle/>
          <a:p>
            <a:r>
              <a:rPr lang="fr-CA" sz="2000" dirty="0"/>
              <a:t>Stéphanie St-Onge</a:t>
            </a:r>
            <a:br>
              <a:rPr lang="fr-CA" sz="2000" dirty="0"/>
            </a:br>
            <a:r>
              <a:rPr lang="fr-CA" sz="2000" dirty="0"/>
              <a:t>Marion Sauvaire</a:t>
            </a:r>
            <a:br>
              <a:rPr lang="fr-CA" sz="2000" dirty="0"/>
            </a:br>
            <a:r>
              <a:rPr lang="fr-CA" sz="2000" dirty="0"/>
              <a:t>Marie-Eve Langlois</a:t>
            </a:r>
          </a:p>
        </p:txBody>
      </p:sp>
      <p:sp>
        <p:nvSpPr>
          <p:cNvPr id="11" name="TextBox 10">
            <a:extLst>
              <a:ext uri="{FF2B5EF4-FFF2-40B4-BE49-F238E27FC236}">
                <a16:creationId xmlns:a16="http://schemas.microsoft.com/office/drawing/2014/main" id="{635A214B-6ECA-474A-B7D4-31505C76BE2F}"/>
              </a:ext>
            </a:extLst>
          </p:cNvPr>
          <p:cNvSpPr txBox="1"/>
          <p:nvPr/>
        </p:nvSpPr>
        <p:spPr>
          <a:xfrm>
            <a:off x="7043054" y="5165925"/>
            <a:ext cx="4731026" cy="369332"/>
          </a:xfrm>
          <a:prstGeom prst="rect">
            <a:avLst/>
          </a:prstGeom>
          <a:noFill/>
        </p:spPr>
        <p:txBody>
          <a:bodyPr wrap="square" rtlCol="0">
            <a:spAutoFit/>
          </a:bodyPr>
          <a:lstStyle/>
          <a:p>
            <a:r>
              <a:rPr lang="fr-CA" dirty="0"/>
              <a:t>Recherche financée par le FRQSC (2017-2020)</a:t>
            </a:r>
          </a:p>
        </p:txBody>
      </p:sp>
      <p:sp>
        <p:nvSpPr>
          <p:cNvPr id="12" name="Rectangle 11">
            <a:extLst>
              <a:ext uri="{FF2B5EF4-FFF2-40B4-BE49-F238E27FC236}">
                <a16:creationId xmlns:a16="http://schemas.microsoft.com/office/drawing/2014/main" id="{33C0E82E-FD9F-441A-92E1-68B7B45F9693}"/>
              </a:ext>
            </a:extLst>
          </p:cNvPr>
          <p:cNvSpPr/>
          <p:nvPr/>
        </p:nvSpPr>
        <p:spPr>
          <a:xfrm>
            <a:off x="9922855" y="5556858"/>
            <a:ext cx="1077021" cy="490324"/>
          </a:xfrm>
          <a:prstGeom prst="rect">
            <a:avLst/>
          </a:prstGeom>
          <a:solidFill>
            <a:srgbClr val="3333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3" name="Picture 12">
            <a:extLst>
              <a:ext uri="{FF2B5EF4-FFF2-40B4-BE49-F238E27FC236}">
                <a16:creationId xmlns:a16="http://schemas.microsoft.com/office/drawing/2014/main" id="{8DA5120A-9AAF-4BC9-9E24-54C749F51C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66180" y="5747526"/>
            <a:ext cx="790370" cy="227118"/>
          </a:xfrm>
          <a:prstGeom prst="rect">
            <a:avLst/>
          </a:prstGeom>
        </p:spPr>
      </p:pic>
    </p:spTree>
    <p:extLst>
      <p:ext uri="{BB962C8B-B14F-4D97-AF65-F5344CB8AC3E}">
        <p14:creationId xmlns:p14="http://schemas.microsoft.com/office/powerpoint/2010/main" val="2685198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BD21-EB96-44AB-9AB0-A1DF8D23A5F4}"/>
              </a:ext>
            </a:extLst>
          </p:cNvPr>
          <p:cNvSpPr>
            <a:spLocks noGrp="1"/>
          </p:cNvSpPr>
          <p:nvPr>
            <p:ph type="title"/>
          </p:nvPr>
        </p:nvSpPr>
        <p:spPr/>
        <p:txBody>
          <a:bodyPr/>
          <a:lstStyle/>
          <a:p>
            <a:pPr algn="ctr"/>
            <a:r>
              <a:rPr lang="fr-CA" dirty="0"/>
              <a:t>La Lecture littéraire et le sujet lecteur</a:t>
            </a:r>
          </a:p>
        </p:txBody>
      </p:sp>
      <p:sp>
        <p:nvSpPr>
          <p:cNvPr id="3" name="Content Placeholder 2">
            <a:extLst>
              <a:ext uri="{FF2B5EF4-FFF2-40B4-BE49-F238E27FC236}">
                <a16:creationId xmlns:a16="http://schemas.microsoft.com/office/drawing/2014/main" id="{ACF38ADF-3116-478D-A4F8-9D87B2BED8CE}"/>
              </a:ext>
            </a:extLst>
          </p:cNvPr>
          <p:cNvSpPr>
            <a:spLocks noGrp="1"/>
          </p:cNvSpPr>
          <p:nvPr>
            <p:ph idx="1"/>
          </p:nvPr>
        </p:nvSpPr>
        <p:spPr>
          <a:xfrm>
            <a:off x="1451579" y="1853754"/>
            <a:ext cx="9603275" cy="3450613"/>
          </a:xfrm>
        </p:spPr>
        <p:txBody>
          <a:bodyPr>
            <a:normAutofit/>
          </a:bodyPr>
          <a:lstStyle/>
          <a:p>
            <a:pPr marL="0" indent="0">
              <a:buNone/>
            </a:pPr>
            <a:r>
              <a:rPr lang="fr-CA" sz="2800" b="1" dirty="0"/>
              <a:t>Lecture littéraire </a:t>
            </a:r>
            <a:r>
              <a:rPr lang="fr-CA" sz="1800" dirty="0">
                <a:solidFill>
                  <a:srgbClr val="B71E42"/>
                </a:solidFill>
              </a:rPr>
              <a:t>(</a:t>
            </a:r>
            <a:r>
              <a:rPr lang="fr-CA" sz="1800" dirty="0" err="1">
                <a:solidFill>
                  <a:srgbClr val="B71E42"/>
                </a:solidFill>
              </a:rPr>
              <a:t>Dufays</a:t>
            </a:r>
            <a:r>
              <a:rPr lang="fr-CA" sz="1800" dirty="0">
                <a:solidFill>
                  <a:srgbClr val="B71E42"/>
                </a:solidFill>
              </a:rPr>
              <a:t>, </a:t>
            </a:r>
            <a:r>
              <a:rPr lang="fr-CA" sz="1800" dirty="0" err="1">
                <a:solidFill>
                  <a:srgbClr val="B71E42"/>
                </a:solidFill>
              </a:rPr>
              <a:t>Gemenne</a:t>
            </a:r>
            <a:r>
              <a:rPr lang="fr-CA" sz="1800" dirty="0">
                <a:solidFill>
                  <a:srgbClr val="B71E42"/>
                </a:solidFill>
              </a:rPr>
              <a:t> et Ledur, 2015) </a:t>
            </a:r>
          </a:p>
          <a:p>
            <a:pPr>
              <a:lnSpc>
                <a:spcPct val="100000"/>
              </a:lnSpc>
            </a:pPr>
            <a:r>
              <a:rPr lang="fr-CA" dirty="0"/>
              <a:t>Concept didactique inspiré des théories de la réception en études littéraires</a:t>
            </a:r>
          </a:p>
          <a:p>
            <a:pPr>
              <a:lnSpc>
                <a:spcPct val="100000"/>
              </a:lnSpc>
            </a:pPr>
            <a:r>
              <a:rPr lang="fr-CA" dirty="0"/>
              <a:t>Né en réaction à l’excès de formalisme en enseignement de la littérature</a:t>
            </a:r>
          </a:p>
          <a:p>
            <a:pPr>
              <a:lnSpc>
                <a:spcPct val="100000"/>
              </a:lnSpc>
            </a:pPr>
            <a:r>
              <a:rPr lang="fr-CA" dirty="0"/>
              <a:t>Centration de l’intérêt sur la relation sujet lecteur-texte plutôt que texte en soi</a:t>
            </a:r>
          </a:p>
          <a:p>
            <a:pPr marL="0" indent="0">
              <a:lnSpc>
                <a:spcPct val="100000"/>
              </a:lnSpc>
              <a:buNone/>
            </a:pPr>
            <a:r>
              <a:rPr lang="fr-CA" sz="2800" b="1" dirty="0"/>
              <a:t>Sujet lecteur </a:t>
            </a:r>
            <a:r>
              <a:rPr lang="fr-CA" dirty="0">
                <a:solidFill>
                  <a:srgbClr val="B71E42"/>
                </a:solidFill>
              </a:rPr>
              <a:t>(Rouxel et Langlade, 2004) </a:t>
            </a:r>
          </a:p>
          <a:p>
            <a:pPr>
              <a:lnSpc>
                <a:spcPct val="100000"/>
              </a:lnSpc>
              <a:buFont typeface="Wingdings" panose="05000000000000000000" pitchFamily="2" charset="2"/>
              <a:buChar char="§"/>
            </a:pPr>
            <a:r>
              <a:rPr lang="fr-CA" dirty="0"/>
              <a:t>Sujet singulier et divers en situation de lecture littéraire</a:t>
            </a:r>
          </a:p>
          <a:p>
            <a:pPr>
              <a:lnSpc>
                <a:spcPct val="100000"/>
              </a:lnSpc>
              <a:buFont typeface="Wingdings" panose="05000000000000000000" pitchFamily="2" charset="2"/>
              <a:buChar char="§"/>
            </a:pPr>
            <a:r>
              <a:rPr lang="fr-CA" dirty="0"/>
              <a:t>« Lecteur effectif, considéré dans toutes ses dimensions » </a:t>
            </a:r>
            <a:r>
              <a:rPr lang="fr-CA" dirty="0">
                <a:solidFill>
                  <a:srgbClr val="B71E42"/>
                </a:solidFill>
              </a:rPr>
              <a:t>(</a:t>
            </a:r>
            <a:r>
              <a:rPr lang="fr-CA" dirty="0" err="1">
                <a:solidFill>
                  <a:srgbClr val="B71E42"/>
                </a:solidFill>
              </a:rPr>
              <a:t>Dufays</a:t>
            </a:r>
            <a:r>
              <a:rPr lang="fr-CA" dirty="0">
                <a:solidFill>
                  <a:srgbClr val="B71E42"/>
                </a:solidFill>
              </a:rPr>
              <a:t>, 2013, p.83)   </a:t>
            </a:r>
          </a:p>
          <a:p>
            <a:pPr>
              <a:lnSpc>
                <a:spcPct val="100000"/>
              </a:lnSpc>
              <a:buFont typeface="Wingdings" panose="05000000000000000000" pitchFamily="2" charset="2"/>
              <a:buChar char="§"/>
            </a:pPr>
            <a:endParaRPr lang="fr-CA" dirty="0"/>
          </a:p>
          <a:p>
            <a:pPr>
              <a:lnSpc>
                <a:spcPct val="100000"/>
              </a:lnSpc>
            </a:pPr>
            <a:endParaRPr lang="fr-CA" dirty="0"/>
          </a:p>
          <a:p>
            <a:endParaRPr lang="fr-CA" dirty="0"/>
          </a:p>
          <a:p>
            <a:pPr marL="0" indent="0">
              <a:buNone/>
            </a:pPr>
            <a:endParaRPr lang="fr-CA" dirty="0"/>
          </a:p>
        </p:txBody>
      </p:sp>
    </p:spTree>
    <p:extLst>
      <p:ext uri="{BB962C8B-B14F-4D97-AF65-F5344CB8AC3E}">
        <p14:creationId xmlns:p14="http://schemas.microsoft.com/office/powerpoint/2010/main" val="47955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24AC1-BC9B-4A51-92FD-4869734DF639}"/>
              </a:ext>
            </a:extLst>
          </p:cNvPr>
          <p:cNvSpPr>
            <a:spLocks noGrp="1"/>
          </p:cNvSpPr>
          <p:nvPr>
            <p:ph type="title"/>
          </p:nvPr>
        </p:nvSpPr>
        <p:spPr>
          <a:xfrm>
            <a:off x="1478083" y="644499"/>
            <a:ext cx="9603275" cy="1049235"/>
          </a:xfrm>
        </p:spPr>
        <p:txBody>
          <a:bodyPr>
            <a:noAutofit/>
          </a:bodyPr>
          <a:lstStyle/>
          <a:p>
            <a:pPr algn="ctr"/>
            <a:r>
              <a:rPr lang="fr-CA" b="1" dirty="0">
                <a:solidFill>
                  <a:schemeClr val="tx1">
                    <a:lumMod val="85000"/>
                    <a:lumOff val="15000"/>
                  </a:schemeClr>
                </a:solidFill>
                <a:latin typeface="Arial Nova" panose="020B0504020202020204" pitchFamily="34" charset="0"/>
                <a:cs typeface="Arial" panose="020B0604020202020204" pitchFamily="34" charset="0"/>
              </a:rPr>
              <a:t>Écritures de la réception et Écriture réflexive</a:t>
            </a:r>
            <a:endParaRPr lang="fr-CA" sz="1000" dirty="0"/>
          </a:p>
        </p:txBody>
      </p:sp>
      <p:sp>
        <p:nvSpPr>
          <p:cNvPr id="8" name="TextBox 2">
            <a:extLst>
              <a:ext uri="{FF2B5EF4-FFF2-40B4-BE49-F238E27FC236}">
                <a16:creationId xmlns:a16="http://schemas.microsoft.com/office/drawing/2014/main" id="{A2CD8904-60A6-4749-A47C-0B4FBB2B7759}"/>
              </a:ext>
            </a:extLst>
          </p:cNvPr>
          <p:cNvSpPr txBox="1"/>
          <p:nvPr/>
        </p:nvSpPr>
        <p:spPr>
          <a:xfrm>
            <a:off x="1013243" y="1966184"/>
            <a:ext cx="10165513" cy="3816429"/>
          </a:xfrm>
          <a:prstGeom prst="rect">
            <a:avLst/>
          </a:prstGeom>
          <a:noFill/>
        </p:spPr>
        <p:txBody>
          <a:bodyPr wrap="square" rtlCol="0">
            <a:spAutoFit/>
          </a:bodyPr>
          <a:lstStyle/>
          <a:p>
            <a:pPr algn="just" defTabSz="914400"/>
            <a:r>
              <a:rPr lang="fr-FR" sz="2800" b="1" dirty="0">
                <a:solidFill>
                  <a:prstClr val="black"/>
                </a:solidFill>
              </a:rPr>
              <a:t>Écritures de la réception</a:t>
            </a:r>
          </a:p>
          <a:p>
            <a:pPr algn="just" defTabSz="914400"/>
            <a:r>
              <a:rPr lang="fr-FR" sz="2000" dirty="0">
                <a:solidFill>
                  <a:prstClr val="black"/>
                </a:solidFill>
              </a:rPr>
              <a:t>Les écritures de la réception comme démarche privilégiée de la formation des sujets lecteurs et scripteurs </a:t>
            </a:r>
            <a:r>
              <a:rPr lang="fr-FR" dirty="0">
                <a:solidFill>
                  <a:srgbClr val="B71E42"/>
                </a:solidFill>
              </a:rPr>
              <a:t>(Chabanne et Bucheton, 2002; </a:t>
            </a:r>
            <a:r>
              <a:rPr lang="fr-FR" dirty="0" err="1">
                <a:solidFill>
                  <a:srgbClr val="B71E42"/>
                </a:solidFill>
              </a:rPr>
              <a:t>Kervyn</a:t>
            </a:r>
            <a:r>
              <a:rPr lang="fr-FR" dirty="0">
                <a:solidFill>
                  <a:srgbClr val="B71E42"/>
                </a:solidFill>
              </a:rPr>
              <a:t>, 2009, Dubois-</a:t>
            </a:r>
            <a:r>
              <a:rPr lang="fr-FR" dirty="0" err="1">
                <a:solidFill>
                  <a:srgbClr val="B71E42"/>
                </a:solidFill>
              </a:rPr>
              <a:t>Marcoin</a:t>
            </a:r>
            <a:r>
              <a:rPr lang="fr-FR" dirty="0">
                <a:solidFill>
                  <a:srgbClr val="B71E42"/>
                </a:solidFill>
              </a:rPr>
              <a:t>, 2009; </a:t>
            </a:r>
            <a:r>
              <a:rPr lang="fr-FR" dirty="0" err="1">
                <a:solidFill>
                  <a:srgbClr val="B71E42"/>
                </a:solidFill>
              </a:rPr>
              <a:t>Tauveron</a:t>
            </a:r>
            <a:r>
              <a:rPr lang="fr-FR" dirty="0">
                <a:solidFill>
                  <a:srgbClr val="B71E42"/>
                </a:solidFill>
              </a:rPr>
              <a:t>, 2007)</a:t>
            </a:r>
          </a:p>
          <a:p>
            <a:pPr algn="just" defTabSz="914400"/>
            <a:endParaRPr lang="fr-FR" b="1" dirty="0">
              <a:solidFill>
                <a:prstClr val="black"/>
              </a:solidFill>
            </a:endParaRPr>
          </a:p>
          <a:p>
            <a:pPr algn="just" defTabSz="914400"/>
            <a:r>
              <a:rPr lang="fr-FR" b="1" dirty="0">
                <a:solidFill>
                  <a:prstClr val="black"/>
                </a:solidFill>
              </a:rPr>
              <a:t>Des écrits qui permettent au sujet (l’étudiant) d’exprimer sa rencontre avec le texte </a:t>
            </a:r>
          </a:p>
          <a:p>
            <a:pPr algn="just" defTabSz="914400"/>
            <a:endParaRPr lang="fr-FR" sz="2400" dirty="0">
              <a:solidFill>
                <a:prstClr val="black"/>
              </a:solidFill>
            </a:endParaRPr>
          </a:p>
          <a:p>
            <a:pPr algn="just" defTabSz="914400"/>
            <a:r>
              <a:rPr lang="fr-FR" sz="2400" dirty="0">
                <a:solidFill>
                  <a:prstClr val="black"/>
                </a:solidFill>
              </a:rPr>
              <a:t>L’écriture réflexive est un type d’écritures de la réception </a:t>
            </a:r>
            <a:r>
              <a:rPr lang="fr-FR" dirty="0">
                <a:solidFill>
                  <a:srgbClr val="B71E42"/>
                </a:solidFill>
              </a:rPr>
              <a:t>(</a:t>
            </a:r>
            <a:r>
              <a:rPr lang="fr-FR" dirty="0" err="1">
                <a:solidFill>
                  <a:srgbClr val="B71E42"/>
                </a:solidFill>
              </a:rPr>
              <a:t>LeGoff</a:t>
            </a:r>
            <a:r>
              <a:rPr lang="fr-FR" dirty="0">
                <a:solidFill>
                  <a:srgbClr val="B71E42"/>
                </a:solidFill>
              </a:rPr>
              <a:t> et </a:t>
            </a:r>
            <a:r>
              <a:rPr lang="fr-FR" dirty="0" err="1">
                <a:solidFill>
                  <a:srgbClr val="B71E42"/>
                </a:solidFill>
              </a:rPr>
              <a:t>Fourtanier</a:t>
            </a:r>
            <a:r>
              <a:rPr lang="fr-FR" dirty="0">
                <a:solidFill>
                  <a:srgbClr val="B71E42"/>
                </a:solidFill>
              </a:rPr>
              <a:t>, 2017) </a:t>
            </a:r>
            <a:endParaRPr lang="fr-FR" sz="2000" dirty="0">
              <a:solidFill>
                <a:srgbClr val="B71E42"/>
              </a:solidFill>
            </a:endParaRPr>
          </a:p>
          <a:p>
            <a:pPr algn="just" defTabSz="914400"/>
            <a:endParaRPr lang="fr-FR" sz="2400" dirty="0">
              <a:solidFill>
                <a:prstClr val="black"/>
              </a:solidFill>
            </a:endParaRPr>
          </a:p>
          <a:p>
            <a:pPr algn="just" defTabSz="914400"/>
            <a:r>
              <a:rPr lang="fr-FR" sz="2400" dirty="0"/>
              <a:t>L’écriture réflexive est définie comme l’écriture pour penser, apprendre et se construire </a:t>
            </a:r>
            <a:r>
              <a:rPr lang="fr-FR" dirty="0">
                <a:solidFill>
                  <a:srgbClr val="B71E42"/>
                </a:solidFill>
              </a:rPr>
              <a:t>(Chabanne et Bucheton, 2002) </a:t>
            </a:r>
            <a:endParaRPr lang="fr-FR" sz="2000" dirty="0">
              <a:solidFill>
                <a:srgbClr val="70AD47"/>
              </a:solidFill>
            </a:endParaRPr>
          </a:p>
          <a:p>
            <a:pPr marL="342900" indent="-342900" algn="just" defTabSz="914400">
              <a:buFont typeface="Wingdings" pitchFamily="2" charset="2"/>
              <a:buChar char="§"/>
            </a:pPr>
            <a:endParaRPr lang="fr-FR" dirty="0">
              <a:solidFill>
                <a:srgbClr val="B71E42"/>
              </a:solidFill>
              <a:latin typeface="Calibri" panose="020F0502020204030204"/>
            </a:endParaRPr>
          </a:p>
        </p:txBody>
      </p:sp>
    </p:spTree>
    <p:extLst>
      <p:ext uri="{BB962C8B-B14F-4D97-AF65-F5344CB8AC3E}">
        <p14:creationId xmlns:p14="http://schemas.microsoft.com/office/powerpoint/2010/main" val="166221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49179-221B-AB45-9CB2-93C0EC675D7A}"/>
              </a:ext>
            </a:extLst>
          </p:cNvPr>
          <p:cNvSpPr>
            <a:spLocks noGrp="1"/>
          </p:cNvSpPr>
          <p:nvPr>
            <p:ph type="title"/>
          </p:nvPr>
        </p:nvSpPr>
        <p:spPr>
          <a:xfrm>
            <a:off x="-172278" y="1311985"/>
            <a:ext cx="12191999" cy="1887950"/>
          </a:xfrm>
        </p:spPr>
        <p:txBody>
          <a:bodyPr/>
          <a:lstStyle/>
          <a:p>
            <a:pPr algn="ctr"/>
            <a:r>
              <a:rPr lang="fr-FR" dirty="0"/>
              <a:t>Quelques éléments de méthodologie</a:t>
            </a:r>
          </a:p>
        </p:txBody>
      </p:sp>
    </p:spTree>
    <p:extLst>
      <p:ext uri="{BB962C8B-B14F-4D97-AF65-F5344CB8AC3E}">
        <p14:creationId xmlns:p14="http://schemas.microsoft.com/office/powerpoint/2010/main" val="542226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1457-A0BD-40CF-AC29-42E55ECA073D}"/>
              </a:ext>
            </a:extLst>
          </p:cNvPr>
          <p:cNvSpPr>
            <a:spLocks noGrp="1"/>
          </p:cNvSpPr>
          <p:nvPr>
            <p:ph type="title"/>
          </p:nvPr>
        </p:nvSpPr>
        <p:spPr/>
        <p:txBody>
          <a:bodyPr/>
          <a:lstStyle/>
          <a:p>
            <a:r>
              <a:rPr lang="fr-CA" dirty="0"/>
              <a:t>Données collectées </a:t>
            </a:r>
            <a:r>
              <a:rPr lang="fr-CA" sz="2800" dirty="0"/>
              <a:t>au collégial</a:t>
            </a:r>
            <a:endParaRPr lang="fr-CA" dirty="0"/>
          </a:p>
        </p:txBody>
      </p:sp>
      <p:graphicFrame>
        <p:nvGraphicFramePr>
          <p:cNvPr id="4" name="Table 3">
            <a:extLst>
              <a:ext uri="{FF2B5EF4-FFF2-40B4-BE49-F238E27FC236}">
                <a16:creationId xmlns:a16="http://schemas.microsoft.com/office/drawing/2014/main" id="{CFD76543-AA9C-4764-8D8E-154913256B0F}"/>
              </a:ext>
            </a:extLst>
          </p:cNvPr>
          <p:cNvGraphicFramePr>
            <a:graphicFrameLocks noGrp="1"/>
          </p:cNvGraphicFramePr>
          <p:nvPr>
            <p:extLst>
              <p:ext uri="{D42A27DB-BD31-4B8C-83A1-F6EECF244321}">
                <p14:modId xmlns:p14="http://schemas.microsoft.com/office/powerpoint/2010/main" val="420639037"/>
              </p:ext>
            </p:extLst>
          </p:nvPr>
        </p:nvGraphicFramePr>
        <p:xfrm>
          <a:off x="2358985" y="2098195"/>
          <a:ext cx="7474030" cy="3895834"/>
        </p:xfrm>
        <a:graphic>
          <a:graphicData uri="http://schemas.openxmlformats.org/drawingml/2006/table">
            <a:tbl>
              <a:tblPr firstRow="1" bandRow="1">
                <a:tableStyleId>{073A0DAA-6AF3-43AB-8588-CEC1D06C72B9}</a:tableStyleId>
              </a:tblPr>
              <a:tblGrid>
                <a:gridCol w="3737015">
                  <a:extLst>
                    <a:ext uri="{9D8B030D-6E8A-4147-A177-3AD203B41FA5}">
                      <a16:colId xmlns:a16="http://schemas.microsoft.com/office/drawing/2014/main" val="2836337951"/>
                    </a:ext>
                  </a:extLst>
                </a:gridCol>
                <a:gridCol w="3737015">
                  <a:extLst>
                    <a:ext uri="{9D8B030D-6E8A-4147-A177-3AD203B41FA5}">
                      <a16:colId xmlns:a16="http://schemas.microsoft.com/office/drawing/2014/main" val="1007297371"/>
                    </a:ext>
                  </a:extLst>
                </a:gridCol>
              </a:tblGrid>
              <a:tr h="505669">
                <a:tc>
                  <a:txBody>
                    <a:bodyPr/>
                    <a:lstStyle/>
                    <a:p>
                      <a:pPr algn="ctr"/>
                      <a:r>
                        <a:rPr lang="fr-CA" sz="2400" dirty="0"/>
                        <a:t>Instruments de collecte</a:t>
                      </a:r>
                    </a:p>
                  </a:txBody>
                  <a:tcPr anchor="ctr"/>
                </a:tc>
                <a:tc>
                  <a:txBody>
                    <a:bodyPr/>
                    <a:lstStyle/>
                    <a:p>
                      <a:pPr algn="ctr"/>
                      <a:r>
                        <a:rPr lang="fr-CA" sz="2400" dirty="0"/>
                        <a:t>Participants</a:t>
                      </a:r>
                    </a:p>
                  </a:txBody>
                  <a:tcPr anchor="ctr"/>
                </a:tc>
                <a:extLst>
                  <a:ext uri="{0D108BD9-81ED-4DB2-BD59-A6C34878D82A}">
                    <a16:rowId xmlns:a16="http://schemas.microsoft.com/office/drawing/2014/main" val="1681249720"/>
                  </a:ext>
                </a:extLst>
              </a:tr>
              <a:tr h="450621">
                <a:tc>
                  <a:txBody>
                    <a:bodyPr/>
                    <a:lstStyle/>
                    <a:p>
                      <a:pPr algn="ctr"/>
                      <a:r>
                        <a:rPr lang="fr-CA" sz="1800" dirty="0"/>
                        <a:t>Entrevue semi-dirigée (1h)</a:t>
                      </a:r>
                    </a:p>
                  </a:txBody>
                  <a:tcPr anchor="ctr">
                    <a:solidFill>
                      <a:schemeClr val="accent1">
                        <a:lumMod val="20000"/>
                        <a:lumOff val="80000"/>
                      </a:schemeClr>
                    </a:solidFill>
                  </a:tcPr>
                </a:tc>
                <a:tc>
                  <a:txBody>
                    <a:bodyPr/>
                    <a:lstStyle/>
                    <a:p>
                      <a:pPr algn="ctr"/>
                      <a:r>
                        <a:rPr lang="fr-CA" sz="1800" dirty="0"/>
                        <a:t>Enseignante</a:t>
                      </a:r>
                    </a:p>
                  </a:txBody>
                  <a:tcPr anchor="ctr">
                    <a:solidFill>
                      <a:srgbClr val="3A6AC1"/>
                    </a:solidFill>
                  </a:tcPr>
                </a:tc>
                <a:extLst>
                  <a:ext uri="{0D108BD9-81ED-4DB2-BD59-A6C34878D82A}">
                    <a16:rowId xmlns:a16="http://schemas.microsoft.com/office/drawing/2014/main" val="2185862227"/>
                  </a:ext>
                </a:extLst>
              </a:tr>
              <a:tr h="699594">
                <a:tc>
                  <a:txBody>
                    <a:bodyPr/>
                    <a:lstStyle/>
                    <a:p>
                      <a:pPr algn="ctr"/>
                      <a:r>
                        <a:rPr lang="fr-CA" sz="1800" dirty="0"/>
                        <a:t>Enregistrements vidéo de la mise </a:t>
                      </a:r>
                      <a:br>
                        <a:rPr lang="fr-CA" sz="1800" dirty="0"/>
                      </a:br>
                      <a:r>
                        <a:rPr lang="fr-CA" sz="1800" dirty="0"/>
                        <a:t>en œuvre de la séquence</a:t>
                      </a:r>
                    </a:p>
                  </a:txBody>
                  <a:tcPr anchor="ctr">
                    <a:solidFill>
                      <a:srgbClr val="A2DBCF"/>
                    </a:solidFill>
                  </a:tcPr>
                </a:tc>
                <a:tc>
                  <a:txBody>
                    <a:bodyPr/>
                    <a:lstStyle/>
                    <a:p>
                      <a:pPr algn="ctr"/>
                      <a:r>
                        <a:rPr lang="fr-CA" sz="1800" dirty="0"/>
                        <a:t>Enseignante et étudiants</a:t>
                      </a:r>
                    </a:p>
                  </a:txBody>
                  <a:tcPr anchor="ctr">
                    <a:solidFill>
                      <a:srgbClr val="00CC99"/>
                    </a:solidFill>
                  </a:tcPr>
                </a:tc>
                <a:extLst>
                  <a:ext uri="{0D108BD9-81ED-4DB2-BD59-A6C34878D82A}">
                    <a16:rowId xmlns:a16="http://schemas.microsoft.com/office/drawing/2014/main" val="336678664"/>
                  </a:ext>
                </a:extLst>
              </a:tr>
              <a:tr h="476943">
                <a:tc>
                  <a:txBody>
                    <a:bodyPr/>
                    <a:lstStyle/>
                    <a:p>
                      <a:pPr algn="ctr"/>
                      <a:r>
                        <a:rPr lang="fr-CA" dirty="0"/>
                        <a:t>Écrits </a:t>
                      </a:r>
                    </a:p>
                  </a:txBody>
                  <a:tcPr anchor="ctr">
                    <a:solidFill>
                      <a:schemeClr val="accent4">
                        <a:lumMod val="20000"/>
                        <a:lumOff val="80000"/>
                      </a:schemeClr>
                    </a:solidFill>
                  </a:tcPr>
                </a:tc>
                <a:tc>
                  <a:txBody>
                    <a:bodyPr/>
                    <a:lstStyle/>
                    <a:p>
                      <a:pPr algn="ctr"/>
                      <a:r>
                        <a:rPr lang="fr-CA" dirty="0"/>
                        <a:t>Étudiants</a:t>
                      </a:r>
                    </a:p>
                  </a:txBody>
                  <a:tcPr anchor="ctr">
                    <a:solidFill>
                      <a:schemeClr val="accent4">
                        <a:lumMod val="60000"/>
                        <a:lumOff val="40000"/>
                      </a:schemeClr>
                    </a:solidFill>
                  </a:tcPr>
                </a:tc>
                <a:extLst>
                  <a:ext uri="{0D108BD9-81ED-4DB2-BD59-A6C34878D82A}">
                    <a16:rowId xmlns:a16="http://schemas.microsoft.com/office/drawing/2014/main" val="88034625"/>
                  </a:ext>
                </a:extLst>
              </a:tr>
              <a:tr h="595876">
                <a:tc>
                  <a:txBody>
                    <a:bodyPr/>
                    <a:lstStyle/>
                    <a:p>
                      <a:pPr algn="ctr"/>
                      <a:r>
                        <a:rPr lang="fr-CA" dirty="0"/>
                        <a:t>Consignes des écrits et</a:t>
                      </a:r>
                      <a:br>
                        <a:rPr lang="fr-CA" dirty="0"/>
                      </a:br>
                      <a:r>
                        <a:rPr lang="fr-CA" dirty="0"/>
                        <a:t> matériel didactique</a:t>
                      </a:r>
                    </a:p>
                  </a:txBody>
                  <a:tcPr anchor="ctr">
                    <a:solidFill>
                      <a:schemeClr val="accent1">
                        <a:lumMod val="20000"/>
                        <a:lumOff val="80000"/>
                      </a:schemeClr>
                    </a:solidFill>
                  </a:tcPr>
                </a:tc>
                <a:tc>
                  <a:txBody>
                    <a:bodyPr/>
                    <a:lstStyle/>
                    <a:p>
                      <a:pPr algn="ctr"/>
                      <a:r>
                        <a:rPr lang="fr-CA" dirty="0"/>
                        <a:t>Enseignante</a:t>
                      </a:r>
                    </a:p>
                  </a:txBody>
                  <a:tcPr anchor="ctr">
                    <a:solidFill>
                      <a:srgbClr val="3A6AC1"/>
                    </a:solidFill>
                  </a:tcPr>
                </a:tc>
                <a:extLst>
                  <a:ext uri="{0D108BD9-81ED-4DB2-BD59-A6C34878D82A}">
                    <a16:rowId xmlns:a16="http://schemas.microsoft.com/office/drawing/2014/main" val="1778507371"/>
                  </a:ext>
                </a:extLst>
              </a:tr>
              <a:tr h="374309">
                <a:tc>
                  <a:txBody>
                    <a:bodyPr/>
                    <a:lstStyle/>
                    <a:p>
                      <a:pPr algn="ctr"/>
                      <a:r>
                        <a:rPr lang="fr-CA" dirty="0"/>
                        <a:t>Entrevue semi-dirigée (1h30)</a:t>
                      </a:r>
                    </a:p>
                  </a:txBody>
                  <a:tcPr anchor="ctr">
                    <a:solidFill>
                      <a:schemeClr val="accent1">
                        <a:lumMod val="20000"/>
                        <a:lumOff val="80000"/>
                      </a:schemeClr>
                    </a:solidFill>
                  </a:tcPr>
                </a:tc>
                <a:tc>
                  <a:txBody>
                    <a:bodyPr/>
                    <a:lstStyle/>
                    <a:p>
                      <a:pPr algn="ctr"/>
                      <a:r>
                        <a:rPr lang="fr-CA" dirty="0"/>
                        <a:t>Enseignante</a:t>
                      </a:r>
                    </a:p>
                  </a:txBody>
                  <a:tcPr anchor="ctr">
                    <a:solidFill>
                      <a:srgbClr val="3A6AC1"/>
                    </a:solidFill>
                  </a:tcPr>
                </a:tc>
                <a:extLst>
                  <a:ext uri="{0D108BD9-81ED-4DB2-BD59-A6C34878D82A}">
                    <a16:rowId xmlns:a16="http://schemas.microsoft.com/office/drawing/2014/main" val="1388737814"/>
                  </a:ext>
                </a:extLst>
              </a:tr>
              <a:tr h="374309">
                <a:tc>
                  <a:txBody>
                    <a:bodyPr/>
                    <a:lstStyle/>
                    <a:p>
                      <a:pPr algn="ctr"/>
                      <a:r>
                        <a:rPr lang="fr-CA" sz="1800" dirty="0"/>
                        <a:t>Entretiens individuels (ENS)</a:t>
                      </a:r>
                    </a:p>
                  </a:txBody>
                  <a:tcPr anchor="ctr">
                    <a:solidFill>
                      <a:schemeClr val="bg1">
                        <a:lumMod val="95000"/>
                      </a:schemeClr>
                    </a:solidFill>
                  </a:tcPr>
                </a:tc>
                <a:tc>
                  <a:txBody>
                    <a:bodyPr/>
                    <a:lstStyle/>
                    <a:p>
                      <a:pPr algn="ctr"/>
                      <a:r>
                        <a:rPr lang="fr-CA" sz="1800" dirty="0"/>
                        <a:t>Enseignante et étudiants</a:t>
                      </a:r>
                    </a:p>
                  </a:txBody>
                  <a:tcPr anchor="ctr">
                    <a:solidFill>
                      <a:schemeClr val="bg2"/>
                    </a:solidFill>
                  </a:tcPr>
                </a:tc>
                <a:extLst>
                  <a:ext uri="{0D108BD9-81ED-4DB2-BD59-A6C34878D82A}">
                    <a16:rowId xmlns:a16="http://schemas.microsoft.com/office/drawing/2014/main" val="8180296"/>
                  </a:ext>
                </a:extLst>
              </a:tr>
              <a:tr h="374309">
                <a:tc>
                  <a:txBody>
                    <a:bodyPr/>
                    <a:lstStyle/>
                    <a:p>
                      <a:pPr algn="ctr"/>
                      <a:r>
                        <a:rPr lang="fr-CA" dirty="0"/>
                        <a:t>Entretiens d’explicitation (CH)</a:t>
                      </a:r>
                    </a:p>
                  </a:txBody>
                  <a:tcPr anchor="ctr">
                    <a:solidFill>
                      <a:schemeClr val="bg1">
                        <a:lumMod val="95000"/>
                      </a:schemeClr>
                    </a:solidFill>
                  </a:tcPr>
                </a:tc>
                <a:tc>
                  <a:txBody>
                    <a:bodyPr/>
                    <a:lstStyle/>
                    <a:p>
                      <a:pPr algn="ctr"/>
                      <a:r>
                        <a:rPr lang="fr-CA" dirty="0"/>
                        <a:t>Étudiants</a:t>
                      </a:r>
                    </a:p>
                  </a:txBody>
                  <a:tcPr anchor="ctr">
                    <a:solidFill>
                      <a:schemeClr val="bg2"/>
                    </a:solidFill>
                  </a:tcPr>
                </a:tc>
                <a:extLst>
                  <a:ext uri="{0D108BD9-81ED-4DB2-BD59-A6C34878D82A}">
                    <a16:rowId xmlns:a16="http://schemas.microsoft.com/office/drawing/2014/main" val="2146180235"/>
                  </a:ext>
                </a:extLst>
              </a:tr>
            </a:tbl>
          </a:graphicData>
        </a:graphic>
      </p:graphicFrame>
    </p:spTree>
    <p:extLst>
      <p:ext uri="{BB962C8B-B14F-4D97-AF65-F5344CB8AC3E}">
        <p14:creationId xmlns:p14="http://schemas.microsoft.com/office/powerpoint/2010/main" val="3818913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F07A-A3DD-4A02-A8AF-688EE19EC2E1}"/>
              </a:ext>
            </a:extLst>
          </p:cNvPr>
          <p:cNvSpPr>
            <a:spLocks noGrp="1"/>
          </p:cNvSpPr>
          <p:nvPr>
            <p:ph type="title"/>
          </p:nvPr>
        </p:nvSpPr>
        <p:spPr>
          <a:xfrm>
            <a:off x="882951" y="867619"/>
            <a:ext cx="10740421" cy="1049235"/>
          </a:xfrm>
        </p:spPr>
        <p:txBody>
          <a:bodyPr/>
          <a:lstStyle/>
          <a:p>
            <a:r>
              <a:rPr lang="fr-CA" dirty="0"/>
              <a:t>La séquence didactique: grandes tendances</a:t>
            </a:r>
          </a:p>
        </p:txBody>
      </p:sp>
      <p:graphicFrame>
        <p:nvGraphicFramePr>
          <p:cNvPr id="4" name="Espace réservé du contenu 5">
            <a:extLst>
              <a:ext uri="{FF2B5EF4-FFF2-40B4-BE49-F238E27FC236}">
                <a16:creationId xmlns:a16="http://schemas.microsoft.com/office/drawing/2014/main" id="{EA6FFD12-28AB-48E4-BFF0-EC8B743958DC}"/>
              </a:ext>
            </a:extLst>
          </p:cNvPr>
          <p:cNvGraphicFramePr>
            <a:graphicFrameLocks noGrp="1"/>
          </p:cNvGraphicFramePr>
          <p:nvPr>
            <p:ph idx="1"/>
            <p:extLst>
              <p:ext uri="{D42A27DB-BD31-4B8C-83A1-F6EECF244321}">
                <p14:modId xmlns:p14="http://schemas.microsoft.com/office/powerpoint/2010/main" val="1294484859"/>
              </p:ext>
            </p:extLst>
          </p:nvPr>
        </p:nvGraphicFramePr>
        <p:xfrm>
          <a:off x="1089025" y="2130425"/>
          <a:ext cx="9604375"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4763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4520CC0-E0FB-4E0B-B282-84C7F749CD2F}"/>
              </a:ext>
            </a:extLst>
          </p:cNvPr>
          <p:cNvSpPr/>
          <p:nvPr/>
        </p:nvSpPr>
        <p:spPr>
          <a:xfrm>
            <a:off x="1504077" y="649356"/>
            <a:ext cx="2987093" cy="99715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solidFill>
                  <a:schemeClr val="tx1"/>
                </a:solidFill>
              </a:rPr>
              <a:t>Enseignement: synopsis et entrevues</a:t>
            </a:r>
          </a:p>
        </p:txBody>
      </p:sp>
      <p:sp>
        <p:nvSpPr>
          <p:cNvPr id="16" name="Rectangle 15">
            <a:extLst>
              <a:ext uri="{FF2B5EF4-FFF2-40B4-BE49-F238E27FC236}">
                <a16:creationId xmlns:a16="http://schemas.microsoft.com/office/drawing/2014/main" id="{DE75CEA6-6541-487A-A01F-3599BC8ADE1E}"/>
              </a:ext>
            </a:extLst>
          </p:cNvPr>
          <p:cNvSpPr/>
          <p:nvPr/>
        </p:nvSpPr>
        <p:spPr>
          <a:xfrm>
            <a:off x="7004733" y="649356"/>
            <a:ext cx="2987093" cy="99715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solidFill>
                  <a:schemeClr val="tx1"/>
                </a:solidFill>
              </a:rPr>
              <a:t>Textes d’étudiants</a:t>
            </a:r>
            <a:endParaRPr lang="fr-CA" b="1" dirty="0">
              <a:solidFill>
                <a:schemeClr val="tx1"/>
              </a:solidFill>
            </a:endParaRPr>
          </a:p>
        </p:txBody>
      </p:sp>
      <p:sp>
        <p:nvSpPr>
          <p:cNvPr id="4" name="TextBox 3">
            <a:extLst>
              <a:ext uri="{FF2B5EF4-FFF2-40B4-BE49-F238E27FC236}">
                <a16:creationId xmlns:a16="http://schemas.microsoft.com/office/drawing/2014/main" id="{74F2908B-E799-41A1-9582-895F2DA8D3D9}"/>
              </a:ext>
            </a:extLst>
          </p:cNvPr>
          <p:cNvSpPr txBox="1"/>
          <p:nvPr/>
        </p:nvSpPr>
        <p:spPr>
          <a:xfrm>
            <a:off x="744577" y="2038212"/>
            <a:ext cx="4648755" cy="3785652"/>
          </a:xfrm>
          <a:prstGeom prst="rect">
            <a:avLst/>
          </a:prstGeom>
          <a:noFill/>
        </p:spPr>
        <p:txBody>
          <a:bodyPr wrap="square" rtlCol="0">
            <a:spAutoFit/>
          </a:bodyPr>
          <a:lstStyle/>
          <a:p>
            <a:pPr marL="342900" lvl="0" indent="-342900">
              <a:buFont typeface="Wingdings" panose="05000000000000000000" pitchFamily="2" charset="2"/>
              <a:buChar char="q"/>
            </a:pPr>
            <a:r>
              <a:rPr lang="fr-CA" sz="2000" b="1" dirty="0">
                <a:highlight>
                  <a:srgbClr val="00FFCC"/>
                </a:highlight>
              </a:rPr>
              <a:t>Objets enseignés</a:t>
            </a:r>
            <a:r>
              <a:rPr lang="fr-CA" sz="2000" dirty="0">
                <a:highlight>
                  <a:srgbClr val="00FFCC"/>
                </a:highlight>
              </a:rPr>
              <a:t> </a:t>
            </a:r>
            <a:r>
              <a:rPr lang="fr-CA" sz="2000" dirty="0"/>
              <a:t>(ex. lecture, écriture, oral, langue)</a:t>
            </a:r>
          </a:p>
          <a:p>
            <a:pPr marL="342900" lvl="0" indent="-342900">
              <a:buFont typeface="Wingdings" panose="05000000000000000000" pitchFamily="2" charset="2"/>
              <a:buChar char="q"/>
            </a:pPr>
            <a:r>
              <a:rPr lang="fr-CA" sz="2000" b="1" dirty="0"/>
              <a:t>Formes scolaires de travail</a:t>
            </a:r>
            <a:r>
              <a:rPr lang="fr-CA" sz="2000" dirty="0"/>
              <a:t> (ex. magistral, questionnement, correction)</a:t>
            </a:r>
          </a:p>
          <a:p>
            <a:pPr marL="342900" lvl="0" indent="-342900">
              <a:buFont typeface="Wingdings" panose="05000000000000000000" pitchFamily="2" charset="2"/>
              <a:buChar char="q"/>
            </a:pPr>
            <a:r>
              <a:rPr lang="fr-CA" sz="2000" b="1" dirty="0">
                <a:highlight>
                  <a:srgbClr val="00FFCC"/>
                </a:highlight>
              </a:rPr>
              <a:t>Formes et fonction de l’évaluation</a:t>
            </a:r>
            <a:r>
              <a:rPr lang="fr-CA" sz="2000" dirty="0">
                <a:highlight>
                  <a:srgbClr val="00FFCC"/>
                </a:highlight>
              </a:rPr>
              <a:t> </a:t>
            </a:r>
            <a:r>
              <a:rPr lang="fr-CA" sz="2000" dirty="0"/>
              <a:t>(individuelle/ collective; formative/sommative)</a:t>
            </a:r>
          </a:p>
          <a:p>
            <a:pPr marL="342900" lvl="0" indent="-342900">
              <a:buFont typeface="Wingdings" panose="05000000000000000000" pitchFamily="2" charset="2"/>
              <a:buChar char="q"/>
            </a:pPr>
            <a:r>
              <a:rPr lang="fr-CA" sz="2000" b="1" dirty="0">
                <a:highlight>
                  <a:srgbClr val="00FFCC"/>
                </a:highlight>
              </a:rPr>
              <a:t>Expérience de l’enseignante</a:t>
            </a:r>
            <a:r>
              <a:rPr lang="fr-CA" sz="2000" dirty="0"/>
              <a:t> (ex. difficultés, réussites, choix de l’œuvre, formation…)</a:t>
            </a:r>
          </a:p>
          <a:p>
            <a:pPr marL="342900" lvl="0" indent="-342900">
              <a:buFont typeface="Wingdings" panose="05000000000000000000" pitchFamily="2" charset="2"/>
              <a:buChar char="q"/>
            </a:pPr>
            <a:r>
              <a:rPr lang="fr-CA" sz="2000" dirty="0"/>
              <a:t>Ressources subjectives de l’enseignante comme lectrice</a:t>
            </a:r>
          </a:p>
        </p:txBody>
      </p:sp>
      <p:sp>
        <p:nvSpPr>
          <p:cNvPr id="18" name="TextBox 17">
            <a:extLst>
              <a:ext uri="{FF2B5EF4-FFF2-40B4-BE49-F238E27FC236}">
                <a16:creationId xmlns:a16="http://schemas.microsoft.com/office/drawing/2014/main" id="{660C4C8A-9E81-4309-A344-F586D96C371D}"/>
              </a:ext>
            </a:extLst>
          </p:cNvPr>
          <p:cNvSpPr txBox="1"/>
          <p:nvPr/>
        </p:nvSpPr>
        <p:spPr>
          <a:xfrm>
            <a:off x="6437986" y="2038212"/>
            <a:ext cx="5062123" cy="3785652"/>
          </a:xfrm>
          <a:prstGeom prst="rect">
            <a:avLst/>
          </a:prstGeom>
          <a:noFill/>
        </p:spPr>
        <p:txBody>
          <a:bodyPr wrap="square" rtlCol="0">
            <a:spAutoFit/>
          </a:bodyPr>
          <a:lstStyle/>
          <a:p>
            <a:pPr marL="342900" lvl="0" indent="-342900">
              <a:buFont typeface="Wingdings" panose="05000000000000000000" pitchFamily="2" charset="2"/>
              <a:buChar char="q"/>
            </a:pPr>
            <a:r>
              <a:rPr lang="fr-CA" sz="2000" b="1" dirty="0">
                <a:highlight>
                  <a:srgbClr val="00FFCC"/>
                </a:highlight>
              </a:rPr>
              <a:t>Expérience de l’étudiant</a:t>
            </a:r>
            <a:r>
              <a:rPr lang="fr-CA" sz="2000" dirty="0"/>
              <a:t> (ex. difficultés, réussites, scolaire/privé)</a:t>
            </a:r>
          </a:p>
          <a:p>
            <a:pPr marL="342900" lvl="0" indent="-342900">
              <a:buFont typeface="Wingdings" panose="05000000000000000000" pitchFamily="2" charset="2"/>
              <a:buChar char="q"/>
            </a:pPr>
            <a:r>
              <a:rPr lang="fr-CA" sz="2000" dirty="0"/>
              <a:t>Ressources subjectives de l’étudiant comme lecteur</a:t>
            </a:r>
          </a:p>
          <a:p>
            <a:pPr marL="342900" lvl="0" indent="-342900">
              <a:buFont typeface="Wingdings" panose="05000000000000000000" pitchFamily="2" charset="2"/>
              <a:buChar char="q"/>
            </a:pPr>
            <a:r>
              <a:rPr lang="fr-CA" sz="2000" dirty="0"/>
              <a:t>Modalité de la réflexivité (mise à distance de la compréhension, des pratiques, retour sur soi, intersubjectivité)</a:t>
            </a:r>
          </a:p>
          <a:p>
            <a:pPr marL="342900" lvl="0" indent="-342900">
              <a:buFont typeface="Wingdings" panose="05000000000000000000" pitchFamily="2" charset="2"/>
              <a:buChar char="q"/>
            </a:pPr>
            <a:r>
              <a:rPr lang="fr-CA" sz="2000" dirty="0"/>
              <a:t>Composantes de la compétence en lecture (</a:t>
            </a:r>
            <a:r>
              <a:rPr lang="fr-CA" sz="2000" b="1" dirty="0">
                <a:highlight>
                  <a:srgbClr val="00FFCC"/>
                </a:highlight>
              </a:rPr>
              <a:t>comprendre, interpréter</a:t>
            </a:r>
            <a:r>
              <a:rPr lang="fr-CA" sz="2000" dirty="0"/>
              <a:t>, réagir, apprécier)</a:t>
            </a:r>
          </a:p>
          <a:p>
            <a:pPr marL="342900" lvl="0" indent="-342900">
              <a:buFont typeface="Wingdings" panose="05000000000000000000" pitchFamily="2" charset="2"/>
              <a:buChar char="q"/>
            </a:pPr>
            <a:r>
              <a:rPr lang="fr-CA" sz="2000" b="1" dirty="0">
                <a:highlight>
                  <a:srgbClr val="00FF00"/>
                </a:highlight>
              </a:rPr>
              <a:t>Compétences à rendre compte de sa lecture par écrit (5 degrés)</a:t>
            </a:r>
            <a:endParaRPr lang="fr-CA" sz="2000" dirty="0">
              <a:highlight>
                <a:srgbClr val="00FF00"/>
              </a:highlight>
            </a:endParaRPr>
          </a:p>
        </p:txBody>
      </p:sp>
      <p:cxnSp>
        <p:nvCxnSpPr>
          <p:cNvPr id="7" name="Straight Connector 6">
            <a:extLst>
              <a:ext uri="{FF2B5EF4-FFF2-40B4-BE49-F238E27FC236}">
                <a16:creationId xmlns:a16="http://schemas.microsoft.com/office/drawing/2014/main" id="{C78CB54C-C4E8-40B4-A8F1-8E8B00E812AD}"/>
              </a:ext>
            </a:extLst>
          </p:cNvPr>
          <p:cNvCxnSpPr>
            <a:cxnSpLocks/>
          </p:cNvCxnSpPr>
          <p:nvPr/>
        </p:nvCxnSpPr>
        <p:spPr>
          <a:xfrm>
            <a:off x="5886445" y="685742"/>
            <a:ext cx="1" cy="5138122"/>
          </a:xfrm>
          <a:prstGeom prst="line">
            <a:avLst/>
          </a:prstGeom>
          <a:ln w="28575">
            <a:solidFill>
              <a:srgbClr val="B71E42"/>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F1035385-E4BD-4289-B02B-76280B51E1DB}"/>
              </a:ext>
            </a:extLst>
          </p:cNvPr>
          <p:cNvSpPr>
            <a:spLocks noGrp="1"/>
          </p:cNvSpPr>
          <p:nvPr>
            <p:ph type="title"/>
          </p:nvPr>
        </p:nvSpPr>
        <p:spPr>
          <a:xfrm>
            <a:off x="1506839" y="17127"/>
            <a:ext cx="9603275" cy="1049235"/>
          </a:xfrm>
        </p:spPr>
        <p:txBody>
          <a:bodyPr>
            <a:noAutofit/>
          </a:bodyPr>
          <a:lstStyle/>
          <a:p>
            <a:pPr algn="ctr"/>
            <a:r>
              <a:rPr lang="fr-CA" b="1" dirty="0">
                <a:solidFill>
                  <a:schemeClr val="tx1">
                    <a:lumMod val="85000"/>
                    <a:lumOff val="15000"/>
                  </a:schemeClr>
                </a:solidFill>
                <a:latin typeface="Arial Nova" panose="020B0504020202020204" pitchFamily="34" charset="0"/>
                <a:cs typeface="Arial" panose="020B0604020202020204" pitchFamily="34" charset="0"/>
              </a:rPr>
              <a:t>Principaux thèmes d’analyse</a:t>
            </a:r>
            <a:endParaRPr lang="fr-CA" sz="1000" dirty="0"/>
          </a:p>
        </p:txBody>
      </p:sp>
    </p:spTree>
    <p:extLst>
      <p:ext uri="{BB962C8B-B14F-4D97-AF65-F5344CB8AC3E}">
        <p14:creationId xmlns:p14="http://schemas.microsoft.com/office/powerpoint/2010/main" val="213640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a:extLst>
              <a:ext uri="{FF2B5EF4-FFF2-40B4-BE49-F238E27FC236}">
                <a16:creationId xmlns:a16="http://schemas.microsoft.com/office/drawing/2014/main" id="{A1F63123-B09C-4231-ACE4-C7F8F3DA1786}"/>
              </a:ext>
            </a:extLst>
          </p:cNvPr>
          <p:cNvGraphicFramePr>
            <a:graphicFrameLocks noGrp="1"/>
          </p:cNvGraphicFramePr>
          <p:nvPr>
            <p:ph idx="1"/>
            <p:extLst/>
          </p:nvPr>
        </p:nvGraphicFramePr>
        <p:xfrm>
          <a:off x="994410" y="1636601"/>
          <a:ext cx="10092690" cy="2728200"/>
        </p:xfrm>
        <a:graphic>
          <a:graphicData uri="http://schemas.openxmlformats.org/drawingml/2006/table">
            <a:tbl>
              <a:tblPr firstRow="1" firstCol="1" bandRow="1">
                <a:tableStyleId>{5C22544A-7EE6-4342-B048-85BDC9FD1C3A}</a:tableStyleId>
              </a:tblPr>
              <a:tblGrid>
                <a:gridCol w="1096323">
                  <a:extLst>
                    <a:ext uri="{9D8B030D-6E8A-4147-A177-3AD203B41FA5}">
                      <a16:colId xmlns:a16="http://schemas.microsoft.com/office/drawing/2014/main" val="1311198149"/>
                    </a:ext>
                  </a:extLst>
                </a:gridCol>
                <a:gridCol w="8996367">
                  <a:extLst>
                    <a:ext uri="{9D8B030D-6E8A-4147-A177-3AD203B41FA5}">
                      <a16:colId xmlns:a16="http://schemas.microsoft.com/office/drawing/2014/main" val="2967673265"/>
                    </a:ext>
                  </a:extLst>
                </a:gridCol>
              </a:tblGrid>
              <a:tr h="399336">
                <a:tc gridSpan="2">
                  <a:txBody>
                    <a:bodyPr/>
                    <a:lstStyle/>
                    <a:p>
                      <a:pPr algn="ctr">
                        <a:spcAft>
                          <a:spcPts val="0"/>
                        </a:spcAft>
                      </a:pPr>
                      <a:r>
                        <a:rPr lang="fr-CA" sz="2400" dirty="0">
                          <a:effectLst/>
                        </a:rPr>
                        <a:t>Indicateurs de « réussite » des composantes de la compétence en lecture</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CA"/>
                    </a:p>
                  </a:txBody>
                  <a:tcPr/>
                </a:tc>
                <a:extLst>
                  <a:ext uri="{0D108BD9-81ED-4DB2-BD59-A6C34878D82A}">
                    <a16:rowId xmlns:a16="http://schemas.microsoft.com/office/drawing/2014/main" val="536544083"/>
                  </a:ext>
                </a:extLst>
              </a:tr>
              <a:tr h="399336">
                <a:tc>
                  <a:txBody>
                    <a:bodyPr/>
                    <a:lstStyle/>
                    <a:p>
                      <a:pPr algn="ctr">
                        <a:spcAft>
                          <a:spcPts val="0"/>
                        </a:spcAft>
                      </a:pPr>
                      <a:r>
                        <a:rPr lang="fr-CA" sz="2400" dirty="0">
                          <a:effectLst/>
                        </a:rPr>
                        <a:t>0</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CA" sz="2400">
                          <a:effectLst/>
                        </a:rPr>
                        <a:t>Pas de réponse </a:t>
                      </a:r>
                      <a:endParaRPr lang="en-CA"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03676407"/>
                  </a:ext>
                </a:extLst>
              </a:tr>
              <a:tr h="399336">
                <a:tc>
                  <a:txBody>
                    <a:bodyPr/>
                    <a:lstStyle/>
                    <a:p>
                      <a:pPr algn="ctr">
                        <a:spcAft>
                          <a:spcPts val="0"/>
                        </a:spcAft>
                      </a:pPr>
                      <a:r>
                        <a:rPr lang="fr-CA" sz="2400" dirty="0">
                          <a:effectLst/>
                        </a:rPr>
                        <a:t>1</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CA" sz="2400">
                          <a:effectLst/>
                        </a:rPr>
                        <a:t>Donne une réponse, mais erronée</a:t>
                      </a:r>
                      <a:endParaRPr lang="en-CA"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4335240"/>
                  </a:ext>
                </a:extLst>
              </a:tr>
              <a:tr h="399336">
                <a:tc>
                  <a:txBody>
                    <a:bodyPr/>
                    <a:lstStyle/>
                    <a:p>
                      <a:pPr algn="ctr">
                        <a:spcAft>
                          <a:spcPts val="0"/>
                        </a:spcAft>
                      </a:pPr>
                      <a:r>
                        <a:rPr lang="fr-CA" sz="2400" dirty="0">
                          <a:effectLst/>
                        </a:rPr>
                        <a:t>2</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CA" sz="2400">
                          <a:effectLst/>
                        </a:rPr>
                        <a:t>Formule une réponse, mais pas d’explication</a:t>
                      </a:r>
                      <a:endParaRPr lang="en-CA"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71679600"/>
                  </a:ext>
                </a:extLst>
              </a:tr>
              <a:tr h="399336">
                <a:tc>
                  <a:txBody>
                    <a:bodyPr/>
                    <a:lstStyle/>
                    <a:p>
                      <a:pPr algn="ctr">
                        <a:spcAft>
                          <a:spcPts val="0"/>
                        </a:spcAft>
                      </a:pPr>
                      <a:r>
                        <a:rPr lang="fr-CA" sz="2400" dirty="0">
                          <a:effectLst/>
                        </a:rPr>
                        <a:t>3</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CA" sz="2400" dirty="0">
                          <a:effectLst/>
                        </a:rPr>
                        <a:t>Justifie ou exemplifie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6553476"/>
                  </a:ext>
                </a:extLst>
              </a:tr>
              <a:tr h="399336">
                <a:tc>
                  <a:txBody>
                    <a:bodyPr/>
                    <a:lstStyle/>
                    <a:p>
                      <a:pPr algn="ctr">
                        <a:spcAft>
                          <a:spcPts val="0"/>
                        </a:spcAft>
                      </a:pPr>
                      <a:r>
                        <a:rPr lang="fr-CA" sz="2400">
                          <a:effectLst/>
                        </a:rPr>
                        <a:t>4</a:t>
                      </a:r>
                      <a:endParaRPr lang="en-CA"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CA" sz="2400" dirty="0">
                          <a:effectLst/>
                        </a:rPr>
                        <a:t>Justifie et exemplifie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68853844"/>
                  </a:ext>
                </a:extLst>
              </a:tr>
            </a:tbl>
          </a:graphicData>
        </a:graphic>
      </p:graphicFrame>
      <p:sp>
        <p:nvSpPr>
          <p:cNvPr id="9" name="Rectangle 1">
            <a:extLst>
              <a:ext uri="{FF2B5EF4-FFF2-40B4-BE49-F238E27FC236}">
                <a16:creationId xmlns:a16="http://schemas.microsoft.com/office/drawing/2014/main" id="{D3C23A9F-0019-44B9-B122-0E6A46403055}"/>
              </a:ext>
            </a:extLst>
          </p:cNvPr>
          <p:cNvSpPr>
            <a:spLocks noChangeArrowheads="1"/>
          </p:cNvSpPr>
          <p:nvPr/>
        </p:nvSpPr>
        <p:spPr bwMode="auto">
          <a:xfrm>
            <a:off x="902970" y="4375014"/>
            <a:ext cx="10805572"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Exemple</a:t>
            </a:r>
            <a:r>
              <a:rPr kumimoji="0" lang="fr-CA"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 COMP-INT-2 = Compétence interpréter – Formule une réponse, mais pas d’explication</a:t>
            </a:r>
            <a:r>
              <a:rPr kumimoji="0" lang="fr-CA"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fr-CA" altLang="en-US" sz="2400" b="0" i="0" u="none" strike="noStrike" cap="none" normalizeH="0" baseline="0" dirty="0">
              <a:ln>
                <a:noFill/>
              </a:ln>
              <a:solidFill>
                <a:schemeClr val="tx1"/>
              </a:solidFill>
              <a:effectLst/>
              <a:latin typeface="Arial" panose="020B0604020202020204" pitchFamily="34" charset="0"/>
            </a:endParaRPr>
          </a:p>
        </p:txBody>
      </p:sp>
      <p:sp>
        <p:nvSpPr>
          <p:cNvPr id="10" name="Rectangle 9">
            <a:extLst>
              <a:ext uri="{FF2B5EF4-FFF2-40B4-BE49-F238E27FC236}">
                <a16:creationId xmlns:a16="http://schemas.microsoft.com/office/drawing/2014/main" id="{DF8375C7-3A6F-4A67-ACFF-6D1948E972CD}"/>
              </a:ext>
            </a:extLst>
          </p:cNvPr>
          <p:cNvSpPr/>
          <p:nvPr/>
        </p:nvSpPr>
        <p:spPr>
          <a:xfrm>
            <a:off x="994410" y="491490"/>
            <a:ext cx="9921240" cy="7664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fontAlgn="base" hangingPunct="0">
              <a:spcBef>
                <a:spcPct val="0"/>
              </a:spcBef>
              <a:spcAft>
                <a:spcPct val="0"/>
              </a:spcAft>
            </a:pPr>
            <a:r>
              <a:rPr lang="fr-CA" altLang="en-US" sz="2800" dirty="0">
                <a:solidFill>
                  <a:schemeClr val="tx1"/>
                </a:solidFill>
                <a:latin typeface="Calibri" panose="020F0502020204030204" pitchFamily="34" charset="0"/>
                <a:ea typeface="Times New Roman" panose="02020603050405020304" pitchFamily="18" charset="0"/>
                <a:cs typeface="Calibri" panose="020F0502020204030204" pitchFamily="34" charset="0"/>
              </a:rPr>
              <a:t>Critères d’atteinte de la capacité à justifier sa lecture par écrit</a:t>
            </a:r>
            <a:endParaRPr lang="en-CA" altLang="en-US" sz="1400" dirty="0">
              <a:solidFill>
                <a:schemeClr val="tx1"/>
              </a:solidFill>
            </a:endParaRPr>
          </a:p>
        </p:txBody>
      </p:sp>
    </p:spTree>
    <p:extLst>
      <p:ext uri="{BB962C8B-B14F-4D97-AF65-F5344CB8AC3E}">
        <p14:creationId xmlns:p14="http://schemas.microsoft.com/office/powerpoint/2010/main" val="376781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74770-1BB5-4EFD-A965-E88E05931A93}"/>
              </a:ext>
            </a:extLst>
          </p:cNvPr>
          <p:cNvSpPr>
            <a:spLocks noGrp="1"/>
          </p:cNvSpPr>
          <p:nvPr>
            <p:ph type="title"/>
          </p:nvPr>
        </p:nvSpPr>
        <p:spPr>
          <a:xfrm>
            <a:off x="1439864" y="835205"/>
            <a:ext cx="9603275" cy="1049235"/>
          </a:xfrm>
        </p:spPr>
        <p:txBody>
          <a:bodyPr/>
          <a:lstStyle/>
          <a:p>
            <a:pPr algn="ctr"/>
            <a:r>
              <a:rPr lang="fr-CA" dirty="0"/>
              <a:t>Les écrits des étudiants</a:t>
            </a:r>
          </a:p>
        </p:txBody>
      </p:sp>
      <p:sp>
        <p:nvSpPr>
          <p:cNvPr id="4" name="Rectangle 3">
            <a:extLst>
              <a:ext uri="{FF2B5EF4-FFF2-40B4-BE49-F238E27FC236}">
                <a16:creationId xmlns:a16="http://schemas.microsoft.com/office/drawing/2014/main" id="{6A4019D3-A961-4A0D-9156-CD35087DC641}"/>
              </a:ext>
            </a:extLst>
          </p:cNvPr>
          <p:cNvSpPr/>
          <p:nvPr/>
        </p:nvSpPr>
        <p:spPr>
          <a:xfrm>
            <a:off x="994117" y="2151727"/>
            <a:ext cx="10766473" cy="2554545"/>
          </a:xfrm>
          <a:prstGeom prst="rect">
            <a:avLst/>
          </a:prstGeom>
        </p:spPr>
        <p:txBody>
          <a:bodyPr wrap="square">
            <a:spAutoFit/>
          </a:bodyPr>
          <a:lstStyle/>
          <a:p>
            <a:pPr lvl="0" defTabSz="914400"/>
            <a:r>
              <a:rPr lang="fr-CA" sz="2800" dirty="0">
                <a:solidFill>
                  <a:prstClr val="black"/>
                </a:solidFill>
                <a:latin typeface="Calibri" panose="020F0502020204030204"/>
              </a:rPr>
              <a:t>Tous les textes produits pendant la séquence sont collectés et analysés</a:t>
            </a:r>
          </a:p>
          <a:p>
            <a:pPr lvl="0" defTabSz="914400"/>
            <a:endParaRPr lang="fr-CA" sz="3600" b="1" dirty="0">
              <a:solidFill>
                <a:prstClr val="black"/>
              </a:solidFill>
              <a:latin typeface="Calibri Light" panose="020F0302020204030204"/>
            </a:endParaRPr>
          </a:p>
          <a:p>
            <a:pPr marL="342900" lvl="0" indent="-342900" defTabSz="914400">
              <a:buFont typeface="Wingdings" pitchFamily="2" charset="2"/>
              <a:buChar char="§"/>
            </a:pPr>
            <a:r>
              <a:rPr lang="fr-CA" sz="2400" dirty="0">
                <a:solidFill>
                  <a:prstClr val="black"/>
                </a:solidFill>
                <a:latin typeface="Calibri" panose="020F0502020204030204"/>
              </a:rPr>
              <a:t>1 « Carnet de lecture » </a:t>
            </a:r>
          </a:p>
          <a:p>
            <a:pPr marL="342900" lvl="0" indent="-342900" defTabSz="914400">
              <a:buFont typeface="Wingdings" pitchFamily="2" charset="2"/>
              <a:buChar char="§"/>
            </a:pPr>
            <a:r>
              <a:rPr lang="fr-CA" sz="2400" dirty="0">
                <a:solidFill>
                  <a:prstClr val="black"/>
                </a:solidFill>
                <a:latin typeface="Calibri" panose="020F0502020204030204"/>
              </a:rPr>
              <a:t>2  Écrits « réflexifs » </a:t>
            </a:r>
          </a:p>
          <a:p>
            <a:pPr marL="342900" lvl="0" indent="-342900" defTabSz="914400">
              <a:buFont typeface="Wingdings" pitchFamily="2" charset="2"/>
              <a:buChar char="§"/>
            </a:pPr>
            <a:r>
              <a:rPr lang="fr-CA" sz="2400" dirty="0">
                <a:solidFill>
                  <a:prstClr val="black"/>
                </a:solidFill>
                <a:latin typeface="Calibri" panose="020F0502020204030204"/>
              </a:rPr>
              <a:t>2 « Rédactions » </a:t>
            </a:r>
            <a:r>
              <a:rPr lang="fr-CA" sz="2000" dirty="0">
                <a:solidFill>
                  <a:prstClr val="black"/>
                </a:solidFill>
                <a:latin typeface="Calibri" panose="020F0502020204030204"/>
              </a:rPr>
              <a:t> ou </a:t>
            </a:r>
            <a:r>
              <a:rPr lang="fr-CA" sz="2400" dirty="0">
                <a:solidFill>
                  <a:prstClr val="black"/>
                </a:solidFill>
                <a:latin typeface="Calibri" panose="020F0502020204030204"/>
              </a:rPr>
              <a:t>« dissertations »</a:t>
            </a:r>
          </a:p>
          <a:p>
            <a:pPr marL="342900" lvl="0" indent="-342900" defTabSz="914400">
              <a:buFont typeface="Wingdings" pitchFamily="2" charset="2"/>
              <a:buChar char="§"/>
            </a:pPr>
            <a:r>
              <a:rPr lang="fr-CA" sz="2400" dirty="0">
                <a:solidFill>
                  <a:prstClr val="black"/>
                </a:solidFill>
                <a:latin typeface="Calibri" panose="020F0502020204030204"/>
              </a:rPr>
              <a:t>1 « Écrit créatif » </a:t>
            </a:r>
          </a:p>
        </p:txBody>
      </p:sp>
    </p:spTree>
    <p:extLst>
      <p:ext uri="{BB962C8B-B14F-4D97-AF65-F5344CB8AC3E}">
        <p14:creationId xmlns:p14="http://schemas.microsoft.com/office/powerpoint/2010/main" val="3993977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881270" y="873106"/>
            <a:ext cx="11003267" cy="1676603"/>
          </a:xfrm>
        </p:spPr>
        <p:txBody>
          <a:bodyPr>
            <a:normAutofit/>
          </a:bodyPr>
          <a:lstStyle/>
          <a:p>
            <a:r>
              <a:rPr lang="fr-CA" dirty="0"/>
              <a:t>Les « rédactions »: des écrits analytiques hybrides</a:t>
            </a:r>
          </a:p>
        </p:txBody>
      </p:sp>
      <p:sp>
        <p:nvSpPr>
          <p:cNvPr id="4" name="TextBox 3">
            <a:extLst>
              <a:ext uri="{FF2B5EF4-FFF2-40B4-BE49-F238E27FC236}">
                <a16:creationId xmlns:a16="http://schemas.microsoft.com/office/drawing/2014/main" id="{425B8751-98CB-4FAB-8300-D35F85A6599D}"/>
              </a:ext>
            </a:extLst>
          </p:cNvPr>
          <p:cNvSpPr txBox="1"/>
          <p:nvPr/>
        </p:nvSpPr>
        <p:spPr>
          <a:xfrm>
            <a:off x="1005853" y="2157797"/>
            <a:ext cx="10304877" cy="3539430"/>
          </a:xfrm>
          <a:prstGeom prst="rect">
            <a:avLst/>
          </a:prstGeom>
          <a:noFill/>
        </p:spPr>
        <p:txBody>
          <a:bodyPr wrap="square" rtlCol="0">
            <a:spAutoFit/>
          </a:bodyPr>
          <a:lstStyle/>
          <a:p>
            <a:pPr marL="342900" indent="-342900">
              <a:buFont typeface="Arial" panose="020B0604020202020204" pitchFamily="34" charset="0"/>
              <a:buChar char="•"/>
            </a:pPr>
            <a:r>
              <a:rPr lang="fr-CA" sz="2800" dirty="0"/>
              <a:t>Évaluations sommatives créées entre enseignants de « renforcement »</a:t>
            </a:r>
          </a:p>
          <a:p>
            <a:endParaRPr lang="fr-CA" sz="2800" dirty="0"/>
          </a:p>
          <a:p>
            <a:pPr marL="342900" indent="-342900">
              <a:buFont typeface="Arial" panose="020B0604020202020204" pitchFamily="34" charset="0"/>
              <a:buChar char="•"/>
            </a:pPr>
            <a:r>
              <a:rPr lang="fr-CA" sz="2800" dirty="0"/>
              <a:t>Consignes de rédactions « hybrides », de type dissertatif mais  prenant en compte « l’appréciation personnelle</a:t>
            </a:r>
            <a:r>
              <a:rPr lang="fr-CA" sz="2800"/>
              <a:t> »</a:t>
            </a:r>
            <a:endParaRPr lang="fr-CA" sz="2800" dirty="0"/>
          </a:p>
          <a:p>
            <a:pPr indent="-457200">
              <a:buFont typeface="Arial" panose="020B0604020202020204" pitchFamily="34" charset="0"/>
              <a:buChar char="•"/>
            </a:pPr>
            <a:endParaRPr lang="fr-CA" sz="2800" dirty="0"/>
          </a:p>
          <a:p>
            <a:pPr marL="342900" indent="-342900">
              <a:buFont typeface="Arial" panose="020B0604020202020204" pitchFamily="34" charset="0"/>
              <a:buChar char="•"/>
            </a:pPr>
            <a:r>
              <a:rPr lang="fr-CA" sz="2800" dirty="0"/>
              <a:t>Il s’agit de « poser des questions de compréhension pour amener éventuellement [les étudiants] à faire une analyse » </a:t>
            </a:r>
            <a:r>
              <a:rPr lang="fr-CA" sz="2400" dirty="0">
                <a:solidFill>
                  <a:schemeClr val="accent1"/>
                </a:solidFill>
              </a:rPr>
              <a:t>(entrevue 1)</a:t>
            </a:r>
            <a:endParaRPr lang="fr-CA" sz="2800" dirty="0">
              <a:solidFill>
                <a:schemeClr val="accent1"/>
              </a:solidFill>
            </a:endParaRPr>
          </a:p>
        </p:txBody>
      </p:sp>
    </p:spTree>
    <p:extLst>
      <p:ext uri="{BB962C8B-B14F-4D97-AF65-F5344CB8AC3E}">
        <p14:creationId xmlns:p14="http://schemas.microsoft.com/office/powerpoint/2010/main" val="1764352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49179-221B-AB45-9CB2-93C0EC675D7A}"/>
              </a:ext>
            </a:extLst>
          </p:cNvPr>
          <p:cNvSpPr>
            <a:spLocks noGrp="1"/>
          </p:cNvSpPr>
          <p:nvPr>
            <p:ph type="title"/>
          </p:nvPr>
        </p:nvSpPr>
        <p:spPr>
          <a:xfrm>
            <a:off x="-172278" y="1311985"/>
            <a:ext cx="12191999" cy="1887950"/>
          </a:xfrm>
        </p:spPr>
        <p:txBody>
          <a:bodyPr/>
          <a:lstStyle/>
          <a:p>
            <a:pPr algn="ctr"/>
            <a:r>
              <a:rPr lang="fr-FR" dirty="0" err="1"/>
              <a:t>Pré-analyse</a:t>
            </a:r>
            <a:r>
              <a:rPr lang="fr-FR" dirty="0"/>
              <a:t> des écrits</a:t>
            </a:r>
          </a:p>
        </p:txBody>
      </p:sp>
    </p:spTree>
    <p:extLst>
      <p:ext uri="{BB962C8B-B14F-4D97-AF65-F5344CB8AC3E}">
        <p14:creationId xmlns:p14="http://schemas.microsoft.com/office/powerpoint/2010/main" val="3185984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F46363-2683-214A-B2DA-7244C5BDC4E4}"/>
              </a:ext>
            </a:extLst>
          </p:cNvPr>
          <p:cNvSpPr>
            <a:spLocks noGrp="1"/>
          </p:cNvSpPr>
          <p:nvPr>
            <p:ph type="title"/>
          </p:nvPr>
        </p:nvSpPr>
        <p:spPr/>
        <p:txBody>
          <a:bodyPr/>
          <a:lstStyle/>
          <a:p>
            <a:pPr algn="ctr"/>
            <a:r>
              <a:rPr lang="en-US" b="1" dirty="0">
                <a:solidFill>
                  <a:schemeClr val="tx1">
                    <a:lumMod val="85000"/>
                    <a:lumOff val="15000"/>
                  </a:schemeClr>
                </a:solidFill>
                <a:latin typeface="Arial Nova" panose="020B0504020202020204" pitchFamily="34" charset="0"/>
                <a:cs typeface="Arial" panose="020B0604020202020204" pitchFamily="34" charset="0"/>
              </a:rPr>
              <a:t>Plan de la </a:t>
            </a:r>
            <a:r>
              <a:rPr lang="fr-CA" b="1" dirty="0">
                <a:solidFill>
                  <a:schemeClr val="tx1">
                    <a:lumMod val="85000"/>
                    <a:lumOff val="15000"/>
                  </a:schemeClr>
                </a:solidFill>
                <a:latin typeface="Arial Nova" panose="020B0504020202020204" pitchFamily="34" charset="0"/>
                <a:cs typeface="Arial" panose="020B0604020202020204" pitchFamily="34" charset="0"/>
              </a:rPr>
              <a:t>présentation</a:t>
            </a:r>
            <a:endParaRPr lang="fr-FR" dirty="0">
              <a:solidFill>
                <a:srgbClr val="910002"/>
              </a:solidFill>
            </a:endParaRPr>
          </a:p>
        </p:txBody>
      </p:sp>
      <p:sp>
        <p:nvSpPr>
          <p:cNvPr id="3" name="Espace réservé du contenu 2">
            <a:extLst>
              <a:ext uri="{FF2B5EF4-FFF2-40B4-BE49-F238E27FC236}">
                <a16:creationId xmlns:a16="http://schemas.microsoft.com/office/drawing/2014/main" id="{A80E8E2B-8466-0B48-BF82-675A3A8BB523}"/>
              </a:ext>
            </a:extLst>
          </p:cNvPr>
          <p:cNvSpPr>
            <a:spLocks noGrp="1"/>
          </p:cNvSpPr>
          <p:nvPr>
            <p:ph idx="1"/>
          </p:nvPr>
        </p:nvSpPr>
        <p:spPr>
          <a:xfrm>
            <a:off x="3773789" y="2008354"/>
            <a:ext cx="4644421" cy="3539248"/>
          </a:xfrm>
        </p:spPr>
        <p:txBody>
          <a:bodyPr>
            <a:normAutofit/>
          </a:bodyPr>
          <a:lstStyle/>
          <a:p>
            <a:pPr marL="457200" indent="-457200">
              <a:buFont typeface="+mj-lt"/>
              <a:buAutoNum type="arabicPeriod"/>
            </a:pPr>
            <a:r>
              <a:rPr lang="fr-FR" sz="2200" dirty="0"/>
              <a:t>Contexte et problématique</a:t>
            </a:r>
          </a:p>
          <a:p>
            <a:pPr marL="457200" indent="-457200">
              <a:buFont typeface="+mj-lt"/>
              <a:buAutoNum type="arabicPeriod"/>
            </a:pPr>
            <a:r>
              <a:rPr lang="fr-FR" sz="2200" dirty="0"/>
              <a:t>Objectifs de recherche</a:t>
            </a:r>
          </a:p>
          <a:p>
            <a:pPr marL="457200" indent="-457200">
              <a:buFont typeface="+mj-lt"/>
              <a:buAutoNum type="arabicPeriod"/>
            </a:pPr>
            <a:r>
              <a:rPr lang="fr-FR" sz="2200" dirty="0"/>
              <a:t>Cadre théorique</a:t>
            </a:r>
          </a:p>
          <a:p>
            <a:pPr marL="457200" indent="-457200">
              <a:buFont typeface="+mj-lt"/>
              <a:buAutoNum type="arabicPeriod"/>
            </a:pPr>
            <a:r>
              <a:rPr lang="fr-FR" sz="2200" dirty="0"/>
              <a:t>Méthodologie</a:t>
            </a:r>
          </a:p>
          <a:p>
            <a:pPr marL="457200" indent="-457200">
              <a:buFont typeface="+mj-lt"/>
              <a:buAutoNum type="arabicPeriod"/>
            </a:pPr>
            <a:r>
              <a:rPr lang="fr-FR" sz="2200" dirty="0"/>
              <a:t>Résultats préliminaires</a:t>
            </a:r>
          </a:p>
        </p:txBody>
      </p:sp>
    </p:spTree>
    <p:extLst>
      <p:ext uri="{BB962C8B-B14F-4D97-AF65-F5344CB8AC3E}">
        <p14:creationId xmlns:p14="http://schemas.microsoft.com/office/powerpoint/2010/main" val="2898559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1590660" y="724105"/>
            <a:ext cx="9243434" cy="798489"/>
          </a:xfrm>
        </p:spPr>
        <p:txBody>
          <a:bodyPr>
            <a:normAutofit/>
          </a:bodyPr>
          <a:lstStyle/>
          <a:p>
            <a:r>
              <a:rPr lang="fr-CA" dirty="0" err="1"/>
              <a:t>Pré-analyse</a:t>
            </a:r>
            <a:r>
              <a:rPr lang="fr-CA" dirty="0"/>
              <a:t> de deux écrits réflexifs</a:t>
            </a:r>
          </a:p>
        </p:txBody>
      </p:sp>
      <p:sp>
        <p:nvSpPr>
          <p:cNvPr id="35" name="Oval 34">
            <a:extLst>
              <a:ext uri="{FF2B5EF4-FFF2-40B4-BE49-F238E27FC236}">
                <a16:creationId xmlns:a16="http://schemas.microsoft.com/office/drawing/2014/main" id="{31142A80-B901-4267-BDA7-D21C0292BF54}"/>
              </a:ext>
            </a:extLst>
          </p:cNvPr>
          <p:cNvSpPr/>
          <p:nvPr/>
        </p:nvSpPr>
        <p:spPr>
          <a:xfrm>
            <a:off x="4016455" y="2108303"/>
            <a:ext cx="4159089" cy="692972"/>
          </a:xfrm>
          <a:prstGeom prst="ellipse">
            <a:avLst/>
          </a:prstGeom>
          <a:noFill/>
          <a:ln w="57150">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TextBox 23">
            <a:extLst>
              <a:ext uri="{FF2B5EF4-FFF2-40B4-BE49-F238E27FC236}">
                <a16:creationId xmlns:a16="http://schemas.microsoft.com/office/drawing/2014/main" id="{E662B320-4B76-4696-AC7F-DD9D87606CE1}"/>
              </a:ext>
            </a:extLst>
          </p:cNvPr>
          <p:cNvSpPr txBox="1"/>
          <p:nvPr/>
        </p:nvSpPr>
        <p:spPr>
          <a:xfrm>
            <a:off x="5366119" y="2255478"/>
            <a:ext cx="3409895" cy="461665"/>
          </a:xfrm>
          <a:prstGeom prst="rect">
            <a:avLst/>
          </a:prstGeom>
          <a:noFill/>
        </p:spPr>
        <p:txBody>
          <a:bodyPr wrap="square" rtlCol="0">
            <a:spAutoFit/>
          </a:bodyPr>
          <a:lstStyle/>
          <a:p>
            <a:r>
              <a:rPr lang="fr-CA" sz="2400" b="1" dirty="0"/>
              <a:t>Constats</a:t>
            </a:r>
            <a:r>
              <a:rPr lang="fr-CA" dirty="0"/>
              <a:t> </a:t>
            </a:r>
          </a:p>
        </p:txBody>
      </p:sp>
      <p:sp>
        <p:nvSpPr>
          <p:cNvPr id="3" name="TextBox 2">
            <a:extLst>
              <a:ext uri="{FF2B5EF4-FFF2-40B4-BE49-F238E27FC236}">
                <a16:creationId xmlns:a16="http://schemas.microsoft.com/office/drawing/2014/main" id="{30EB740A-2929-456C-8E4C-E96B2CA6D1CC}"/>
              </a:ext>
            </a:extLst>
          </p:cNvPr>
          <p:cNvSpPr txBox="1"/>
          <p:nvPr/>
        </p:nvSpPr>
        <p:spPr>
          <a:xfrm>
            <a:off x="277468" y="3001620"/>
            <a:ext cx="10177301" cy="523220"/>
          </a:xfrm>
          <a:prstGeom prst="rect">
            <a:avLst/>
          </a:prstGeom>
          <a:noFill/>
        </p:spPr>
        <p:txBody>
          <a:bodyPr wrap="square" rtlCol="0">
            <a:spAutoFit/>
          </a:bodyPr>
          <a:lstStyle/>
          <a:p>
            <a:pPr algn="ctr"/>
            <a:r>
              <a:rPr lang="fr-CA" sz="2800" dirty="0"/>
              <a:t>La consigne de l’écrit réflexif 2 n’a pas donné les résultats attendus:</a:t>
            </a:r>
          </a:p>
        </p:txBody>
      </p:sp>
      <p:sp>
        <p:nvSpPr>
          <p:cNvPr id="31" name="Rectangle 30">
            <a:extLst>
              <a:ext uri="{FF2B5EF4-FFF2-40B4-BE49-F238E27FC236}">
                <a16:creationId xmlns:a16="http://schemas.microsoft.com/office/drawing/2014/main" id="{FBB5BCBF-F2C5-478A-B547-E3D29F9240BB}"/>
              </a:ext>
            </a:extLst>
          </p:cNvPr>
          <p:cNvSpPr/>
          <p:nvPr/>
        </p:nvSpPr>
        <p:spPr>
          <a:xfrm>
            <a:off x="771346" y="2194587"/>
            <a:ext cx="2613294" cy="5834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b="1" dirty="0">
                <a:solidFill>
                  <a:schemeClr val="tx1"/>
                </a:solidFill>
              </a:rPr>
              <a:t>Écrit réflexif 2</a:t>
            </a:r>
          </a:p>
        </p:txBody>
      </p:sp>
      <p:sp>
        <p:nvSpPr>
          <p:cNvPr id="4" name="Rectangle 3">
            <a:extLst>
              <a:ext uri="{FF2B5EF4-FFF2-40B4-BE49-F238E27FC236}">
                <a16:creationId xmlns:a16="http://schemas.microsoft.com/office/drawing/2014/main" id="{1C865073-F42F-46CE-BD05-AF5250F947D1}"/>
              </a:ext>
            </a:extLst>
          </p:cNvPr>
          <p:cNvSpPr/>
          <p:nvPr/>
        </p:nvSpPr>
        <p:spPr>
          <a:xfrm>
            <a:off x="1920347" y="3611857"/>
            <a:ext cx="10177301" cy="2246769"/>
          </a:xfrm>
          <a:prstGeom prst="rect">
            <a:avLst/>
          </a:prstGeom>
        </p:spPr>
        <p:txBody>
          <a:bodyPr wrap="square">
            <a:spAutoFit/>
          </a:bodyPr>
          <a:lstStyle/>
          <a:p>
            <a:pPr marL="285750" indent="-285750">
              <a:buFont typeface="Arial" panose="020B0604020202020204" pitchFamily="34" charset="0"/>
              <a:buChar char="•"/>
            </a:pPr>
            <a:r>
              <a:rPr lang="fr-CA" sz="2000" dirty="0"/>
              <a:t>Les textes sont trop courts pour mener une analyse significative;</a:t>
            </a:r>
          </a:p>
          <a:p>
            <a:pPr marL="285750" indent="-285750">
              <a:buFont typeface="Arial" panose="020B0604020202020204" pitchFamily="34" charset="0"/>
              <a:buChar char="•"/>
            </a:pPr>
            <a:endParaRPr lang="fr-CA" sz="2000" dirty="0"/>
          </a:p>
          <a:p>
            <a:pPr marL="285750" indent="-285750">
              <a:buFont typeface="Arial" panose="020B0604020202020204" pitchFamily="34" charset="0"/>
              <a:buChar char="•"/>
            </a:pPr>
            <a:r>
              <a:rPr lang="fr-CA" sz="2000" dirty="0"/>
              <a:t>Les réponses présentent un degré de réflexivité bas corrélé à une faible présence d’éléments justificatifs;</a:t>
            </a:r>
          </a:p>
          <a:p>
            <a:pPr marL="285750" indent="-285750">
              <a:buFont typeface="Arial" panose="020B0604020202020204" pitchFamily="34" charset="0"/>
              <a:buChar char="•"/>
            </a:pPr>
            <a:endParaRPr lang="fr-CA" sz="2000" dirty="0"/>
          </a:p>
          <a:p>
            <a:pPr marL="285750" indent="-285750">
              <a:buFont typeface="Arial" panose="020B0604020202020204" pitchFamily="34" charset="0"/>
              <a:buChar char="•"/>
            </a:pPr>
            <a:r>
              <a:rPr lang="fr-CA" sz="2000" dirty="0"/>
              <a:t>Seulement 4 étudiants sur 12 ont formulé une interprétation et l’ont sommairement justifiée ou illustrée.</a:t>
            </a:r>
          </a:p>
        </p:txBody>
      </p:sp>
    </p:spTree>
    <p:extLst>
      <p:ext uri="{BB962C8B-B14F-4D97-AF65-F5344CB8AC3E}">
        <p14:creationId xmlns:p14="http://schemas.microsoft.com/office/powerpoint/2010/main" val="955486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1968407" y="769613"/>
            <a:ext cx="8759231" cy="1676603"/>
          </a:xfrm>
        </p:spPr>
        <p:txBody>
          <a:bodyPr>
            <a:normAutofit/>
          </a:bodyPr>
          <a:lstStyle/>
          <a:p>
            <a:r>
              <a:rPr lang="fr-CA" dirty="0"/>
              <a:t>Écrit réflexif 2: exemple de réponses</a:t>
            </a:r>
          </a:p>
        </p:txBody>
      </p:sp>
      <p:sp>
        <p:nvSpPr>
          <p:cNvPr id="12" name="TextBox 11">
            <a:extLst>
              <a:ext uri="{FF2B5EF4-FFF2-40B4-BE49-F238E27FC236}">
                <a16:creationId xmlns:a16="http://schemas.microsoft.com/office/drawing/2014/main" id="{BC80EFC0-3B0D-4CE5-8240-1B1347D5DC82}"/>
              </a:ext>
            </a:extLst>
          </p:cNvPr>
          <p:cNvSpPr txBox="1"/>
          <p:nvPr/>
        </p:nvSpPr>
        <p:spPr>
          <a:xfrm>
            <a:off x="593284" y="2124426"/>
            <a:ext cx="9331291" cy="2092881"/>
          </a:xfrm>
          <a:prstGeom prst="rect">
            <a:avLst/>
          </a:prstGeom>
          <a:noFill/>
        </p:spPr>
        <p:txBody>
          <a:bodyPr wrap="square" rtlCol="0">
            <a:spAutoFit/>
          </a:bodyPr>
          <a:lstStyle/>
          <a:p>
            <a:pPr algn="just"/>
            <a:r>
              <a:rPr lang="fr-CA" sz="2800" dirty="0">
                <a:solidFill>
                  <a:schemeClr val="accent1"/>
                </a:solidFill>
              </a:rPr>
              <a:t>« Mon avis par rapport à grenouille n’a pas changer, car il lui arrive souvent d’avoir l’air plus gentil, mais quelques temps après il revient à son allure naturel. Alors je ne me fais pu aucune espoir par rapport à son attitude » </a:t>
            </a:r>
            <a:r>
              <a:rPr lang="fr-CA" dirty="0">
                <a:solidFill>
                  <a:schemeClr val="accent1"/>
                </a:solidFill>
              </a:rPr>
              <a:t>(ET137, ER2)</a:t>
            </a:r>
          </a:p>
          <a:p>
            <a:pPr algn="just"/>
            <a:endParaRPr lang="fr-CA" dirty="0"/>
          </a:p>
        </p:txBody>
      </p:sp>
      <p:sp>
        <p:nvSpPr>
          <p:cNvPr id="33" name="TextBox 32">
            <a:extLst>
              <a:ext uri="{FF2B5EF4-FFF2-40B4-BE49-F238E27FC236}">
                <a16:creationId xmlns:a16="http://schemas.microsoft.com/office/drawing/2014/main" id="{8ACA5F05-4442-435D-BDFF-2B2D696CB11D}"/>
              </a:ext>
            </a:extLst>
          </p:cNvPr>
          <p:cNvSpPr txBox="1"/>
          <p:nvPr/>
        </p:nvSpPr>
        <p:spPr>
          <a:xfrm>
            <a:off x="2554606" y="4217307"/>
            <a:ext cx="9331291" cy="1661993"/>
          </a:xfrm>
          <a:prstGeom prst="rect">
            <a:avLst/>
          </a:prstGeom>
          <a:noFill/>
        </p:spPr>
        <p:txBody>
          <a:bodyPr wrap="square" rtlCol="0">
            <a:spAutoFit/>
          </a:bodyPr>
          <a:lstStyle/>
          <a:p>
            <a:pPr algn="just"/>
            <a:r>
              <a:rPr lang="fr-CA" sz="2800" dirty="0">
                <a:solidFill>
                  <a:schemeClr val="accent1"/>
                </a:solidFill>
              </a:rPr>
              <a:t>« Oui mon avis a changé, mais en général, Grenouille semble être un homme beaucoup plus déterminé par son objectif de vie. (celui de faire le parfum ultime) ».  </a:t>
            </a:r>
            <a:r>
              <a:rPr lang="fr-CA" dirty="0">
                <a:solidFill>
                  <a:schemeClr val="accent1"/>
                </a:solidFill>
              </a:rPr>
              <a:t>(ET1315, ER2)</a:t>
            </a:r>
          </a:p>
          <a:p>
            <a:pPr algn="just"/>
            <a:endParaRPr lang="fr-CA" dirty="0"/>
          </a:p>
        </p:txBody>
      </p:sp>
    </p:spTree>
    <p:extLst>
      <p:ext uri="{BB962C8B-B14F-4D97-AF65-F5344CB8AC3E}">
        <p14:creationId xmlns:p14="http://schemas.microsoft.com/office/powerpoint/2010/main" val="431877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1590660" y="724105"/>
            <a:ext cx="9243434" cy="798489"/>
          </a:xfrm>
        </p:spPr>
        <p:txBody>
          <a:bodyPr>
            <a:normAutofit/>
          </a:bodyPr>
          <a:lstStyle/>
          <a:p>
            <a:r>
              <a:rPr lang="fr-CA" dirty="0" err="1"/>
              <a:t>Pré-analyse</a:t>
            </a:r>
            <a:r>
              <a:rPr lang="fr-CA" dirty="0"/>
              <a:t> de deux écrits réflexifs</a:t>
            </a:r>
          </a:p>
        </p:txBody>
      </p:sp>
      <p:sp>
        <p:nvSpPr>
          <p:cNvPr id="35" name="Oval 34">
            <a:extLst>
              <a:ext uri="{FF2B5EF4-FFF2-40B4-BE49-F238E27FC236}">
                <a16:creationId xmlns:a16="http://schemas.microsoft.com/office/drawing/2014/main" id="{31142A80-B901-4267-BDA7-D21C0292BF54}"/>
              </a:ext>
            </a:extLst>
          </p:cNvPr>
          <p:cNvSpPr/>
          <p:nvPr/>
        </p:nvSpPr>
        <p:spPr>
          <a:xfrm>
            <a:off x="4016455" y="2108303"/>
            <a:ext cx="4159089" cy="692972"/>
          </a:xfrm>
          <a:prstGeom prst="ellipse">
            <a:avLst/>
          </a:prstGeom>
          <a:noFill/>
          <a:ln w="57150">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TextBox 23">
            <a:extLst>
              <a:ext uri="{FF2B5EF4-FFF2-40B4-BE49-F238E27FC236}">
                <a16:creationId xmlns:a16="http://schemas.microsoft.com/office/drawing/2014/main" id="{E662B320-4B76-4696-AC7F-DD9D87606CE1}"/>
              </a:ext>
            </a:extLst>
          </p:cNvPr>
          <p:cNvSpPr txBox="1"/>
          <p:nvPr/>
        </p:nvSpPr>
        <p:spPr>
          <a:xfrm>
            <a:off x="5366119" y="2255478"/>
            <a:ext cx="3409895" cy="461665"/>
          </a:xfrm>
          <a:prstGeom prst="rect">
            <a:avLst/>
          </a:prstGeom>
          <a:noFill/>
        </p:spPr>
        <p:txBody>
          <a:bodyPr wrap="square" rtlCol="0">
            <a:spAutoFit/>
          </a:bodyPr>
          <a:lstStyle/>
          <a:p>
            <a:r>
              <a:rPr lang="fr-CA" sz="2400" b="1" dirty="0"/>
              <a:t>Constats</a:t>
            </a:r>
            <a:r>
              <a:rPr lang="fr-CA" dirty="0"/>
              <a:t> </a:t>
            </a:r>
          </a:p>
        </p:txBody>
      </p:sp>
      <p:sp>
        <p:nvSpPr>
          <p:cNvPr id="31" name="Rectangle 30">
            <a:extLst>
              <a:ext uri="{FF2B5EF4-FFF2-40B4-BE49-F238E27FC236}">
                <a16:creationId xmlns:a16="http://schemas.microsoft.com/office/drawing/2014/main" id="{FBB5BCBF-F2C5-478A-B547-E3D29F9240BB}"/>
              </a:ext>
            </a:extLst>
          </p:cNvPr>
          <p:cNvSpPr/>
          <p:nvPr/>
        </p:nvSpPr>
        <p:spPr>
          <a:xfrm>
            <a:off x="771346" y="2194587"/>
            <a:ext cx="2613294" cy="5834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Écrit réflexif 3A</a:t>
            </a:r>
          </a:p>
        </p:txBody>
      </p:sp>
      <p:sp>
        <p:nvSpPr>
          <p:cNvPr id="5" name="Rectangle 4">
            <a:extLst>
              <a:ext uri="{FF2B5EF4-FFF2-40B4-BE49-F238E27FC236}">
                <a16:creationId xmlns:a16="http://schemas.microsoft.com/office/drawing/2014/main" id="{34B8D4D4-9FCA-4A6E-891D-2485196DE4C2}"/>
              </a:ext>
            </a:extLst>
          </p:cNvPr>
          <p:cNvSpPr/>
          <p:nvPr/>
        </p:nvSpPr>
        <p:spPr>
          <a:xfrm>
            <a:off x="530087" y="2987022"/>
            <a:ext cx="11887200" cy="523220"/>
          </a:xfrm>
          <a:prstGeom prst="rect">
            <a:avLst/>
          </a:prstGeom>
        </p:spPr>
        <p:txBody>
          <a:bodyPr wrap="square">
            <a:spAutoFit/>
          </a:bodyPr>
          <a:lstStyle/>
          <a:p>
            <a:r>
              <a:rPr lang="fr-CA"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Par rapport à l’écrit réflexif 2, les réponses sont plus développées (2 </a:t>
            </a:r>
            <a:r>
              <a:rPr lang="fr-CA" sz="28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parag</a:t>
            </a:r>
            <a:r>
              <a:rPr lang="fr-CA"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fr-CA" sz="2800" dirty="0"/>
          </a:p>
        </p:txBody>
      </p:sp>
      <p:sp>
        <p:nvSpPr>
          <p:cNvPr id="9" name="TextBox 8">
            <a:extLst>
              <a:ext uri="{FF2B5EF4-FFF2-40B4-BE49-F238E27FC236}">
                <a16:creationId xmlns:a16="http://schemas.microsoft.com/office/drawing/2014/main" id="{A7508432-A67B-451C-B043-27B9396D9008}"/>
              </a:ext>
            </a:extLst>
          </p:cNvPr>
          <p:cNvSpPr txBox="1"/>
          <p:nvPr/>
        </p:nvSpPr>
        <p:spPr>
          <a:xfrm>
            <a:off x="2363161" y="3534159"/>
            <a:ext cx="8926275" cy="3108543"/>
          </a:xfrm>
          <a:prstGeom prst="rect">
            <a:avLst/>
          </a:prstGeom>
          <a:noFill/>
        </p:spPr>
        <p:txBody>
          <a:bodyPr wrap="square" rtlCol="0">
            <a:spAutoFit/>
          </a:bodyPr>
          <a:lstStyle/>
          <a:p>
            <a:pPr marL="342900" indent="-342900">
              <a:spcAft>
                <a:spcPts val="0"/>
              </a:spcAft>
              <a:buFont typeface="Arial" panose="020B0604020202020204" pitchFamily="34" charset="0"/>
              <a:buChar char="•"/>
            </a:pPr>
            <a:r>
              <a:rPr lang="fr-CA" sz="2400" dirty="0"/>
              <a:t>15 </a:t>
            </a:r>
            <a:r>
              <a:rPr lang="fr-CA" sz="2400" dirty="0" err="1"/>
              <a:t>étudiant.e.s</a:t>
            </a:r>
            <a:r>
              <a:rPr lang="fr-CA" sz="2400" dirty="0"/>
              <a:t> /15 ont fourni des réponses avec une justification (degré 3);</a:t>
            </a:r>
          </a:p>
          <a:p>
            <a:pPr marL="457200" indent="-457200">
              <a:spcAft>
                <a:spcPts val="0"/>
              </a:spcAft>
              <a:buFont typeface="Arial" panose="020B0604020202020204" pitchFamily="34" charset="0"/>
              <a:buChar char="•"/>
            </a:pPr>
            <a:endParaRPr lang="fr-CA" sz="2400" dirty="0"/>
          </a:p>
          <a:p>
            <a:pPr marL="457200" indent="-457200">
              <a:spcAft>
                <a:spcPts val="0"/>
              </a:spcAft>
              <a:buFont typeface="Arial" panose="020B0604020202020204" pitchFamily="34" charset="0"/>
              <a:buChar char="•"/>
            </a:pPr>
            <a:r>
              <a:rPr lang="fr-CA" sz="2400" dirty="0"/>
              <a:t>5 </a:t>
            </a:r>
            <a:r>
              <a:rPr lang="fr-CA" sz="2400" dirty="0" err="1"/>
              <a:t>étudiant.e.s</a:t>
            </a:r>
            <a:r>
              <a:rPr lang="fr-CA" sz="2400" dirty="0"/>
              <a:t> ont justifié ET illustré leur interprétation (degré 4);</a:t>
            </a:r>
            <a:endParaRPr lang="fr-CA" sz="2400" dirty="0">
              <a:solidFill>
                <a:srgbClr val="000000"/>
              </a:solidFill>
              <a:latin typeface="Calibri" panose="020F0502020204030204" pitchFamily="34" charset="0"/>
              <a:cs typeface="Times New Roman" panose="02020603050405020304" pitchFamily="18" charset="0"/>
            </a:endParaRPr>
          </a:p>
          <a:p>
            <a:pPr marL="457200" indent="-457200">
              <a:spcAft>
                <a:spcPts val="0"/>
              </a:spcAft>
              <a:buFont typeface="Arial" panose="020B0604020202020204" pitchFamily="34" charset="0"/>
              <a:buChar char="•"/>
            </a:pPr>
            <a:endParaRPr lang="fr-CA"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spcAft>
                <a:spcPts val="0"/>
              </a:spcAft>
              <a:buFont typeface="Arial" panose="020B0604020202020204" pitchFamily="34" charset="0"/>
              <a:buChar char="•"/>
            </a:pPr>
            <a:r>
              <a:rPr lang="fr-CA"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L’analyse de la pertinence de la compréhension et de l’interprétation des étudiants reste à faire. </a:t>
            </a:r>
            <a:endParaRPr lang="fr-CA" sz="2400" dirty="0">
              <a:latin typeface="Calibri" panose="020F0502020204030204" pitchFamily="34" charset="0"/>
              <a:ea typeface="Calibri" panose="020F0502020204030204" pitchFamily="34" charset="0"/>
              <a:cs typeface="Times New Roman" panose="02020603050405020304" pitchFamily="18" charset="0"/>
            </a:endParaRPr>
          </a:p>
          <a:p>
            <a:endParaRPr lang="fr-CA" sz="2800" dirty="0"/>
          </a:p>
        </p:txBody>
      </p:sp>
    </p:spTree>
    <p:extLst>
      <p:ext uri="{BB962C8B-B14F-4D97-AF65-F5344CB8AC3E}">
        <p14:creationId xmlns:p14="http://schemas.microsoft.com/office/powerpoint/2010/main" val="2577184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BAC1-1556-4278-9EE6-5FC7B3E147BE}"/>
              </a:ext>
            </a:extLst>
          </p:cNvPr>
          <p:cNvSpPr>
            <a:spLocks noGrp="1"/>
          </p:cNvSpPr>
          <p:nvPr>
            <p:ph type="title"/>
          </p:nvPr>
        </p:nvSpPr>
        <p:spPr/>
        <p:txBody>
          <a:bodyPr/>
          <a:lstStyle/>
          <a:p>
            <a:r>
              <a:rPr lang="fr-CA" dirty="0"/>
              <a:t>Écrit réflexif 3A: exemple de réponses</a:t>
            </a:r>
          </a:p>
        </p:txBody>
      </p:sp>
      <p:sp>
        <p:nvSpPr>
          <p:cNvPr id="3" name="Content Placeholder 2">
            <a:extLst>
              <a:ext uri="{FF2B5EF4-FFF2-40B4-BE49-F238E27FC236}">
                <a16:creationId xmlns:a16="http://schemas.microsoft.com/office/drawing/2014/main" id="{78AED772-87ED-40C5-8A41-7A46C0B4A85C}"/>
              </a:ext>
            </a:extLst>
          </p:cNvPr>
          <p:cNvSpPr>
            <a:spLocks noGrp="1"/>
          </p:cNvSpPr>
          <p:nvPr>
            <p:ph idx="1"/>
          </p:nvPr>
        </p:nvSpPr>
        <p:spPr/>
        <p:txBody>
          <a:bodyPr>
            <a:normAutofit fontScale="92500" lnSpcReduction="10000"/>
          </a:bodyPr>
          <a:lstStyle/>
          <a:p>
            <a:pPr algn="just"/>
            <a:r>
              <a:rPr lang="fr-CA" sz="2400" dirty="0"/>
              <a:t>« Selon moi, Grenouille agit ainsi car il ne sait pas comment interagir avec les autres. Il est un enfant rejeté depuis sa naissance, personne n’a jamais vraiment eu de l’affection pour lui. Il ne sait pas ce qu’est l’amour et donc ne sait pas comment interagir avec une personne qu’il aime. Il ne comprend pas d’où vient ce sentiment et ne sait pas comment le gérer. Il est amoureux d’une odeur et plutôt que de passer du temps avec la personne à qui elle appartient, il tue cette personne. Il n’a jamais su comment aimer où se laisser aimer. Pour lui l’amour est un concept vague et peu déterminé. Comme tout être humain, ce qu’il ignore l’effraie, donc il préfère la détruire plutôt que de l’affronter » </a:t>
            </a:r>
            <a:r>
              <a:rPr lang="fr-CA" sz="1900" dirty="0">
                <a:solidFill>
                  <a:srgbClr val="B71E42"/>
                </a:solidFill>
              </a:rPr>
              <a:t>(ET134ER3A)</a:t>
            </a:r>
            <a:r>
              <a:rPr lang="fr-CA" sz="2600" dirty="0"/>
              <a:t>. </a:t>
            </a:r>
            <a:endParaRPr lang="fr-CA" sz="3000" dirty="0"/>
          </a:p>
          <a:p>
            <a:endParaRPr lang="fr-CA" dirty="0"/>
          </a:p>
        </p:txBody>
      </p:sp>
    </p:spTree>
    <p:extLst>
      <p:ext uri="{BB962C8B-B14F-4D97-AF65-F5344CB8AC3E}">
        <p14:creationId xmlns:p14="http://schemas.microsoft.com/office/powerpoint/2010/main" val="55521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438636-D37E-48E6-9AAE-219E2BE0FF26}"/>
              </a:ext>
            </a:extLst>
          </p:cNvPr>
          <p:cNvSpPr/>
          <p:nvPr/>
        </p:nvSpPr>
        <p:spPr>
          <a:xfrm>
            <a:off x="0" y="1"/>
            <a:ext cx="12190649" cy="6151418"/>
          </a:xfrm>
          <a:prstGeom prst="rect">
            <a:avLst/>
          </a:prstGeom>
          <a:solidFill>
            <a:srgbClr val="D4D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Rectangle 15">
            <a:extLst>
              <a:ext uri="{FF2B5EF4-FFF2-40B4-BE49-F238E27FC236}">
                <a16:creationId xmlns:a16="http://schemas.microsoft.com/office/drawing/2014/main" id="{D83C7686-BD34-464D-9933-F8C007DB18F0}"/>
              </a:ext>
            </a:extLst>
          </p:cNvPr>
          <p:cNvSpPr/>
          <p:nvPr/>
        </p:nvSpPr>
        <p:spPr>
          <a:xfrm>
            <a:off x="650469" y="1593385"/>
            <a:ext cx="2306041" cy="5834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Consignes</a:t>
            </a:r>
          </a:p>
        </p:txBody>
      </p:sp>
      <p:sp>
        <p:nvSpPr>
          <p:cNvPr id="17" name="Rectangle 16">
            <a:extLst>
              <a:ext uri="{FF2B5EF4-FFF2-40B4-BE49-F238E27FC236}">
                <a16:creationId xmlns:a16="http://schemas.microsoft.com/office/drawing/2014/main" id="{40D32991-F32F-4BF6-B010-AE902C5B254C}"/>
              </a:ext>
            </a:extLst>
          </p:cNvPr>
          <p:cNvSpPr/>
          <p:nvPr/>
        </p:nvSpPr>
        <p:spPr>
          <a:xfrm>
            <a:off x="415641" y="3058489"/>
            <a:ext cx="2540870" cy="93389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Contexte d’enseignement</a:t>
            </a:r>
          </a:p>
        </p:txBody>
      </p:sp>
      <p:sp>
        <p:nvSpPr>
          <p:cNvPr id="18" name="Rectangle 17">
            <a:extLst>
              <a:ext uri="{FF2B5EF4-FFF2-40B4-BE49-F238E27FC236}">
                <a16:creationId xmlns:a16="http://schemas.microsoft.com/office/drawing/2014/main" id="{C40A2E4C-1EE2-442A-8317-A55B8819AD69}"/>
              </a:ext>
            </a:extLst>
          </p:cNvPr>
          <p:cNvSpPr/>
          <p:nvPr/>
        </p:nvSpPr>
        <p:spPr>
          <a:xfrm>
            <a:off x="650469" y="5075135"/>
            <a:ext cx="2306041" cy="75616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Contexte d’évaluation</a:t>
            </a:r>
          </a:p>
        </p:txBody>
      </p:sp>
      <p:sp>
        <p:nvSpPr>
          <p:cNvPr id="19" name="Rectangle 18">
            <a:extLst>
              <a:ext uri="{FF2B5EF4-FFF2-40B4-BE49-F238E27FC236}">
                <a16:creationId xmlns:a16="http://schemas.microsoft.com/office/drawing/2014/main" id="{BE22D062-0335-43B4-B63F-29B607F1A6D6}"/>
              </a:ext>
            </a:extLst>
          </p:cNvPr>
          <p:cNvSpPr/>
          <p:nvPr/>
        </p:nvSpPr>
        <p:spPr>
          <a:xfrm>
            <a:off x="3789959" y="617415"/>
            <a:ext cx="2306041" cy="5834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Écrit réflexif 2</a:t>
            </a:r>
          </a:p>
        </p:txBody>
      </p:sp>
      <p:sp>
        <p:nvSpPr>
          <p:cNvPr id="20" name="Rectangle 19">
            <a:extLst>
              <a:ext uri="{FF2B5EF4-FFF2-40B4-BE49-F238E27FC236}">
                <a16:creationId xmlns:a16="http://schemas.microsoft.com/office/drawing/2014/main" id="{60C80853-5144-4F63-A057-20E70053FCC4}"/>
              </a:ext>
            </a:extLst>
          </p:cNvPr>
          <p:cNvSpPr/>
          <p:nvPr/>
        </p:nvSpPr>
        <p:spPr>
          <a:xfrm>
            <a:off x="7985866" y="617415"/>
            <a:ext cx="2453768" cy="56499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Écrit réflexif 3A</a:t>
            </a:r>
          </a:p>
        </p:txBody>
      </p:sp>
      <p:cxnSp>
        <p:nvCxnSpPr>
          <p:cNvPr id="4" name="Straight Connector 3">
            <a:extLst>
              <a:ext uri="{FF2B5EF4-FFF2-40B4-BE49-F238E27FC236}">
                <a16:creationId xmlns:a16="http://schemas.microsoft.com/office/drawing/2014/main" id="{63594378-3D53-4EAD-9790-6856F8EB1A4A}"/>
              </a:ext>
            </a:extLst>
          </p:cNvPr>
          <p:cNvCxnSpPr>
            <a:cxnSpLocks/>
          </p:cNvCxnSpPr>
          <p:nvPr/>
        </p:nvCxnSpPr>
        <p:spPr>
          <a:xfrm>
            <a:off x="7067104" y="847400"/>
            <a:ext cx="0" cy="53040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C66BADD-855F-4326-8499-747E704558D4}"/>
              </a:ext>
            </a:extLst>
          </p:cNvPr>
          <p:cNvCxnSpPr>
            <a:cxnSpLocks/>
          </p:cNvCxnSpPr>
          <p:nvPr/>
        </p:nvCxnSpPr>
        <p:spPr>
          <a:xfrm flipH="1">
            <a:off x="3495269" y="2892234"/>
            <a:ext cx="77672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4FB15FB-EAEB-433F-BC0B-53403D49DDCA}"/>
              </a:ext>
            </a:extLst>
          </p:cNvPr>
          <p:cNvCxnSpPr>
            <a:cxnSpLocks/>
          </p:cNvCxnSpPr>
          <p:nvPr/>
        </p:nvCxnSpPr>
        <p:spPr>
          <a:xfrm flipH="1">
            <a:off x="3495269" y="5044536"/>
            <a:ext cx="77672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A5DF5B2-1C9D-4404-9687-18DCEFE43422}"/>
              </a:ext>
            </a:extLst>
          </p:cNvPr>
          <p:cNvSpPr txBox="1"/>
          <p:nvPr/>
        </p:nvSpPr>
        <p:spPr>
          <a:xfrm>
            <a:off x="3134513" y="1316672"/>
            <a:ext cx="3988123" cy="1446550"/>
          </a:xfrm>
          <a:prstGeom prst="rect">
            <a:avLst/>
          </a:prstGeom>
          <a:noFill/>
        </p:spPr>
        <p:txBody>
          <a:bodyPr wrap="square" rtlCol="0">
            <a:spAutoFit/>
          </a:bodyPr>
          <a:lstStyle/>
          <a:p>
            <a:pPr marL="285750" indent="-285750">
              <a:buFont typeface="Arial" panose="020B0604020202020204" pitchFamily="34" charset="0"/>
              <a:buChar char="•"/>
            </a:pPr>
            <a:r>
              <a:rPr lang="fr-CA" sz="2200" dirty="0"/>
              <a:t>Question formulée par les </a:t>
            </a:r>
            <a:r>
              <a:rPr lang="fr-CA" sz="2200" b="1" dirty="0">
                <a:solidFill>
                  <a:schemeClr val="accent1"/>
                </a:solidFill>
              </a:rPr>
              <a:t>chercheuses</a:t>
            </a:r>
          </a:p>
          <a:p>
            <a:pPr marL="285750" indent="-285750">
              <a:buFont typeface="Arial" panose="020B0604020202020204" pitchFamily="34" charset="0"/>
              <a:buChar char="•"/>
            </a:pPr>
            <a:r>
              <a:rPr lang="fr-CA" sz="2200" dirty="0"/>
              <a:t>Demande la mise à distance de son interprétation</a:t>
            </a:r>
          </a:p>
        </p:txBody>
      </p:sp>
      <p:sp>
        <p:nvSpPr>
          <p:cNvPr id="30" name="TextBox 29">
            <a:extLst>
              <a:ext uri="{FF2B5EF4-FFF2-40B4-BE49-F238E27FC236}">
                <a16:creationId xmlns:a16="http://schemas.microsoft.com/office/drawing/2014/main" id="{6326289C-7D71-4F6B-9828-10C539B21170}"/>
              </a:ext>
            </a:extLst>
          </p:cNvPr>
          <p:cNvSpPr txBox="1"/>
          <p:nvPr/>
        </p:nvSpPr>
        <p:spPr>
          <a:xfrm>
            <a:off x="7347929" y="1268227"/>
            <a:ext cx="3988123" cy="1107996"/>
          </a:xfrm>
          <a:prstGeom prst="rect">
            <a:avLst/>
          </a:prstGeom>
          <a:noFill/>
        </p:spPr>
        <p:txBody>
          <a:bodyPr wrap="square" rtlCol="0">
            <a:spAutoFit/>
          </a:bodyPr>
          <a:lstStyle/>
          <a:p>
            <a:pPr marL="285750" indent="-285750">
              <a:buFont typeface="Arial" panose="020B0604020202020204" pitchFamily="34" charset="0"/>
              <a:buChar char="•"/>
            </a:pPr>
            <a:r>
              <a:rPr lang="fr-CA" sz="2200" dirty="0"/>
              <a:t>Question formulée par </a:t>
            </a:r>
            <a:r>
              <a:rPr lang="fr-CA" sz="2200" b="1" dirty="0">
                <a:solidFill>
                  <a:schemeClr val="accent1"/>
                </a:solidFill>
              </a:rPr>
              <a:t>l’enseignante</a:t>
            </a:r>
          </a:p>
          <a:p>
            <a:pPr marL="285750" indent="-285750">
              <a:buFont typeface="Arial" panose="020B0604020202020204" pitchFamily="34" charset="0"/>
              <a:buChar char="•"/>
            </a:pPr>
            <a:r>
              <a:rPr lang="fr-CA" sz="2200" dirty="0"/>
              <a:t>Demande une interprétation</a:t>
            </a:r>
          </a:p>
        </p:txBody>
      </p:sp>
      <p:sp>
        <p:nvSpPr>
          <p:cNvPr id="31" name="TextBox 30">
            <a:extLst>
              <a:ext uri="{FF2B5EF4-FFF2-40B4-BE49-F238E27FC236}">
                <a16:creationId xmlns:a16="http://schemas.microsoft.com/office/drawing/2014/main" id="{8074D9BE-5BA4-4570-BE0C-ED37F4C1C293}"/>
              </a:ext>
            </a:extLst>
          </p:cNvPr>
          <p:cNvSpPr txBox="1"/>
          <p:nvPr/>
        </p:nvSpPr>
        <p:spPr>
          <a:xfrm>
            <a:off x="3123240" y="3143620"/>
            <a:ext cx="3988123" cy="1785104"/>
          </a:xfrm>
          <a:prstGeom prst="rect">
            <a:avLst/>
          </a:prstGeom>
          <a:noFill/>
        </p:spPr>
        <p:txBody>
          <a:bodyPr wrap="square" rtlCol="0">
            <a:spAutoFit/>
          </a:bodyPr>
          <a:lstStyle/>
          <a:p>
            <a:pPr marL="285750" indent="-285750">
              <a:buFont typeface="Arial" panose="020B0604020202020204" pitchFamily="34" charset="0"/>
              <a:buChar char="•"/>
            </a:pPr>
            <a:r>
              <a:rPr lang="fr-CA" sz="2200" dirty="0"/>
              <a:t>Réponse courte attendue</a:t>
            </a:r>
          </a:p>
          <a:p>
            <a:pPr marL="285750" indent="-285750">
              <a:buFont typeface="Arial" panose="020B0604020202020204" pitchFamily="34" charset="0"/>
              <a:buChar char="•"/>
            </a:pPr>
            <a:r>
              <a:rPr lang="fr-CA" sz="2200" dirty="0"/>
              <a:t>Dans le carnet</a:t>
            </a:r>
          </a:p>
          <a:p>
            <a:pPr marL="285750" indent="-285750">
              <a:buFont typeface="Arial" panose="020B0604020202020204" pitchFamily="34" charset="0"/>
              <a:buChar char="•"/>
            </a:pPr>
            <a:r>
              <a:rPr lang="fr-CA" sz="2200" dirty="0"/>
              <a:t>À la maison</a:t>
            </a:r>
          </a:p>
          <a:p>
            <a:pPr marL="285750" indent="-285750">
              <a:buFont typeface="Arial" panose="020B0604020202020204" pitchFamily="34" charset="0"/>
              <a:buChar char="•"/>
            </a:pPr>
            <a:r>
              <a:rPr lang="fr-CA" sz="2200" dirty="0"/>
              <a:t>Absence d’enseignement préalable</a:t>
            </a:r>
          </a:p>
        </p:txBody>
      </p:sp>
      <p:sp>
        <p:nvSpPr>
          <p:cNvPr id="32" name="TextBox 31">
            <a:extLst>
              <a:ext uri="{FF2B5EF4-FFF2-40B4-BE49-F238E27FC236}">
                <a16:creationId xmlns:a16="http://schemas.microsoft.com/office/drawing/2014/main" id="{D78A795D-7A43-47CE-AFD6-6C25D7B05ED9}"/>
              </a:ext>
            </a:extLst>
          </p:cNvPr>
          <p:cNvSpPr txBox="1"/>
          <p:nvPr/>
        </p:nvSpPr>
        <p:spPr>
          <a:xfrm>
            <a:off x="7347930" y="3166579"/>
            <a:ext cx="3988123" cy="1446550"/>
          </a:xfrm>
          <a:prstGeom prst="rect">
            <a:avLst/>
          </a:prstGeom>
          <a:noFill/>
        </p:spPr>
        <p:txBody>
          <a:bodyPr wrap="square" rtlCol="0">
            <a:spAutoFit/>
          </a:bodyPr>
          <a:lstStyle/>
          <a:p>
            <a:pPr marL="285750" indent="-285750">
              <a:buFont typeface="Arial" panose="020B0604020202020204" pitchFamily="34" charset="0"/>
              <a:buChar char="•"/>
            </a:pPr>
            <a:r>
              <a:rPr lang="fr-CA" sz="2200" dirty="0"/>
              <a:t>Réponse longue attendue</a:t>
            </a:r>
          </a:p>
          <a:p>
            <a:pPr marL="285750" indent="-285750">
              <a:buFont typeface="Arial" panose="020B0604020202020204" pitchFamily="34" charset="0"/>
              <a:buChar char="•"/>
            </a:pPr>
            <a:r>
              <a:rPr lang="fr-CA" sz="2200" dirty="0"/>
              <a:t>Feuille de consigne</a:t>
            </a:r>
          </a:p>
          <a:p>
            <a:pPr marL="285750" indent="-285750">
              <a:buFont typeface="Arial" panose="020B0604020202020204" pitchFamily="34" charset="0"/>
              <a:buChar char="•"/>
            </a:pPr>
            <a:r>
              <a:rPr lang="fr-CA" sz="2200" dirty="0"/>
              <a:t>En classe (1 h)</a:t>
            </a:r>
          </a:p>
          <a:p>
            <a:pPr marL="285750" indent="-285750">
              <a:buFont typeface="Arial" panose="020B0604020202020204" pitchFamily="34" charset="0"/>
              <a:buChar char="•"/>
            </a:pPr>
            <a:r>
              <a:rPr lang="fr-CA" sz="2200" dirty="0"/>
              <a:t>Enseignement préalable</a:t>
            </a:r>
          </a:p>
        </p:txBody>
      </p:sp>
      <p:sp>
        <p:nvSpPr>
          <p:cNvPr id="33" name="TextBox 32">
            <a:extLst>
              <a:ext uri="{FF2B5EF4-FFF2-40B4-BE49-F238E27FC236}">
                <a16:creationId xmlns:a16="http://schemas.microsoft.com/office/drawing/2014/main" id="{DFA8F84D-1A28-44B6-BD63-2FFEF816424D}"/>
              </a:ext>
            </a:extLst>
          </p:cNvPr>
          <p:cNvSpPr txBox="1"/>
          <p:nvPr/>
        </p:nvSpPr>
        <p:spPr>
          <a:xfrm>
            <a:off x="3106052" y="5110921"/>
            <a:ext cx="3988123" cy="769441"/>
          </a:xfrm>
          <a:prstGeom prst="rect">
            <a:avLst/>
          </a:prstGeom>
          <a:noFill/>
        </p:spPr>
        <p:txBody>
          <a:bodyPr wrap="square" rtlCol="0">
            <a:spAutoFit/>
          </a:bodyPr>
          <a:lstStyle/>
          <a:p>
            <a:pPr marL="285750" indent="-285750">
              <a:buFont typeface="Arial" panose="020B0604020202020204" pitchFamily="34" charset="0"/>
              <a:buChar char="•"/>
            </a:pPr>
            <a:r>
              <a:rPr lang="fr-CA" sz="2200" dirty="0"/>
              <a:t>Formative</a:t>
            </a:r>
          </a:p>
          <a:p>
            <a:pPr marL="285750" indent="-285750">
              <a:buFont typeface="Arial" panose="020B0604020202020204" pitchFamily="34" charset="0"/>
              <a:buChar char="•"/>
            </a:pPr>
            <a:r>
              <a:rPr lang="fr-CA" sz="2200" dirty="0"/>
              <a:t>Retour en classe oralement </a:t>
            </a:r>
          </a:p>
        </p:txBody>
      </p:sp>
      <p:sp>
        <p:nvSpPr>
          <p:cNvPr id="42" name="TextBox 41">
            <a:extLst>
              <a:ext uri="{FF2B5EF4-FFF2-40B4-BE49-F238E27FC236}">
                <a16:creationId xmlns:a16="http://schemas.microsoft.com/office/drawing/2014/main" id="{AA52FEBA-26F0-4B5F-8665-2846E18CEEDC}"/>
              </a:ext>
            </a:extLst>
          </p:cNvPr>
          <p:cNvSpPr txBox="1"/>
          <p:nvPr/>
        </p:nvSpPr>
        <p:spPr>
          <a:xfrm>
            <a:off x="7218689" y="5056956"/>
            <a:ext cx="3988123" cy="1107996"/>
          </a:xfrm>
          <a:prstGeom prst="rect">
            <a:avLst/>
          </a:prstGeom>
          <a:noFill/>
        </p:spPr>
        <p:txBody>
          <a:bodyPr wrap="square" rtlCol="0">
            <a:spAutoFit/>
          </a:bodyPr>
          <a:lstStyle/>
          <a:p>
            <a:pPr marL="285750" indent="-285750">
              <a:buFont typeface="Arial" panose="020B0604020202020204" pitchFamily="34" charset="0"/>
              <a:buChar char="•"/>
            </a:pPr>
            <a:r>
              <a:rPr lang="fr-CA" sz="2200" dirty="0"/>
              <a:t>Correction de la langue (formative)</a:t>
            </a:r>
          </a:p>
          <a:p>
            <a:pPr marL="285750" indent="-285750">
              <a:buFont typeface="Arial" panose="020B0604020202020204" pitchFamily="34" charset="0"/>
              <a:buChar char="•"/>
            </a:pPr>
            <a:r>
              <a:rPr lang="fr-CA" sz="2200" dirty="0"/>
              <a:t>Pas de retour en classe</a:t>
            </a:r>
          </a:p>
        </p:txBody>
      </p:sp>
    </p:spTree>
    <p:extLst>
      <p:ext uri="{BB962C8B-B14F-4D97-AF65-F5344CB8AC3E}">
        <p14:creationId xmlns:p14="http://schemas.microsoft.com/office/powerpoint/2010/main" val="241650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p:bldP spid="31" grpId="0"/>
      <p:bldP spid="32" grpId="0"/>
      <p:bldP spid="33" grpId="0"/>
      <p:bldP spid="4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1983445" y="864703"/>
            <a:ext cx="8557093" cy="700994"/>
          </a:xfrm>
        </p:spPr>
        <p:txBody>
          <a:bodyPr>
            <a:normAutofit/>
          </a:bodyPr>
          <a:lstStyle/>
          <a:p>
            <a:r>
              <a:rPr lang="fr-CA" dirty="0" err="1"/>
              <a:t>Pré-analyse</a:t>
            </a:r>
            <a:r>
              <a:rPr lang="fr-CA" dirty="0"/>
              <a:t> de deux écrits analytiques</a:t>
            </a:r>
          </a:p>
        </p:txBody>
      </p:sp>
      <p:sp>
        <p:nvSpPr>
          <p:cNvPr id="4" name="TextBox 3">
            <a:extLst>
              <a:ext uri="{FF2B5EF4-FFF2-40B4-BE49-F238E27FC236}">
                <a16:creationId xmlns:a16="http://schemas.microsoft.com/office/drawing/2014/main" id="{C74828C3-E669-4EF0-8784-D8247D99B446}"/>
              </a:ext>
            </a:extLst>
          </p:cNvPr>
          <p:cNvSpPr txBox="1"/>
          <p:nvPr/>
        </p:nvSpPr>
        <p:spPr>
          <a:xfrm>
            <a:off x="1342300" y="2235503"/>
            <a:ext cx="10105388" cy="4278094"/>
          </a:xfrm>
          <a:prstGeom prst="rect">
            <a:avLst/>
          </a:prstGeom>
          <a:noFill/>
        </p:spPr>
        <p:txBody>
          <a:bodyPr wrap="square" rtlCol="0">
            <a:spAutoFit/>
          </a:bodyPr>
          <a:lstStyle/>
          <a:p>
            <a:pPr marL="285750" indent="-285750">
              <a:buFont typeface="Arial" panose="020B0604020202020204" pitchFamily="34" charset="0"/>
              <a:buChar char="•"/>
            </a:pPr>
            <a:r>
              <a:rPr lang="fr-CA" sz="2800" dirty="0"/>
              <a:t>La première rédaction sur </a:t>
            </a:r>
            <a:r>
              <a:rPr lang="fr-CA" sz="2800" i="1" dirty="0"/>
              <a:t>Le Parfum </a:t>
            </a:r>
            <a:r>
              <a:rPr lang="fr-CA" sz="2800" dirty="0"/>
              <a:t>a été faite tandis que les étudiants n’avaient pas terminé la lecture (chapitre 26);</a:t>
            </a:r>
          </a:p>
          <a:p>
            <a:pPr marL="285750" indent="-285750">
              <a:buFont typeface="Arial" panose="020B0604020202020204" pitchFamily="34" charset="0"/>
              <a:buChar char="•"/>
            </a:pPr>
            <a:endParaRPr lang="fr-CA" sz="2800" dirty="0"/>
          </a:p>
          <a:p>
            <a:pPr marL="285750" indent="-285750">
              <a:buFont typeface="Arial" panose="020B0604020202020204" pitchFamily="34" charset="0"/>
              <a:buChar char="•"/>
            </a:pPr>
            <a:r>
              <a:rPr lang="fr-CA" sz="2800" dirty="0"/>
              <a:t>Deuxième écrit analytique de la session;</a:t>
            </a:r>
          </a:p>
          <a:p>
            <a:pPr marL="285750" indent="-285750">
              <a:buFont typeface="Arial" panose="020B0604020202020204" pitchFamily="34" charset="0"/>
              <a:buChar char="•"/>
            </a:pPr>
            <a:endParaRPr lang="fr-CA" sz="2800" i="1" dirty="0"/>
          </a:p>
          <a:p>
            <a:pPr marL="285750" indent="-285750">
              <a:buFont typeface="Arial" panose="020B0604020202020204" pitchFamily="34" charset="0"/>
              <a:buChar char="•"/>
            </a:pPr>
            <a:r>
              <a:rPr lang="fr-CA" sz="2800" b="1" dirty="0"/>
              <a:t>Bonne maitrise de la justification dans le genre « dissertation</a:t>
            </a:r>
            <a:r>
              <a:rPr lang="fr-CA" sz="2800" dirty="0"/>
              <a:t> » tel que pratiqué au collégial québécois (comprendre/interpréter).</a:t>
            </a:r>
          </a:p>
          <a:p>
            <a:pPr marL="285750" indent="-285750">
              <a:buFont typeface="Arial" panose="020B0604020202020204" pitchFamily="34" charset="0"/>
              <a:buChar char="•"/>
            </a:pPr>
            <a:endParaRPr lang="fr-CA" sz="2400" dirty="0"/>
          </a:p>
          <a:p>
            <a:endParaRPr lang="fr-CA" sz="2400" dirty="0"/>
          </a:p>
        </p:txBody>
      </p:sp>
    </p:spTree>
    <p:extLst>
      <p:ext uri="{BB962C8B-B14F-4D97-AF65-F5344CB8AC3E}">
        <p14:creationId xmlns:p14="http://schemas.microsoft.com/office/powerpoint/2010/main" val="2882491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D444B1-FA89-4DA7-83E3-F4FC5CE080CD}"/>
              </a:ext>
            </a:extLst>
          </p:cNvPr>
          <p:cNvSpPr/>
          <p:nvPr/>
        </p:nvSpPr>
        <p:spPr>
          <a:xfrm>
            <a:off x="0" y="0"/>
            <a:ext cx="12098168" cy="6130181"/>
          </a:xfrm>
          <a:prstGeom prst="rect">
            <a:avLst/>
          </a:prstGeom>
          <a:solidFill>
            <a:srgbClr val="DDDA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1691846" y="54605"/>
            <a:ext cx="9122739" cy="1676603"/>
          </a:xfrm>
        </p:spPr>
        <p:txBody>
          <a:bodyPr>
            <a:normAutofit/>
          </a:bodyPr>
          <a:lstStyle/>
          <a:p>
            <a:r>
              <a:rPr lang="fr-CA" dirty="0" err="1"/>
              <a:t>Pré-analyse</a:t>
            </a:r>
            <a:r>
              <a:rPr lang="fr-CA" dirty="0"/>
              <a:t> de l’écrit analytique 1</a:t>
            </a:r>
          </a:p>
        </p:txBody>
      </p:sp>
      <p:pic>
        <p:nvPicPr>
          <p:cNvPr id="7" name="Picture 6">
            <a:extLst>
              <a:ext uri="{FF2B5EF4-FFF2-40B4-BE49-F238E27FC236}">
                <a16:creationId xmlns:a16="http://schemas.microsoft.com/office/drawing/2014/main" id="{BEFEB38D-666B-48BA-AF9B-847F2C732AB9}"/>
              </a:ext>
            </a:extLst>
          </p:cNvPr>
          <p:cNvPicPr>
            <a:picLocks noChangeAspect="1"/>
          </p:cNvPicPr>
          <p:nvPr/>
        </p:nvPicPr>
        <p:blipFill rotWithShape="1">
          <a:blip r:embed="rId3"/>
          <a:srcRect l="28875" t="23291" r="31429" b="11742"/>
          <a:stretch/>
        </p:blipFill>
        <p:spPr>
          <a:xfrm>
            <a:off x="3466923" y="787914"/>
            <a:ext cx="6304745" cy="5801256"/>
          </a:xfrm>
          <a:prstGeom prst="rect">
            <a:avLst/>
          </a:prstGeom>
        </p:spPr>
      </p:pic>
      <p:sp>
        <p:nvSpPr>
          <p:cNvPr id="8" name="TextBox 7">
            <a:extLst>
              <a:ext uri="{FF2B5EF4-FFF2-40B4-BE49-F238E27FC236}">
                <a16:creationId xmlns:a16="http://schemas.microsoft.com/office/drawing/2014/main" id="{785D76C4-E381-47D5-A26A-953BD659D675}"/>
              </a:ext>
            </a:extLst>
          </p:cNvPr>
          <p:cNvSpPr txBox="1"/>
          <p:nvPr/>
        </p:nvSpPr>
        <p:spPr>
          <a:xfrm>
            <a:off x="1176183" y="3665367"/>
            <a:ext cx="2064908" cy="400110"/>
          </a:xfrm>
          <a:prstGeom prst="rect">
            <a:avLst/>
          </a:prstGeom>
          <a:noFill/>
        </p:spPr>
        <p:txBody>
          <a:bodyPr wrap="square" rtlCol="0">
            <a:spAutoFit/>
          </a:bodyPr>
          <a:lstStyle/>
          <a:p>
            <a:r>
              <a:rPr lang="fr-CA" sz="2000" dirty="0"/>
              <a:t>Interpréter</a:t>
            </a:r>
            <a:r>
              <a:rPr lang="fr-CA" dirty="0"/>
              <a:t> </a:t>
            </a:r>
          </a:p>
        </p:txBody>
      </p:sp>
      <p:sp>
        <p:nvSpPr>
          <p:cNvPr id="20" name="TextBox 19">
            <a:extLst>
              <a:ext uri="{FF2B5EF4-FFF2-40B4-BE49-F238E27FC236}">
                <a16:creationId xmlns:a16="http://schemas.microsoft.com/office/drawing/2014/main" id="{0C4A0D15-DF3E-4884-868D-2184D397A2F8}"/>
              </a:ext>
            </a:extLst>
          </p:cNvPr>
          <p:cNvSpPr txBox="1"/>
          <p:nvPr/>
        </p:nvSpPr>
        <p:spPr>
          <a:xfrm>
            <a:off x="10033260" y="3665367"/>
            <a:ext cx="2064908" cy="400110"/>
          </a:xfrm>
          <a:prstGeom prst="rect">
            <a:avLst/>
          </a:prstGeom>
          <a:noFill/>
        </p:spPr>
        <p:txBody>
          <a:bodyPr wrap="square" rtlCol="0">
            <a:spAutoFit/>
          </a:bodyPr>
          <a:lstStyle/>
          <a:p>
            <a:r>
              <a:rPr lang="fr-CA" sz="2000" dirty="0"/>
              <a:t>Comprendre</a:t>
            </a:r>
            <a:r>
              <a:rPr lang="fr-CA" dirty="0"/>
              <a:t> </a:t>
            </a:r>
          </a:p>
        </p:txBody>
      </p:sp>
      <p:sp>
        <p:nvSpPr>
          <p:cNvPr id="4" name="Arc 3">
            <a:extLst>
              <a:ext uri="{FF2B5EF4-FFF2-40B4-BE49-F238E27FC236}">
                <a16:creationId xmlns:a16="http://schemas.microsoft.com/office/drawing/2014/main" id="{10D4FAFC-C1D0-49F8-8C18-BCA4FEDC1ED3}"/>
              </a:ext>
            </a:extLst>
          </p:cNvPr>
          <p:cNvSpPr/>
          <p:nvPr/>
        </p:nvSpPr>
        <p:spPr>
          <a:xfrm flipH="1">
            <a:off x="3433571" y="727819"/>
            <a:ext cx="6754903" cy="5959419"/>
          </a:xfrm>
          <a:prstGeom prst="arc">
            <a:avLst>
              <a:gd name="adj1" fmla="val 16303318"/>
              <a:gd name="adj2" fmla="val 6011101"/>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ln>
                <a:solidFill>
                  <a:schemeClr val="tx1"/>
                </a:solidFill>
              </a:ln>
            </a:endParaRPr>
          </a:p>
        </p:txBody>
      </p:sp>
      <p:cxnSp>
        <p:nvCxnSpPr>
          <p:cNvPr id="9" name="Straight Arrow Connector 8">
            <a:extLst>
              <a:ext uri="{FF2B5EF4-FFF2-40B4-BE49-F238E27FC236}">
                <a16:creationId xmlns:a16="http://schemas.microsoft.com/office/drawing/2014/main" id="{40BEE6A5-0A58-4CE5-8110-618AF367E2FD}"/>
              </a:ext>
            </a:extLst>
          </p:cNvPr>
          <p:cNvCxnSpPr>
            <a:cxnSpLocks/>
          </p:cNvCxnSpPr>
          <p:nvPr/>
        </p:nvCxnSpPr>
        <p:spPr>
          <a:xfrm flipH="1" flipV="1">
            <a:off x="2474662" y="3865422"/>
            <a:ext cx="816017" cy="292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1947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AB17-AAFD-4E7C-8FF0-2E69EF8406A4}"/>
              </a:ext>
            </a:extLst>
          </p:cNvPr>
          <p:cNvSpPr>
            <a:spLocks noGrp="1"/>
          </p:cNvSpPr>
          <p:nvPr>
            <p:ph type="title"/>
          </p:nvPr>
        </p:nvSpPr>
        <p:spPr>
          <a:xfrm>
            <a:off x="2199725" y="1120403"/>
            <a:ext cx="9603275" cy="1049235"/>
          </a:xfrm>
        </p:spPr>
        <p:txBody>
          <a:bodyPr/>
          <a:lstStyle/>
          <a:p>
            <a:r>
              <a:rPr lang="fr-CA" dirty="0" err="1"/>
              <a:t>Pré-analyse</a:t>
            </a:r>
            <a:r>
              <a:rPr lang="fr-CA" dirty="0"/>
              <a:t> de l’écrit analytique 2</a:t>
            </a:r>
          </a:p>
        </p:txBody>
      </p:sp>
      <p:sp>
        <p:nvSpPr>
          <p:cNvPr id="4" name="TextBox 3">
            <a:extLst>
              <a:ext uri="{FF2B5EF4-FFF2-40B4-BE49-F238E27FC236}">
                <a16:creationId xmlns:a16="http://schemas.microsoft.com/office/drawing/2014/main" id="{299630AB-A676-4B23-92DF-A1D03B8E9027}"/>
              </a:ext>
            </a:extLst>
          </p:cNvPr>
          <p:cNvSpPr txBox="1"/>
          <p:nvPr/>
        </p:nvSpPr>
        <p:spPr>
          <a:xfrm>
            <a:off x="1405282" y="2411348"/>
            <a:ext cx="10105388" cy="2616101"/>
          </a:xfrm>
          <a:prstGeom prst="rect">
            <a:avLst/>
          </a:prstGeom>
          <a:noFill/>
        </p:spPr>
        <p:txBody>
          <a:bodyPr wrap="square" rtlCol="0">
            <a:spAutoFit/>
          </a:bodyPr>
          <a:lstStyle/>
          <a:p>
            <a:pPr marL="285750" indent="-285750">
              <a:buFont typeface="Arial" panose="020B0604020202020204" pitchFamily="34" charset="0"/>
              <a:buChar char="•"/>
            </a:pPr>
            <a:r>
              <a:rPr lang="fr-CA" sz="2400" dirty="0"/>
              <a:t>Dernière évaluation sommative de la session (deuxième dissertation sur </a:t>
            </a:r>
            <a:r>
              <a:rPr lang="fr-CA" sz="2400" i="1" dirty="0"/>
              <a:t>Le Parfum</a:t>
            </a:r>
            <a:r>
              <a:rPr lang="fr-CA" sz="2400" dirty="0"/>
              <a:t>) </a:t>
            </a:r>
          </a:p>
          <a:p>
            <a:pPr marL="285750" indent="-285750">
              <a:buFont typeface="Arial" panose="020B0604020202020204" pitchFamily="34" charset="0"/>
              <a:buChar char="•"/>
            </a:pPr>
            <a:endParaRPr lang="fr-CA" sz="2400" dirty="0"/>
          </a:p>
          <a:p>
            <a:pPr marL="285750" indent="-285750">
              <a:buFont typeface="Arial" panose="020B0604020202020204" pitchFamily="34" charset="0"/>
              <a:buChar char="•"/>
            </a:pPr>
            <a:r>
              <a:rPr lang="fr-CA" sz="2400" dirty="0"/>
              <a:t>La séquence sur </a:t>
            </a:r>
            <a:r>
              <a:rPr lang="fr-CA" sz="2400" i="1" dirty="0"/>
              <a:t>Le Parfum </a:t>
            </a:r>
            <a:r>
              <a:rPr lang="fr-CA" sz="2400" dirty="0"/>
              <a:t>est terminée </a:t>
            </a:r>
          </a:p>
          <a:p>
            <a:pPr marL="285750" indent="-285750">
              <a:buFont typeface="Arial" panose="020B0604020202020204" pitchFamily="34" charset="0"/>
              <a:buChar char="•"/>
            </a:pPr>
            <a:endParaRPr lang="fr-CA" sz="2000" dirty="0">
              <a:solidFill>
                <a:srgbClr val="FF0000"/>
              </a:solidFill>
            </a:endParaRPr>
          </a:p>
          <a:p>
            <a:pPr marL="285750" indent="-285750">
              <a:buFont typeface="Arial" panose="020B0604020202020204" pitchFamily="34" charset="0"/>
              <a:buChar char="•"/>
            </a:pPr>
            <a:r>
              <a:rPr lang="fr-CA" sz="2400" b="1" dirty="0"/>
              <a:t>La dissertation finale présente plus d’occurrences d’interprétation que la précédente</a:t>
            </a:r>
            <a:r>
              <a:rPr lang="fr-CA" sz="2400" dirty="0"/>
              <a:t>.</a:t>
            </a:r>
            <a:endParaRPr lang="fr-CA" sz="3200" dirty="0"/>
          </a:p>
        </p:txBody>
      </p:sp>
    </p:spTree>
    <p:extLst>
      <p:ext uri="{BB962C8B-B14F-4D97-AF65-F5344CB8AC3E}">
        <p14:creationId xmlns:p14="http://schemas.microsoft.com/office/powerpoint/2010/main" val="261889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D444B1-FA89-4DA7-83E3-F4FC5CE080CD}"/>
              </a:ext>
            </a:extLst>
          </p:cNvPr>
          <p:cNvSpPr/>
          <p:nvPr/>
        </p:nvSpPr>
        <p:spPr>
          <a:xfrm>
            <a:off x="0" y="0"/>
            <a:ext cx="12098168" cy="6130181"/>
          </a:xfrm>
          <a:prstGeom prst="rect">
            <a:avLst/>
          </a:prstGeom>
          <a:solidFill>
            <a:srgbClr val="DDDA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2458595" y="70724"/>
            <a:ext cx="9122739" cy="657095"/>
          </a:xfrm>
        </p:spPr>
        <p:txBody>
          <a:bodyPr>
            <a:normAutofit/>
          </a:bodyPr>
          <a:lstStyle/>
          <a:p>
            <a:r>
              <a:rPr lang="fr-CA" dirty="0" err="1"/>
              <a:t>Pré-analyse</a:t>
            </a:r>
            <a:r>
              <a:rPr lang="fr-CA" dirty="0"/>
              <a:t> de l’écrit analytique 2</a:t>
            </a:r>
          </a:p>
        </p:txBody>
      </p:sp>
      <p:pic>
        <p:nvPicPr>
          <p:cNvPr id="11" name="Picture 10">
            <a:extLst>
              <a:ext uri="{FF2B5EF4-FFF2-40B4-BE49-F238E27FC236}">
                <a16:creationId xmlns:a16="http://schemas.microsoft.com/office/drawing/2014/main" id="{2FAC938D-16FE-4785-8708-0038C838BA44}"/>
              </a:ext>
            </a:extLst>
          </p:cNvPr>
          <p:cNvPicPr>
            <a:picLocks noChangeAspect="1"/>
          </p:cNvPicPr>
          <p:nvPr/>
        </p:nvPicPr>
        <p:blipFill rotWithShape="1">
          <a:blip r:embed="rId3"/>
          <a:srcRect l="29713" t="23187" r="32041" b="11742"/>
          <a:stretch/>
        </p:blipFill>
        <p:spPr>
          <a:xfrm>
            <a:off x="3499354" y="724865"/>
            <a:ext cx="6147984" cy="5881003"/>
          </a:xfrm>
          <a:prstGeom prst="rect">
            <a:avLst/>
          </a:prstGeom>
        </p:spPr>
      </p:pic>
      <p:sp>
        <p:nvSpPr>
          <p:cNvPr id="12" name="TextBox 11">
            <a:extLst>
              <a:ext uri="{FF2B5EF4-FFF2-40B4-BE49-F238E27FC236}">
                <a16:creationId xmlns:a16="http://schemas.microsoft.com/office/drawing/2014/main" id="{C232DD7B-75D9-4E2A-8E86-7BFA47E173C0}"/>
              </a:ext>
            </a:extLst>
          </p:cNvPr>
          <p:cNvSpPr txBox="1"/>
          <p:nvPr/>
        </p:nvSpPr>
        <p:spPr>
          <a:xfrm>
            <a:off x="1426141" y="3665367"/>
            <a:ext cx="2064908" cy="400110"/>
          </a:xfrm>
          <a:prstGeom prst="rect">
            <a:avLst/>
          </a:prstGeom>
          <a:noFill/>
        </p:spPr>
        <p:txBody>
          <a:bodyPr wrap="square" rtlCol="0">
            <a:spAutoFit/>
          </a:bodyPr>
          <a:lstStyle/>
          <a:p>
            <a:r>
              <a:rPr lang="fr-CA" sz="2000" dirty="0"/>
              <a:t>Interpréter</a:t>
            </a:r>
            <a:r>
              <a:rPr lang="fr-CA" dirty="0"/>
              <a:t> </a:t>
            </a:r>
          </a:p>
        </p:txBody>
      </p:sp>
      <p:sp>
        <p:nvSpPr>
          <p:cNvPr id="13" name="TextBox 12">
            <a:extLst>
              <a:ext uri="{FF2B5EF4-FFF2-40B4-BE49-F238E27FC236}">
                <a16:creationId xmlns:a16="http://schemas.microsoft.com/office/drawing/2014/main" id="{93ADA67D-CD7E-4EF7-AA5F-FC2ADC4A9E13}"/>
              </a:ext>
            </a:extLst>
          </p:cNvPr>
          <p:cNvSpPr txBox="1"/>
          <p:nvPr/>
        </p:nvSpPr>
        <p:spPr>
          <a:xfrm>
            <a:off x="10033260" y="3665367"/>
            <a:ext cx="2064908" cy="400110"/>
          </a:xfrm>
          <a:prstGeom prst="rect">
            <a:avLst/>
          </a:prstGeom>
          <a:noFill/>
        </p:spPr>
        <p:txBody>
          <a:bodyPr wrap="square" rtlCol="0">
            <a:spAutoFit/>
          </a:bodyPr>
          <a:lstStyle/>
          <a:p>
            <a:r>
              <a:rPr lang="fr-CA" sz="2000" dirty="0"/>
              <a:t>Comprendre</a:t>
            </a:r>
            <a:r>
              <a:rPr lang="fr-CA" dirty="0"/>
              <a:t> </a:t>
            </a:r>
          </a:p>
        </p:txBody>
      </p:sp>
      <p:sp>
        <p:nvSpPr>
          <p:cNvPr id="14" name="Arc 13">
            <a:extLst>
              <a:ext uri="{FF2B5EF4-FFF2-40B4-BE49-F238E27FC236}">
                <a16:creationId xmlns:a16="http://schemas.microsoft.com/office/drawing/2014/main" id="{79D8BC1B-170D-464D-A6CE-61AAB07B9741}"/>
              </a:ext>
            </a:extLst>
          </p:cNvPr>
          <p:cNvSpPr/>
          <p:nvPr/>
        </p:nvSpPr>
        <p:spPr>
          <a:xfrm flipH="1">
            <a:off x="3359357" y="600719"/>
            <a:ext cx="6829118" cy="6130181"/>
          </a:xfrm>
          <a:prstGeom prst="arc">
            <a:avLst>
              <a:gd name="adj1" fmla="val 15840033"/>
              <a:gd name="adj2" fmla="val 7584456"/>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ln>
                <a:solidFill>
                  <a:schemeClr val="tx1"/>
                </a:solidFill>
              </a:ln>
            </a:endParaRPr>
          </a:p>
        </p:txBody>
      </p:sp>
      <p:cxnSp>
        <p:nvCxnSpPr>
          <p:cNvPr id="15" name="Straight Arrow Connector 14">
            <a:extLst>
              <a:ext uri="{FF2B5EF4-FFF2-40B4-BE49-F238E27FC236}">
                <a16:creationId xmlns:a16="http://schemas.microsoft.com/office/drawing/2014/main" id="{EFEF4243-53B4-4068-A3A9-0E4EB101C7DB}"/>
              </a:ext>
            </a:extLst>
          </p:cNvPr>
          <p:cNvCxnSpPr>
            <a:cxnSpLocks/>
          </p:cNvCxnSpPr>
          <p:nvPr/>
        </p:nvCxnSpPr>
        <p:spPr>
          <a:xfrm flipH="1">
            <a:off x="2544662" y="3494655"/>
            <a:ext cx="884694" cy="2000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769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E9053A04-8FE1-4D28-A1D5-79246AA37F02}"/>
              </a:ext>
            </a:extLst>
          </p:cNvPr>
          <p:cNvSpPr/>
          <p:nvPr/>
        </p:nvSpPr>
        <p:spPr>
          <a:xfrm>
            <a:off x="0" y="0"/>
            <a:ext cx="12098168" cy="6130181"/>
          </a:xfrm>
          <a:prstGeom prst="rect">
            <a:avLst/>
          </a:prstGeom>
          <a:solidFill>
            <a:srgbClr val="DDDA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Rectangle 15">
            <a:extLst>
              <a:ext uri="{FF2B5EF4-FFF2-40B4-BE49-F238E27FC236}">
                <a16:creationId xmlns:a16="http://schemas.microsoft.com/office/drawing/2014/main" id="{D83C7686-BD34-464D-9933-F8C007DB18F0}"/>
              </a:ext>
            </a:extLst>
          </p:cNvPr>
          <p:cNvSpPr/>
          <p:nvPr/>
        </p:nvSpPr>
        <p:spPr>
          <a:xfrm>
            <a:off x="805194" y="1638673"/>
            <a:ext cx="2306041" cy="5834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Consignes</a:t>
            </a:r>
          </a:p>
        </p:txBody>
      </p:sp>
      <p:sp>
        <p:nvSpPr>
          <p:cNvPr id="17" name="Rectangle 16">
            <a:extLst>
              <a:ext uri="{FF2B5EF4-FFF2-40B4-BE49-F238E27FC236}">
                <a16:creationId xmlns:a16="http://schemas.microsoft.com/office/drawing/2014/main" id="{40D32991-F32F-4BF6-B010-AE902C5B254C}"/>
              </a:ext>
            </a:extLst>
          </p:cNvPr>
          <p:cNvSpPr/>
          <p:nvPr/>
        </p:nvSpPr>
        <p:spPr>
          <a:xfrm>
            <a:off x="763053" y="3200114"/>
            <a:ext cx="2485417" cy="10745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Contexte d’enseignement</a:t>
            </a:r>
          </a:p>
        </p:txBody>
      </p:sp>
      <p:sp>
        <p:nvSpPr>
          <p:cNvPr id="18" name="Rectangle 17">
            <a:extLst>
              <a:ext uri="{FF2B5EF4-FFF2-40B4-BE49-F238E27FC236}">
                <a16:creationId xmlns:a16="http://schemas.microsoft.com/office/drawing/2014/main" id="{C40A2E4C-1EE2-442A-8317-A55B8819AD69}"/>
              </a:ext>
            </a:extLst>
          </p:cNvPr>
          <p:cNvSpPr/>
          <p:nvPr/>
        </p:nvSpPr>
        <p:spPr>
          <a:xfrm>
            <a:off x="805194" y="5085185"/>
            <a:ext cx="2306041" cy="75616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Contexte d’évaluation</a:t>
            </a:r>
          </a:p>
        </p:txBody>
      </p:sp>
      <p:sp>
        <p:nvSpPr>
          <p:cNvPr id="19" name="Rectangle 18">
            <a:extLst>
              <a:ext uri="{FF2B5EF4-FFF2-40B4-BE49-F238E27FC236}">
                <a16:creationId xmlns:a16="http://schemas.microsoft.com/office/drawing/2014/main" id="{BE22D062-0335-43B4-B63F-29B607F1A6D6}"/>
              </a:ext>
            </a:extLst>
          </p:cNvPr>
          <p:cNvSpPr/>
          <p:nvPr/>
        </p:nvSpPr>
        <p:spPr>
          <a:xfrm>
            <a:off x="4151159" y="582735"/>
            <a:ext cx="2510894" cy="72037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Écrit analytique 1</a:t>
            </a:r>
          </a:p>
        </p:txBody>
      </p:sp>
      <p:sp>
        <p:nvSpPr>
          <p:cNvPr id="20" name="Rectangle 19">
            <a:extLst>
              <a:ext uri="{FF2B5EF4-FFF2-40B4-BE49-F238E27FC236}">
                <a16:creationId xmlns:a16="http://schemas.microsoft.com/office/drawing/2014/main" id="{60C80853-5144-4F63-A057-20E70053FCC4}"/>
              </a:ext>
            </a:extLst>
          </p:cNvPr>
          <p:cNvSpPr/>
          <p:nvPr/>
        </p:nvSpPr>
        <p:spPr>
          <a:xfrm>
            <a:off x="8347913" y="539922"/>
            <a:ext cx="2510892" cy="73513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Écrit analytique 2</a:t>
            </a:r>
          </a:p>
        </p:txBody>
      </p:sp>
      <p:cxnSp>
        <p:nvCxnSpPr>
          <p:cNvPr id="4" name="Straight Connector 3">
            <a:extLst>
              <a:ext uri="{FF2B5EF4-FFF2-40B4-BE49-F238E27FC236}">
                <a16:creationId xmlns:a16="http://schemas.microsoft.com/office/drawing/2014/main" id="{63594378-3D53-4EAD-9790-6856F8EB1A4A}"/>
              </a:ext>
            </a:extLst>
          </p:cNvPr>
          <p:cNvCxnSpPr>
            <a:cxnSpLocks/>
          </p:cNvCxnSpPr>
          <p:nvPr/>
        </p:nvCxnSpPr>
        <p:spPr>
          <a:xfrm>
            <a:off x="7283235" y="1015277"/>
            <a:ext cx="0" cy="56281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C66BADD-855F-4326-8499-747E704558D4}"/>
              </a:ext>
            </a:extLst>
          </p:cNvPr>
          <p:cNvCxnSpPr>
            <a:cxnSpLocks/>
          </p:cNvCxnSpPr>
          <p:nvPr/>
        </p:nvCxnSpPr>
        <p:spPr>
          <a:xfrm flipH="1">
            <a:off x="3650429" y="2810729"/>
            <a:ext cx="77672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4FB15FB-EAEB-433F-BC0B-53403D49DDCA}"/>
              </a:ext>
            </a:extLst>
          </p:cNvPr>
          <p:cNvCxnSpPr>
            <a:cxnSpLocks/>
          </p:cNvCxnSpPr>
          <p:nvPr/>
        </p:nvCxnSpPr>
        <p:spPr>
          <a:xfrm flipH="1">
            <a:off x="3763641" y="4552099"/>
            <a:ext cx="77672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475657-C285-460E-8563-EA3F94F35D12}"/>
              </a:ext>
            </a:extLst>
          </p:cNvPr>
          <p:cNvSpPr txBox="1"/>
          <p:nvPr/>
        </p:nvSpPr>
        <p:spPr>
          <a:xfrm>
            <a:off x="3337774" y="1491007"/>
            <a:ext cx="3988123" cy="1107996"/>
          </a:xfrm>
          <a:prstGeom prst="rect">
            <a:avLst/>
          </a:prstGeom>
          <a:noFill/>
        </p:spPr>
        <p:txBody>
          <a:bodyPr wrap="square" rtlCol="0">
            <a:spAutoFit/>
          </a:bodyPr>
          <a:lstStyle/>
          <a:p>
            <a:pPr marL="285750" indent="-285750">
              <a:buFont typeface="Arial" panose="020B0604020202020204" pitchFamily="34" charset="0"/>
              <a:buChar char="•"/>
            </a:pPr>
            <a:r>
              <a:rPr lang="fr-CA" sz="2200" dirty="0"/>
              <a:t>Question unique: les étudiants devaient</a:t>
            </a:r>
            <a:r>
              <a:rPr lang="fr-CA" sz="2200" dirty="0">
                <a:solidFill>
                  <a:schemeClr val="accent1"/>
                </a:solidFill>
              </a:rPr>
              <a:t> </a:t>
            </a:r>
            <a:r>
              <a:rPr lang="fr-CA" sz="2200" b="1" dirty="0">
                <a:solidFill>
                  <a:schemeClr val="accent1"/>
                </a:solidFill>
              </a:rPr>
              <a:t>prouver</a:t>
            </a:r>
            <a:r>
              <a:rPr lang="fr-CA" sz="2200" dirty="0">
                <a:solidFill>
                  <a:schemeClr val="accent1"/>
                </a:solidFill>
              </a:rPr>
              <a:t> </a:t>
            </a:r>
            <a:r>
              <a:rPr lang="fr-CA" sz="2200" dirty="0"/>
              <a:t>l’affirmation de l’enseignante. </a:t>
            </a:r>
          </a:p>
        </p:txBody>
      </p:sp>
      <p:sp>
        <p:nvSpPr>
          <p:cNvPr id="24" name="TextBox 23">
            <a:extLst>
              <a:ext uri="{FF2B5EF4-FFF2-40B4-BE49-F238E27FC236}">
                <a16:creationId xmlns:a16="http://schemas.microsoft.com/office/drawing/2014/main" id="{FD91AF50-D5BB-4E16-BDC7-E2B494E0D013}"/>
              </a:ext>
            </a:extLst>
          </p:cNvPr>
          <p:cNvSpPr txBox="1"/>
          <p:nvPr/>
        </p:nvSpPr>
        <p:spPr>
          <a:xfrm>
            <a:off x="7534069" y="1462945"/>
            <a:ext cx="4764479" cy="1107996"/>
          </a:xfrm>
          <a:prstGeom prst="rect">
            <a:avLst/>
          </a:prstGeom>
          <a:noFill/>
        </p:spPr>
        <p:txBody>
          <a:bodyPr wrap="square" rtlCol="0">
            <a:spAutoFit/>
          </a:bodyPr>
          <a:lstStyle/>
          <a:p>
            <a:pPr marL="285750" indent="-285750">
              <a:buFont typeface="Arial" panose="020B0604020202020204" pitchFamily="34" charset="0"/>
              <a:buChar char="•"/>
            </a:pPr>
            <a:r>
              <a:rPr lang="fr-CA" sz="2200" dirty="0"/>
              <a:t>Quatre consignes: les étudiants devaient </a:t>
            </a:r>
            <a:r>
              <a:rPr lang="fr-CA" sz="2200" b="1" dirty="0">
                <a:solidFill>
                  <a:schemeClr val="accent1"/>
                </a:solidFill>
              </a:rPr>
              <a:t>choisir </a:t>
            </a:r>
            <a:r>
              <a:rPr lang="fr-CA" sz="2200" dirty="0"/>
              <a:t>entre quatre possibilités.</a:t>
            </a:r>
          </a:p>
        </p:txBody>
      </p:sp>
      <p:sp>
        <p:nvSpPr>
          <p:cNvPr id="30" name="TextBox 29">
            <a:extLst>
              <a:ext uri="{FF2B5EF4-FFF2-40B4-BE49-F238E27FC236}">
                <a16:creationId xmlns:a16="http://schemas.microsoft.com/office/drawing/2014/main" id="{CF67E0C3-8957-40FB-8B8F-E68920D33DDF}"/>
              </a:ext>
            </a:extLst>
          </p:cNvPr>
          <p:cNvSpPr txBox="1"/>
          <p:nvPr/>
        </p:nvSpPr>
        <p:spPr>
          <a:xfrm>
            <a:off x="3451014" y="3292312"/>
            <a:ext cx="3988123" cy="769441"/>
          </a:xfrm>
          <a:prstGeom prst="rect">
            <a:avLst/>
          </a:prstGeom>
          <a:noFill/>
        </p:spPr>
        <p:txBody>
          <a:bodyPr wrap="square" rtlCol="0">
            <a:spAutoFit/>
          </a:bodyPr>
          <a:lstStyle/>
          <a:p>
            <a:pPr marL="285750" indent="-285750">
              <a:buFont typeface="Arial" panose="020B0604020202020204" pitchFamily="34" charset="0"/>
              <a:buChar char="•"/>
            </a:pPr>
            <a:r>
              <a:rPr lang="fr-CA" sz="2200" dirty="0"/>
              <a:t>Plan fait </a:t>
            </a:r>
            <a:r>
              <a:rPr lang="fr-CA" sz="2200" b="1" dirty="0">
                <a:solidFill>
                  <a:schemeClr val="accent1"/>
                </a:solidFill>
              </a:rPr>
              <a:t>collectivement</a:t>
            </a:r>
          </a:p>
          <a:p>
            <a:pPr marL="285750" indent="-285750">
              <a:buFont typeface="Arial" panose="020B0604020202020204" pitchFamily="34" charset="0"/>
              <a:buChar char="•"/>
            </a:pPr>
            <a:r>
              <a:rPr lang="fr-CA" sz="2200" dirty="0"/>
              <a:t>Milieu de la séquence</a:t>
            </a:r>
          </a:p>
        </p:txBody>
      </p:sp>
      <p:sp>
        <p:nvSpPr>
          <p:cNvPr id="31" name="TextBox 30">
            <a:extLst>
              <a:ext uri="{FF2B5EF4-FFF2-40B4-BE49-F238E27FC236}">
                <a16:creationId xmlns:a16="http://schemas.microsoft.com/office/drawing/2014/main" id="{BA69DC65-8C20-4305-B62F-0694252C9D1A}"/>
              </a:ext>
            </a:extLst>
          </p:cNvPr>
          <p:cNvSpPr txBox="1"/>
          <p:nvPr/>
        </p:nvSpPr>
        <p:spPr>
          <a:xfrm>
            <a:off x="3423038" y="4739993"/>
            <a:ext cx="3988123" cy="1446550"/>
          </a:xfrm>
          <a:prstGeom prst="rect">
            <a:avLst/>
          </a:prstGeom>
          <a:noFill/>
        </p:spPr>
        <p:txBody>
          <a:bodyPr wrap="square" rtlCol="0">
            <a:spAutoFit/>
          </a:bodyPr>
          <a:lstStyle/>
          <a:p>
            <a:pPr marL="285750" indent="-285750">
              <a:buFont typeface="Arial" panose="020B0604020202020204" pitchFamily="34" charset="0"/>
              <a:buChar char="•"/>
            </a:pPr>
            <a:r>
              <a:rPr lang="fr-CA" sz="2200" dirty="0"/>
              <a:t>Sommative: 10% de la session.</a:t>
            </a:r>
          </a:p>
          <a:p>
            <a:pPr marL="285750" indent="-285750">
              <a:buFont typeface="Arial" panose="020B0604020202020204" pitchFamily="34" charset="0"/>
              <a:buChar char="•"/>
            </a:pPr>
            <a:r>
              <a:rPr lang="fr-CA" sz="2200" dirty="0"/>
              <a:t>Évaluation formative du plan individuelle, volontaire, en classe</a:t>
            </a:r>
          </a:p>
        </p:txBody>
      </p:sp>
      <p:sp>
        <p:nvSpPr>
          <p:cNvPr id="32" name="TextBox 31">
            <a:extLst>
              <a:ext uri="{FF2B5EF4-FFF2-40B4-BE49-F238E27FC236}">
                <a16:creationId xmlns:a16="http://schemas.microsoft.com/office/drawing/2014/main" id="{7AD58B75-56D0-43DA-99AF-235410E4642D}"/>
              </a:ext>
            </a:extLst>
          </p:cNvPr>
          <p:cNvSpPr txBox="1"/>
          <p:nvPr/>
        </p:nvSpPr>
        <p:spPr>
          <a:xfrm>
            <a:off x="7484335" y="4739993"/>
            <a:ext cx="3988123" cy="1446550"/>
          </a:xfrm>
          <a:prstGeom prst="rect">
            <a:avLst/>
          </a:prstGeom>
          <a:noFill/>
        </p:spPr>
        <p:txBody>
          <a:bodyPr wrap="square" rtlCol="0">
            <a:spAutoFit/>
          </a:bodyPr>
          <a:lstStyle/>
          <a:p>
            <a:pPr marL="285750" indent="-285750">
              <a:buFont typeface="Arial" panose="020B0604020202020204" pitchFamily="34" charset="0"/>
              <a:buChar char="•"/>
            </a:pPr>
            <a:r>
              <a:rPr lang="fr-CA" sz="2200" dirty="0"/>
              <a:t>Sommative: 30% de la session.</a:t>
            </a:r>
          </a:p>
          <a:p>
            <a:pPr marL="285750" indent="-285750">
              <a:buFont typeface="Arial" panose="020B0604020202020204" pitchFamily="34" charset="0"/>
              <a:buChar char="•"/>
            </a:pPr>
            <a:r>
              <a:rPr lang="fr-CA" sz="2200" dirty="0"/>
              <a:t>Évaluation formative du plan individuelle, obligatoire, au bureau</a:t>
            </a:r>
          </a:p>
        </p:txBody>
      </p:sp>
      <p:sp>
        <p:nvSpPr>
          <p:cNvPr id="33" name="TextBox 32">
            <a:extLst>
              <a:ext uri="{FF2B5EF4-FFF2-40B4-BE49-F238E27FC236}">
                <a16:creationId xmlns:a16="http://schemas.microsoft.com/office/drawing/2014/main" id="{40DE86A7-6C7C-467F-8673-E8B65603D316}"/>
              </a:ext>
            </a:extLst>
          </p:cNvPr>
          <p:cNvSpPr txBox="1"/>
          <p:nvPr/>
        </p:nvSpPr>
        <p:spPr>
          <a:xfrm>
            <a:off x="7542797" y="3336880"/>
            <a:ext cx="3988123" cy="769441"/>
          </a:xfrm>
          <a:prstGeom prst="rect">
            <a:avLst/>
          </a:prstGeom>
          <a:noFill/>
        </p:spPr>
        <p:txBody>
          <a:bodyPr wrap="square" rtlCol="0">
            <a:spAutoFit/>
          </a:bodyPr>
          <a:lstStyle/>
          <a:p>
            <a:pPr marL="285750" indent="-285750">
              <a:buFont typeface="Arial" panose="020B0604020202020204" pitchFamily="34" charset="0"/>
              <a:buChar char="•"/>
            </a:pPr>
            <a:r>
              <a:rPr lang="fr-CA" sz="2200" dirty="0"/>
              <a:t>Plan fait </a:t>
            </a:r>
            <a:r>
              <a:rPr lang="fr-CA" sz="2200" b="1" dirty="0">
                <a:solidFill>
                  <a:schemeClr val="accent1"/>
                </a:solidFill>
              </a:rPr>
              <a:t>individuellement</a:t>
            </a:r>
            <a:r>
              <a:rPr lang="fr-CA" sz="2200" dirty="0">
                <a:solidFill>
                  <a:schemeClr val="accent1"/>
                </a:solidFill>
              </a:rPr>
              <a:t>.</a:t>
            </a:r>
          </a:p>
          <a:p>
            <a:pPr marL="285750" indent="-285750">
              <a:buFont typeface="Arial" panose="020B0604020202020204" pitchFamily="34" charset="0"/>
              <a:buChar char="•"/>
            </a:pPr>
            <a:r>
              <a:rPr lang="fr-CA" sz="2200" dirty="0"/>
              <a:t>Fin de la séquence</a:t>
            </a:r>
          </a:p>
        </p:txBody>
      </p:sp>
    </p:spTree>
    <p:extLst>
      <p:ext uri="{BB962C8B-B14F-4D97-AF65-F5344CB8AC3E}">
        <p14:creationId xmlns:p14="http://schemas.microsoft.com/office/powerpoint/2010/main" val="124435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30" grpId="0"/>
      <p:bldP spid="31" grpId="0"/>
      <p:bldP spid="3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49179-221B-AB45-9CB2-93C0EC675D7A}"/>
              </a:ext>
            </a:extLst>
          </p:cNvPr>
          <p:cNvSpPr>
            <a:spLocks noGrp="1"/>
          </p:cNvSpPr>
          <p:nvPr>
            <p:ph type="title"/>
          </p:nvPr>
        </p:nvSpPr>
        <p:spPr>
          <a:xfrm>
            <a:off x="1" y="1311985"/>
            <a:ext cx="12191999" cy="1887950"/>
          </a:xfrm>
        </p:spPr>
        <p:txBody>
          <a:bodyPr/>
          <a:lstStyle/>
          <a:p>
            <a:pPr algn="ctr"/>
            <a:r>
              <a:rPr lang="fr-FR" dirty="0"/>
              <a:t>Contexte et problématique</a:t>
            </a:r>
          </a:p>
        </p:txBody>
      </p:sp>
    </p:spTree>
    <p:extLst>
      <p:ext uri="{BB962C8B-B14F-4D97-AF65-F5344CB8AC3E}">
        <p14:creationId xmlns:p14="http://schemas.microsoft.com/office/powerpoint/2010/main" val="35384608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1017136" y="929551"/>
            <a:ext cx="11072016" cy="1676603"/>
          </a:xfrm>
        </p:spPr>
        <p:txBody>
          <a:bodyPr>
            <a:normAutofit/>
          </a:bodyPr>
          <a:lstStyle/>
          <a:p>
            <a:r>
              <a:rPr lang="fr-CA" dirty="0"/>
              <a:t>Écriture réflexive et écriture analytique: pistes</a:t>
            </a:r>
          </a:p>
        </p:txBody>
      </p:sp>
      <p:sp>
        <p:nvSpPr>
          <p:cNvPr id="6" name="Rectangle 5">
            <a:extLst>
              <a:ext uri="{FF2B5EF4-FFF2-40B4-BE49-F238E27FC236}">
                <a16:creationId xmlns:a16="http://schemas.microsoft.com/office/drawing/2014/main" id="{112F414E-53BD-4E7A-ADB4-8AB089BFD834}"/>
              </a:ext>
            </a:extLst>
          </p:cNvPr>
          <p:cNvSpPr/>
          <p:nvPr/>
        </p:nvSpPr>
        <p:spPr>
          <a:xfrm>
            <a:off x="2333457" y="3836348"/>
            <a:ext cx="8439374" cy="830997"/>
          </a:xfrm>
          <a:prstGeom prst="rect">
            <a:avLst/>
          </a:prstGeom>
          <a:ln>
            <a:solidFill>
              <a:srgbClr val="00CC00"/>
            </a:solidFill>
          </a:ln>
        </p:spPr>
        <p:txBody>
          <a:bodyPr wrap="square">
            <a:spAutoFit/>
          </a:bodyPr>
          <a:lstStyle/>
          <a:p>
            <a:r>
              <a:rPr lang="fr-CA" sz="2400" dirty="0"/>
              <a:t>Dans les écrits réflexifs 3A, les idées sont </a:t>
            </a:r>
            <a:r>
              <a:rPr lang="fr-CA" sz="2400" dirty="0">
                <a:solidFill>
                  <a:schemeClr val="accent1"/>
                </a:solidFill>
              </a:rPr>
              <a:t>moins nombreuses </a:t>
            </a:r>
            <a:r>
              <a:rPr lang="fr-CA" sz="2400" dirty="0"/>
              <a:t>que dans les dissertations, </a:t>
            </a:r>
            <a:r>
              <a:rPr lang="fr-CA" sz="2400" dirty="0">
                <a:solidFill>
                  <a:schemeClr val="accent1"/>
                </a:solidFill>
              </a:rPr>
              <a:t>mais elles sont justifiées plus longuement.</a:t>
            </a:r>
          </a:p>
        </p:txBody>
      </p:sp>
      <p:sp>
        <p:nvSpPr>
          <p:cNvPr id="18" name="Rectangle 17">
            <a:extLst>
              <a:ext uri="{FF2B5EF4-FFF2-40B4-BE49-F238E27FC236}">
                <a16:creationId xmlns:a16="http://schemas.microsoft.com/office/drawing/2014/main" id="{46E65A83-6C09-EA42-B54E-A63138C3550A}"/>
              </a:ext>
            </a:extLst>
          </p:cNvPr>
          <p:cNvSpPr/>
          <p:nvPr/>
        </p:nvSpPr>
        <p:spPr>
          <a:xfrm>
            <a:off x="2333457" y="2205096"/>
            <a:ext cx="8439374" cy="1200329"/>
          </a:xfrm>
          <a:prstGeom prst="rect">
            <a:avLst/>
          </a:prstGeom>
          <a:ln>
            <a:solidFill>
              <a:srgbClr val="00CC00"/>
            </a:solidFill>
          </a:ln>
        </p:spPr>
        <p:txBody>
          <a:bodyPr wrap="square">
            <a:spAutoFit/>
          </a:bodyPr>
          <a:lstStyle/>
          <a:p>
            <a:r>
              <a:rPr lang="fr-CA" sz="2400" dirty="0"/>
              <a:t>Les étudiants sont capables </a:t>
            </a:r>
            <a:r>
              <a:rPr lang="fr-CA" sz="2400" dirty="0">
                <a:solidFill>
                  <a:schemeClr val="accent1"/>
                </a:solidFill>
              </a:rPr>
              <a:t>d’exprimer et de justifier </a:t>
            </a:r>
            <a:r>
              <a:rPr lang="fr-CA" sz="2400" dirty="0"/>
              <a:t>leur compréhension et leur interprétation des motivations du personnage.</a:t>
            </a:r>
          </a:p>
        </p:txBody>
      </p:sp>
    </p:spTree>
    <p:extLst>
      <p:ext uri="{BB962C8B-B14F-4D97-AF65-F5344CB8AC3E}">
        <p14:creationId xmlns:p14="http://schemas.microsoft.com/office/powerpoint/2010/main" val="4964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8">
            <a:extLst>
              <a:ext uri="{FF2B5EF4-FFF2-40B4-BE49-F238E27FC236}">
                <a16:creationId xmlns:a16="http://schemas.microsoft.com/office/drawing/2014/main" id="{8AC32B87-4715-41A5-80E1-D0558658B8DA}"/>
              </a:ext>
            </a:extLst>
          </p:cNvPr>
          <p:cNvPicPr>
            <a:picLocks noChangeAspect="1"/>
          </p:cNvPicPr>
          <p:nvPr/>
        </p:nvPicPr>
        <p:blipFill rotWithShape="1">
          <a:blip r:embed="rId3">
            <a:extLst>
              <a:ext uri="{28A0092B-C50C-407E-A947-70E740481C1C}">
                <a14:useLocalDpi xmlns:a14="http://schemas.microsoft.com/office/drawing/2010/main" val="0"/>
              </a:ext>
            </a:extLst>
          </a:blip>
          <a:srcRect l="12237" r="14248" b="-1"/>
          <a:stretch/>
        </p:blipFill>
        <p:spPr>
          <a:xfrm>
            <a:off x="4639056" y="10"/>
            <a:ext cx="7552944" cy="6857990"/>
          </a:xfrm>
          <a:prstGeom prst="rect">
            <a:avLst/>
          </a:prstGeom>
          <a:solidFill>
            <a:schemeClr val="bg1"/>
          </a:solidFill>
          <a:effectLst/>
        </p:spPr>
      </p:pic>
      <p:sp>
        <p:nvSpPr>
          <p:cNvPr id="2" name="Title 1">
            <a:extLst>
              <a:ext uri="{FF2B5EF4-FFF2-40B4-BE49-F238E27FC236}">
                <a16:creationId xmlns:a16="http://schemas.microsoft.com/office/drawing/2014/main" id="{77E1D9A5-653F-431D-A0E7-B1A3C72CC5A1}"/>
              </a:ext>
            </a:extLst>
          </p:cNvPr>
          <p:cNvSpPr>
            <a:spLocks noGrp="1"/>
          </p:cNvSpPr>
          <p:nvPr>
            <p:ph type="title"/>
          </p:nvPr>
        </p:nvSpPr>
        <p:spPr>
          <a:xfrm>
            <a:off x="648929" y="629266"/>
            <a:ext cx="3651467" cy="1676603"/>
          </a:xfrm>
        </p:spPr>
        <p:txBody>
          <a:bodyPr>
            <a:normAutofit/>
          </a:bodyPr>
          <a:lstStyle/>
          <a:p>
            <a:endParaRPr lang="fr-CA" dirty="0"/>
          </a:p>
        </p:txBody>
      </p:sp>
      <p:grpSp>
        <p:nvGrpSpPr>
          <p:cNvPr id="5" name="Group 4">
            <a:extLst>
              <a:ext uri="{FF2B5EF4-FFF2-40B4-BE49-F238E27FC236}">
                <a16:creationId xmlns:a16="http://schemas.microsoft.com/office/drawing/2014/main" id="{69C31598-EC0D-4BD3-91BA-BB8610AAA9C1}"/>
              </a:ext>
            </a:extLst>
          </p:cNvPr>
          <p:cNvGrpSpPr/>
          <p:nvPr/>
        </p:nvGrpSpPr>
        <p:grpSpPr>
          <a:xfrm>
            <a:off x="1" y="-681670"/>
            <a:ext cx="12192001" cy="7917588"/>
            <a:chOff x="0" y="-681670"/>
            <a:chExt cx="12770121" cy="7917588"/>
          </a:xfrm>
        </p:grpSpPr>
        <p:sp>
          <p:nvSpPr>
            <p:cNvPr id="13" name="Rectangle 12">
              <a:extLst>
                <a:ext uri="{FF2B5EF4-FFF2-40B4-BE49-F238E27FC236}">
                  <a16:creationId xmlns:a16="http://schemas.microsoft.com/office/drawing/2014/main" id="{E93EB15F-01D5-4946-A1B7-06B3E5B8AD8A}"/>
                </a:ext>
              </a:extLst>
            </p:cNvPr>
            <p:cNvSpPr/>
            <p:nvPr/>
          </p:nvSpPr>
          <p:spPr>
            <a:xfrm>
              <a:off x="0" y="0"/>
              <a:ext cx="2107096" cy="70104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Rectangle 14">
              <a:extLst>
                <a:ext uri="{FF2B5EF4-FFF2-40B4-BE49-F238E27FC236}">
                  <a16:creationId xmlns:a16="http://schemas.microsoft.com/office/drawing/2014/main" id="{39A06D85-2833-4431-A1CD-25E9C435F545}"/>
                </a:ext>
              </a:extLst>
            </p:cNvPr>
            <p:cNvSpPr/>
            <p:nvPr/>
          </p:nvSpPr>
          <p:spPr>
            <a:xfrm>
              <a:off x="801858" y="-377928"/>
              <a:ext cx="11968263" cy="7613846"/>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5" name="Flowchart: Connector 24">
              <a:extLst>
                <a:ext uri="{FF2B5EF4-FFF2-40B4-BE49-F238E27FC236}">
                  <a16:creationId xmlns:a16="http://schemas.microsoft.com/office/drawing/2014/main" id="{E2AE4CA0-6DF5-4F30-9BE0-A0B2D5D978DE}"/>
                </a:ext>
              </a:extLst>
            </p:cNvPr>
            <p:cNvSpPr/>
            <p:nvPr/>
          </p:nvSpPr>
          <p:spPr>
            <a:xfrm>
              <a:off x="4413269" y="-681670"/>
              <a:ext cx="1539108" cy="1532594"/>
            </a:xfrm>
            <a:prstGeom prst="flowChartConnector">
              <a:avLst/>
            </a:prstGeom>
            <a:solidFill>
              <a:schemeClr val="accent6">
                <a:lumMod val="20000"/>
                <a:lumOff val="80000"/>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6" name="Flowchart: Connector 25">
              <a:extLst>
                <a:ext uri="{FF2B5EF4-FFF2-40B4-BE49-F238E27FC236}">
                  <a16:creationId xmlns:a16="http://schemas.microsoft.com/office/drawing/2014/main" id="{04CA58D8-6B3D-4CBC-9483-AE48A9701C26}"/>
                </a:ext>
              </a:extLst>
            </p:cNvPr>
            <p:cNvSpPr/>
            <p:nvPr/>
          </p:nvSpPr>
          <p:spPr>
            <a:xfrm>
              <a:off x="2382136" y="-85864"/>
              <a:ext cx="2196000" cy="2196000"/>
            </a:xfrm>
            <a:prstGeom prst="flowChartConnector">
              <a:avLst/>
            </a:prstGeom>
            <a:solidFill>
              <a:schemeClr val="accent6">
                <a:lumMod val="20000"/>
                <a:lumOff val="80000"/>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7" name="Flowchart: Connector 26">
              <a:extLst>
                <a:ext uri="{FF2B5EF4-FFF2-40B4-BE49-F238E27FC236}">
                  <a16:creationId xmlns:a16="http://schemas.microsoft.com/office/drawing/2014/main" id="{F24608F6-D80B-4172-B12D-AB5800E9DD4D}"/>
                </a:ext>
              </a:extLst>
            </p:cNvPr>
            <p:cNvSpPr/>
            <p:nvPr/>
          </p:nvSpPr>
          <p:spPr>
            <a:xfrm>
              <a:off x="1783177" y="-45233"/>
              <a:ext cx="792000" cy="791714"/>
            </a:xfrm>
            <a:prstGeom prst="flowChartConnector">
              <a:avLst/>
            </a:prstGeom>
            <a:solidFill>
              <a:schemeClr val="accent6">
                <a:lumMod val="20000"/>
                <a:lumOff val="80000"/>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8" name="Flowchart: Connector 27">
              <a:extLst>
                <a:ext uri="{FF2B5EF4-FFF2-40B4-BE49-F238E27FC236}">
                  <a16:creationId xmlns:a16="http://schemas.microsoft.com/office/drawing/2014/main" id="{8F8B31B8-A9B5-409D-A6C1-874BF1C1DDA0}"/>
                </a:ext>
              </a:extLst>
            </p:cNvPr>
            <p:cNvSpPr/>
            <p:nvPr/>
          </p:nvSpPr>
          <p:spPr>
            <a:xfrm>
              <a:off x="1376587" y="825160"/>
              <a:ext cx="867686" cy="791714"/>
            </a:xfrm>
            <a:prstGeom prst="flowChartConnector">
              <a:avLst/>
            </a:prstGeom>
            <a:solidFill>
              <a:schemeClr val="accent6">
                <a:lumMod val="20000"/>
                <a:lumOff val="80000"/>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9" name="Flowchart: Connector 28">
              <a:extLst>
                <a:ext uri="{FF2B5EF4-FFF2-40B4-BE49-F238E27FC236}">
                  <a16:creationId xmlns:a16="http://schemas.microsoft.com/office/drawing/2014/main" id="{958C7288-49F1-44E1-8A69-05B703D2DCB4}"/>
                </a:ext>
              </a:extLst>
            </p:cNvPr>
            <p:cNvSpPr/>
            <p:nvPr/>
          </p:nvSpPr>
          <p:spPr>
            <a:xfrm>
              <a:off x="1363335" y="397789"/>
              <a:ext cx="530615" cy="573970"/>
            </a:xfrm>
            <a:prstGeom prst="flowChartConnector">
              <a:avLst/>
            </a:prstGeom>
            <a:solidFill>
              <a:schemeClr val="accent6">
                <a:lumMod val="20000"/>
                <a:lumOff val="80000"/>
                <a:alpha val="64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4" name="Content Placeholder 13">
            <a:extLst>
              <a:ext uri="{FF2B5EF4-FFF2-40B4-BE49-F238E27FC236}">
                <a16:creationId xmlns:a16="http://schemas.microsoft.com/office/drawing/2014/main" id="{7E0EAC9F-A98E-451F-BD49-C1CDC1FFE13D}"/>
              </a:ext>
            </a:extLst>
          </p:cNvPr>
          <p:cNvSpPr>
            <a:spLocks noGrp="1"/>
          </p:cNvSpPr>
          <p:nvPr>
            <p:ph idx="1"/>
          </p:nvPr>
        </p:nvSpPr>
        <p:spPr>
          <a:xfrm>
            <a:off x="732878" y="133291"/>
            <a:ext cx="11390312" cy="1069975"/>
          </a:xfrm>
          <a:noFill/>
          <a:ln>
            <a:noFill/>
          </a:ln>
        </p:spPr>
        <p:txBody>
          <a:bodyPr>
            <a:noAutofit/>
          </a:bodyPr>
          <a:lstStyle/>
          <a:p>
            <a:pPr marL="0" indent="0" algn="ctr">
              <a:buNone/>
            </a:pPr>
            <a:r>
              <a:rPr lang="en-US" sz="3200" b="1" dirty="0">
                <a:solidFill>
                  <a:schemeClr val="bg2">
                    <a:lumMod val="25000"/>
                  </a:schemeClr>
                </a:solidFill>
                <a:latin typeface="Arial Nova" panose="020B0504020202020204" pitchFamily="34" charset="0"/>
                <a:cs typeface="Arial" panose="020B0604020202020204" pitchFamily="34" charset="0"/>
              </a:rPr>
              <a:t>3. </a:t>
            </a:r>
            <a:r>
              <a:rPr lang="en-US" sz="3200" b="1" dirty="0" err="1">
                <a:solidFill>
                  <a:schemeClr val="bg2">
                    <a:lumMod val="25000"/>
                  </a:schemeClr>
                </a:solidFill>
                <a:latin typeface="Arial Nova" panose="020B0504020202020204" pitchFamily="34" charset="0"/>
                <a:cs typeface="Arial" panose="020B0604020202020204" pitchFamily="34" charset="0"/>
              </a:rPr>
              <a:t>Écrire</a:t>
            </a:r>
            <a:r>
              <a:rPr lang="en-US" sz="3200" b="1" dirty="0">
                <a:solidFill>
                  <a:schemeClr val="bg2">
                    <a:lumMod val="25000"/>
                  </a:schemeClr>
                </a:solidFill>
                <a:latin typeface="Arial Nova" panose="020B0504020202020204" pitchFamily="34" charset="0"/>
                <a:cs typeface="Arial" panose="020B0604020202020204" pitchFamily="34" charset="0"/>
              </a:rPr>
              <a:t> </a:t>
            </a:r>
            <a:r>
              <a:rPr lang="en-US" sz="3200" b="1" dirty="0" err="1">
                <a:solidFill>
                  <a:schemeClr val="bg2">
                    <a:lumMod val="25000"/>
                  </a:schemeClr>
                </a:solidFill>
                <a:latin typeface="Arial Nova" panose="020B0504020202020204" pitchFamily="34" charset="0"/>
                <a:cs typeface="Arial" panose="020B0604020202020204" pitchFamily="34" charset="0"/>
              </a:rPr>
              <a:t>t’a</a:t>
            </a:r>
            <a:r>
              <a:rPr lang="en-US" sz="3200" b="1" dirty="0">
                <a:solidFill>
                  <a:schemeClr val="bg2">
                    <a:lumMod val="25000"/>
                  </a:schemeClr>
                </a:solidFill>
                <a:latin typeface="Arial Nova" panose="020B0504020202020204" pitchFamily="34" charset="0"/>
                <a:cs typeface="Arial" panose="020B0604020202020204" pitchFamily="34" charset="0"/>
              </a:rPr>
              <a:t>-t-</a:t>
            </a:r>
            <a:r>
              <a:rPr lang="en-US" sz="3200" b="1" dirty="0" err="1">
                <a:solidFill>
                  <a:schemeClr val="bg2">
                    <a:lumMod val="25000"/>
                  </a:schemeClr>
                </a:solidFill>
                <a:latin typeface="Arial Nova" panose="020B0504020202020204" pitchFamily="34" charset="0"/>
                <a:cs typeface="Arial" panose="020B0604020202020204" pitchFamily="34" charset="0"/>
              </a:rPr>
              <a:t>il</a:t>
            </a:r>
            <a:r>
              <a:rPr lang="en-US" sz="3200" b="1" dirty="0">
                <a:solidFill>
                  <a:schemeClr val="bg2">
                    <a:lumMod val="25000"/>
                  </a:schemeClr>
                </a:solidFill>
                <a:latin typeface="Arial Nova" panose="020B0504020202020204" pitchFamily="34" charset="0"/>
                <a:cs typeface="Arial" panose="020B0604020202020204" pitchFamily="34" charset="0"/>
              </a:rPr>
              <a:t> </a:t>
            </a:r>
            <a:r>
              <a:rPr lang="en-US" sz="3200" b="1" dirty="0" err="1">
                <a:solidFill>
                  <a:schemeClr val="bg2">
                    <a:lumMod val="25000"/>
                  </a:schemeClr>
                </a:solidFill>
                <a:latin typeface="Arial Nova" panose="020B0504020202020204" pitchFamily="34" charset="0"/>
                <a:cs typeface="Arial" panose="020B0604020202020204" pitchFamily="34" charset="0"/>
              </a:rPr>
              <a:t>aidé</a:t>
            </a:r>
            <a:r>
              <a:rPr lang="en-US" sz="3200" b="1" dirty="0">
                <a:solidFill>
                  <a:schemeClr val="bg2">
                    <a:lumMod val="25000"/>
                  </a:schemeClr>
                </a:solidFill>
                <a:latin typeface="Arial Nova" panose="020B0504020202020204" pitchFamily="34" charset="0"/>
                <a:cs typeface="Arial" panose="020B0604020202020204" pitchFamily="34" charset="0"/>
              </a:rPr>
              <a:t> </a:t>
            </a:r>
            <a:r>
              <a:rPr lang="en-US" sz="3200" b="1" dirty="0" err="1">
                <a:solidFill>
                  <a:schemeClr val="bg2">
                    <a:lumMod val="25000"/>
                  </a:schemeClr>
                </a:solidFill>
                <a:latin typeface="Arial Nova" panose="020B0504020202020204" pitchFamily="34" charset="0"/>
                <a:cs typeface="Arial" panose="020B0604020202020204" pitchFamily="34" charset="0"/>
              </a:rPr>
              <a:t>à</a:t>
            </a:r>
            <a:r>
              <a:rPr lang="en-US" sz="3200" b="1" dirty="0">
                <a:solidFill>
                  <a:schemeClr val="bg2">
                    <a:lumMod val="25000"/>
                  </a:schemeClr>
                </a:solidFill>
                <a:latin typeface="Arial Nova" panose="020B0504020202020204" pitchFamily="34" charset="0"/>
                <a:cs typeface="Arial" panose="020B0604020202020204" pitchFamily="34" charset="0"/>
              </a:rPr>
              <a:t> </a:t>
            </a:r>
            <a:r>
              <a:rPr lang="en-US" sz="3200" b="1" dirty="0" err="1">
                <a:solidFill>
                  <a:schemeClr val="bg2">
                    <a:lumMod val="25000"/>
                  </a:schemeClr>
                </a:solidFill>
                <a:latin typeface="Arial Nova" panose="020B0504020202020204" pitchFamily="34" charset="0"/>
                <a:cs typeface="Arial" panose="020B0604020202020204" pitchFamily="34" charset="0"/>
              </a:rPr>
              <a:t>comprendre</a:t>
            </a:r>
            <a:r>
              <a:rPr lang="en-US" sz="3200" b="1" dirty="0">
                <a:solidFill>
                  <a:schemeClr val="bg2">
                    <a:lumMod val="25000"/>
                  </a:schemeClr>
                </a:solidFill>
                <a:latin typeface="Arial Nova" panose="020B0504020202020204" pitchFamily="34" charset="0"/>
                <a:cs typeface="Arial" panose="020B0604020202020204" pitchFamily="34" charset="0"/>
              </a:rPr>
              <a:t> le roman ? </a:t>
            </a:r>
          </a:p>
        </p:txBody>
      </p:sp>
      <p:graphicFrame>
        <p:nvGraphicFramePr>
          <p:cNvPr id="6" name="Chart 5">
            <a:extLst>
              <a:ext uri="{FF2B5EF4-FFF2-40B4-BE49-F238E27FC236}">
                <a16:creationId xmlns:a16="http://schemas.microsoft.com/office/drawing/2014/main" id="{2723CD8E-8A97-48C6-8AC3-96C49DF5D1AC}"/>
              </a:ext>
            </a:extLst>
          </p:cNvPr>
          <p:cNvGraphicFramePr/>
          <p:nvPr>
            <p:extLst>
              <p:ext uri="{D42A27DB-BD31-4B8C-83A1-F6EECF244321}">
                <p14:modId xmlns:p14="http://schemas.microsoft.com/office/powerpoint/2010/main" val="113895289"/>
              </p:ext>
            </p:extLst>
          </p:nvPr>
        </p:nvGraphicFramePr>
        <p:xfrm>
          <a:off x="1091691" y="772355"/>
          <a:ext cx="10672686" cy="60202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86686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57065B07-CF39-F047-A54C-4176947B948E}"/>
              </a:ext>
            </a:extLst>
          </p:cNvPr>
          <p:cNvSpPr>
            <a:spLocks noGrp="1"/>
          </p:cNvSpPr>
          <p:nvPr>
            <p:ph type="title"/>
          </p:nvPr>
        </p:nvSpPr>
        <p:spPr>
          <a:xfrm>
            <a:off x="868680" y="375246"/>
            <a:ext cx="10661374" cy="1325563"/>
          </a:xfrm>
        </p:spPr>
        <p:txBody>
          <a:bodyPr>
            <a:normAutofit/>
          </a:bodyPr>
          <a:lstStyle/>
          <a:p>
            <a:br>
              <a:rPr lang="fr-FR" sz="2800" dirty="0">
                <a:solidFill>
                  <a:schemeClr val="tx1">
                    <a:lumMod val="50000"/>
                    <a:lumOff val="50000"/>
                  </a:schemeClr>
                </a:solidFill>
              </a:rPr>
            </a:br>
            <a:r>
              <a:rPr lang="fr-FR" sz="2800" dirty="0"/>
              <a:t>L’</a:t>
            </a:r>
            <a:r>
              <a:rPr lang="fr-CA" sz="2900" dirty="0"/>
              <a:t>Évaluation des écrits réflexifs et dissertatifs par l’enseignante</a:t>
            </a:r>
            <a:endParaRPr lang="fr-FR" sz="2900" dirty="0"/>
          </a:p>
        </p:txBody>
      </p:sp>
      <p:sp>
        <p:nvSpPr>
          <p:cNvPr id="6" name="Espace réservé du contenu 5">
            <a:extLst>
              <a:ext uri="{FF2B5EF4-FFF2-40B4-BE49-F238E27FC236}">
                <a16:creationId xmlns:a16="http://schemas.microsoft.com/office/drawing/2014/main" id="{2F5DED2C-280A-4C45-8EBF-3D7BDFD5B4DF}"/>
              </a:ext>
            </a:extLst>
          </p:cNvPr>
          <p:cNvSpPr>
            <a:spLocks noGrp="1"/>
          </p:cNvSpPr>
          <p:nvPr>
            <p:ph idx="1"/>
          </p:nvPr>
        </p:nvSpPr>
        <p:spPr>
          <a:xfrm>
            <a:off x="759604" y="1942343"/>
            <a:ext cx="10616648" cy="2684365"/>
          </a:xfrm>
        </p:spPr>
        <p:txBody>
          <a:bodyPr>
            <a:normAutofit/>
          </a:bodyPr>
          <a:lstStyle/>
          <a:p>
            <a:pPr algn="just">
              <a:lnSpc>
                <a:spcPts val="2400"/>
              </a:lnSpc>
              <a:spcAft>
                <a:spcPts val="600"/>
              </a:spcAft>
              <a:buFont typeface="Wingdings" pitchFamily="2" charset="2"/>
              <a:buChar char="§"/>
            </a:pPr>
            <a:r>
              <a:rPr lang="fr-CA" sz="2400" b="1" dirty="0">
                <a:solidFill>
                  <a:schemeClr val="accent1"/>
                </a:solidFill>
              </a:rPr>
              <a:t>Une évaluation mitigée:</a:t>
            </a:r>
          </a:p>
          <a:p>
            <a:pPr marL="0" indent="0" algn="just">
              <a:lnSpc>
                <a:spcPts val="2400"/>
              </a:lnSpc>
              <a:spcAft>
                <a:spcPts val="600"/>
              </a:spcAft>
              <a:buNone/>
            </a:pPr>
            <a:r>
              <a:rPr lang="fr-CA" sz="2400" b="1" dirty="0">
                <a:solidFill>
                  <a:schemeClr val="accent1"/>
                </a:solidFill>
              </a:rPr>
              <a:t> </a:t>
            </a:r>
            <a:r>
              <a:rPr lang="fr-CA" sz="2200" dirty="0"/>
              <a:t>« </a:t>
            </a:r>
            <a:r>
              <a:rPr lang="fr-CA" sz="2200" b="1" dirty="0"/>
              <a:t>Certaines questions du journal les ont certainement aidés</a:t>
            </a:r>
            <a:r>
              <a:rPr lang="fr-CA" sz="2200" dirty="0"/>
              <a:t> à se forger une meilleure idée de c’qu’ils avaient à écrire ensuite [la dissertation]. Est-ce que ça a amélioré cette écriture postérieure-là ? De mon expérience personnelle, qui vaut ce qu’elle vaut cela dit là</a:t>
            </a:r>
            <a:r>
              <a:rPr lang="fr-CA" sz="2200" b="1" dirty="0"/>
              <a:t>, j’ai pas eu des meilleurs textes à fin de la session </a:t>
            </a:r>
            <a:r>
              <a:rPr lang="fr-CA" sz="2200" dirty="0"/>
              <a:t>que... que j’ai déjà eu. […] c’est vraiment équivalent à c’que j’ai déjà vu. » </a:t>
            </a:r>
            <a:r>
              <a:rPr lang="fr-CA" sz="2200" dirty="0">
                <a:solidFill>
                  <a:schemeClr val="accent1"/>
                </a:solidFill>
              </a:rPr>
              <a:t>(entrevue 2)</a:t>
            </a:r>
          </a:p>
        </p:txBody>
      </p:sp>
      <p:sp>
        <p:nvSpPr>
          <p:cNvPr id="8" name="Espace réservé du contenu 5">
            <a:extLst>
              <a:ext uri="{FF2B5EF4-FFF2-40B4-BE49-F238E27FC236}">
                <a16:creationId xmlns:a16="http://schemas.microsoft.com/office/drawing/2014/main" id="{778724B8-A0BB-DC4A-A20C-B1459834A1DE}"/>
              </a:ext>
            </a:extLst>
          </p:cNvPr>
          <p:cNvSpPr txBox="1">
            <a:spLocks/>
          </p:cNvSpPr>
          <p:nvPr/>
        </p:nvSpPr>
        <p:spPr>
          <a:xfrm>
            <a:off x="868680" y="3750974"/>
            <a:ext cx="10571922" cy="27612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CA" sz="1800" dirty="0"/>
          </a:p>
          <a:p>
            <a:pPr>
              <a:buFont typeface="Wingdings" pitchFamily="2" charset="2"/>
              <a:buChar char="§"/>
            </a:pPr>
            <a:r>
              <a:rPr lang="fr-CA" sz="2400" b="1" dirty="0">
                <a:solidFill>
                  <a:schemeClr val="accent1"/>
                </a:solidFill>
              </a:rPr>
              <a:t>Une œuvre trop difficile:</a:t>
            </a:r>
          </a:p>
          <a:p>
            <a:pPr marL="0" indent="0" algn="just">
              <a:lnSpc>
                <a:spcPct val="110000"/>
              </a:lnSpc>
              <a:buNone/>
            </a:pPr>
            <a:r>
              <a:rPr lang="fr-CA" sz="2200" dirty="0"/>
              <a:t>« Mais en même temps, j’ai jamais mis ce texte-là... […] c’est que j’ai jamais mis </a:t>
            </a:r>
            <a:r>
              <a:rPr lang="fr-CA" sz="2200" i="1" dirty="0"/>
              <a:t>Le parfum</a:t>
            </a:r>
            <a:r>
              <a:rPr lang="fr-CA" sz="2200" dirty="0"/>
              <a:t>, donc j’ai pas de comparatif exact à te donner. </a:t>
            </a:r>
            <a:r>
              <a:rPr lang="fr-CA" sz="2200" b="1" dirty="0"/>
              <a:t>[…] </a:t>
            </a:r>
            <a:r>
              <a:rPr lang="fr-CA" sz="2200" b="1" i="1" dirty="0"/>
              <a:t>Le parfum </a:t>
            </a:r>
            <a:r>
              <a:rPr lang="fr-CA" sz="2200" b="1" dirty="0"/>
              <a:t>étant tellement difficile à mon avis pour eux,</a:t>
            </a:r>
            <a:r>
              <a:rPr lang="fr-CA" sz="2200" dirty="0"/>
              <a:t> que ça se peut que pour certains, ça ait effectivement eu un effet absolument révélateur quant à c’qui fallait écrire par la suite. Oui, ça se peut. » </a:t>
            </a:r>
            <a:r>
              <a:rPr lang="fr-CA" sz="2200" dirty="0">
                <a:solidFill>
                  <a:schemeClr val="accent1"/>
                </a:solidFill>
              </a:rPr>
              <a:t>(entrevue 2)</a:t>
            </a:r>
          </a:p>
        </p:txBody>
      </p:sp>
    </p:spTree>
    <p:extLst>
      <p:ext uri="{BB962C8B-B14F-4D97-AF65-F5344CB8AC3E}">
        <p14:creationId xmlns:p14="http://schemas.microsoft.com/office/powerpoint/2010/main" val="3794339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20" name="Group 19">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9392" y="938882"/>
            <a:ext cx="6562082" cy="4236223"/>
            <a:chOff x="7807230" y="2012810"/>
            <a:chExt cx="3251252" cy="3459865"/>
          </a:xfrm>
        </p:grpSpPr>
        <p:sp>
          <p:nvSpPr>
            <p:cNvPr id="21" name="Rectangle 20">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7777" y="1269341"/>
            <a:ext cx="5925312"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919A25E-9A5A-47F2-9AF4-9F6221CD3F6B}"/>
              </a:ext>
            </a:extLst>
          </p:cNvPr>
          <p:cNvSpPr>
            <a:spLocks noGrp="1"/>
          </p:cNvSpPr>
          <p:nvPr>
            <p:ph type="title"/>
          </p:nvPr>
        </p:nvSpPr>
        <p:spPr>
          <a:xfrm>
            <a:off x="1446756" y="1463015"/>
            <a:ext cx="5492683" cy="3196668"/>
          </a:xfrm>
        </p:spPr>
        <p:txBody>
          <a:bodyPr vert="horz" lIns="91440" tIns="45720" rIns="91440" bIns="0" rtlCol="0" anchor="ctr">
            <a:normAutofit/>
          </a:bodyPr>
          <a:lstStyle/>
          <a:p>
            <a:pPr algn="ctr"/>
            <a:r>
              <a:rPr lang="en-US" sz="4000" dirty="0">
                <a:solidFill>
                  <a:srgbClr val="FFFFFF"/>
                </a:solidFill>
              </a:rPr>
              <a:t>Merci! </a:t>
            </a:r>
          </a:p>
        </p:txBody>
      </p:sp>
      <p:pic>
        <p:nvPicPr>
          <p:cNvPr id="26" name="Picture 25">
            <a:extLst>
              <a:ext uri="{FF2B5EF4-FFF2-40B4-BE49-F238E27FC236}">
                <a16:creationId xmlns:a16="http://schemas.microsoft.com/office/drawing/2014/main" id="{8B060F31-12EA-4404-8435-DA25F36C89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370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49179-221B-AB45-9CB2-93C0EC675D7A}"/>
              </a:ext>
            </a:extLst>
          </p:cNvPr>
          <p:cNvSpPr>
            <a:spLocks noGrp="1"/>
          </p:cNvSpPr>
          <p:nvPr>
            <p:ph type="title"/>
          </p:nvPr>
        </p:nvSpPr>
        <p:spPr>
          <a:xfrm>
            <a:off x="1" y="1311985"/>
            <a:ext cx="12191999" cy="1887950"/>
          </a:xfrm>
        </p:spPr>
        <p:txBody>
          <a:bodyPr/>
          <a:lstStyle/>
          <a:p>
            <a:pPr algn="ctr"/>
            <a:r>
              <a:rPr lang="fr-FR" dirty="0"/>
              <a:t>Annexes</a:t>
            </a:r>
          </a:p>
        </p:txBody>
      </p:sp>
    </p:spTree>
    <p:extLst>
      <p:ext uri="{BB962C8B-B14F-4D97-AF65-F5344CB8AC3E}">
        <p14:creationId xmlns:p14="http://schemas.microsoft.com/office/powerpoint/2010/main" val="521577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0" name="Rectangle 9">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1" name="Picture 11">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13">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3" name="Straight Connector 15">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4" name="Rectangle 17">
            <a:extLst>
              <a:ext uri="{FF2B5EF4-FFF2-40B4-BE49-F238E27FC236}">
                <a16:creationId xmlns:a16="http://schemas.microsoft.com/office/drawing/2014/main" id="{8BC298DB-2D5C-40A1-9A78-6B4A12198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9">
            <a:extLst>
              <a:ext uri="{FF2B5EF4-FFF2-40B4-BE49-F238E27FC236}">
                <a16:creationId xmlns:a16="http://schemas.microsoft.com/office/drawing/2014/main" id="{35C2355B-7CE9-4192-9142-A41CA0A0C0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re 1">
            <a:extLst>
              <a:ext uri="{FF2B5EF4-FFF2-40B4-BE49-F238E27FC236}">
                <a16:creationId xmlns:a16="http://schemas.microsoft.com/office/drawing/2014/main" id="{0D3AADB2-1834-4202-96F5-80551137D2D4}"/>
              </a:ext>
            </a:extLst>
          </p:cNvPr>
          <p:cNvSpPr>
            <a:spLocks noGrp="1"/>
          </p:cNvSpPr>
          <p:nvPr>
            <p:ph type="title"/>
          </p:nvPr>
        </p:nvSpPr>
        <p:spPr>
          <a:xfrm>
            <a:off x="6585200" y="967167"/>
            <a:ext cx="4151306" cy="2374516"/>
          </a:xfrm>
        </p:spPr>
        <p:txBody>
          <a:bodyPr vert="horz" lIns="91440" tIns="45720" rIns="91440" bIns="0" rtlCol="0" anchor="b">
            <a:normAutofit/>
          </a:bodyPr>
          <a:lstStyle/>
          <a:p>
            <a:r>
              <a:rPr lang="en-US" sz="4100"/>
              <a:t>La recherche de Marie-eve langlois:  </a:t>
            </a:r>
            <a:br>
              <a:rPr lang="en-US" sz="4100"/>
            </a:br>
            <a:endParaRPr lang="en-US" sz="4100"/>
          </a:p>
        </p:txBody>
      </p:sp>
      <p:sp>
        <p:nvSpPr>
          <p:cNvPr id="3" name="Espace réservé du texte 2">
            <a:extLst>
              <a:ext uri="{FF2B5EF4-FFF2-40B4-BE49-F238E27FC236}">
                <a16:creationId xmlns:a16="http://schemas.microsoft.com/office/drawing/2014/main" id="{F9A2D2D4-60D6-4A99-A360-42A2E307145B}"/>
              </a:ext>
            </a:extLst>
          </p:cNvPr>
          <p:cNvSpPr>
            <a:spLocks noGrp="1"/>
          </p:cNvSpPr>
          <p:nvPr>
            <p:ph type="body" idx="1"/>
          </p:nvPr>
        </p:nvSpPr>
        <p:spPr>
          <a:xfrm>
            <a:off x="5669280" y="3529158"/>
            <a:ext cx="5799909" cy="2016803"/>
          </a:xfrm>
        </p:spPr>
        <p:txBody>
          <a:bodyPr vert="horz" lIns="91440" tIns="91440" rIns="91440" bIns="91440" rtlCol="0">
            <a:normAutofit lnSpcReduction="10000"/>
          </a:bodyPr>
          <a:lstStyle/>
          <a:p>
            <a:pPr>
              <a:lnSpc>
                <a:spcPct val="110000"/>
              </a:lnSpc>
            </a:pPr>
            <a:r>
              <a:rPr lang="en-US" sz="2400" cap="all" dirty="0"/>
              <a:t>VOIR comment les </a:t>
            </a:r>
            <a:r>
              <a:rPr lang="en-US" sz="2400" cap="all" dirty="0" err="1"/>
              <a:t>étudiants</a:t>
            </a:r>
            <a:r>
              <a:rPr lang="en-US" sz="2400" cap="all" dirty="0"/>
              <a:t>  </a:t>
            </a:r>
            <a:r>
              <a:rPr lang="en-US" sz="2400" cap="all" dirty="0" err="1"/>
              <a:t>expriment</a:t>
            </a:r>
            <a:r>
              <a:rPr lang="en-US" sz="2400" cap="all" dirty="0"/>
              <a:t> </a:t>
            </a:r>
            <a:r>
              <a:rPr lang="en-US" sz="2400" cap="all" dirty="0" err="1"/>
              <a:t>leur</a:t>
            </a:r>
            <a:r>
              <a:rPr lang="en-US" sz="2400" cap="all" dirty="0"/>
              <a:t> lecture entre des </a:t>
            </a:r>
            <a:r>
              <a:rPr lang="en-US" sz="2400" cap="all" dirty="0" err="1"/>
              <a:t>formes</a:t>
            </a:r>
            <a:r>
              <a:rPr lang="en-US" sz="2400" cap="all" dirty="0"/>
              <a:t> </a:t>
            </a:r>
            <a:r>
              <a:rPr lang="en-US" sz="2400" cap="all" dirty="0" err="1"/>
              <a:t>d’écrits</a:t>
            </a:r>
            <a:r>
              <a:rPr lang="en-US" sz="2400" cap="all" dirty="0"/>
              <a:t> </a:t>
            </a:r>
            <a:r>
              <a:rPr lang="en-US" sz="2400" cap="all" dirty="0" err="1"/>
              <a:t>aussi</a:t>
            </a:r>
            <a:r>
              <a:rPr lang="en-US" sz="2400" cap="all" dirty="0"/>
              <a:t> </a:t>
            </a:r>
            <a:r>
              <a:rPr lang="en-US" sz="2400" cap="all" dirty="0" err="1"/>
              <a:t>différentes</a:t>
            </a:r>
            <a:r>
              <a:rPr lang="en-US" sz="2400" cap="all" dirty="0"/>
              <a:t> que </a:t>
            </a:r>
            <a:r>
              <a:rPr lang="en-US" sz="2400" cap="all" dirty="0" err="1"/>
              <a:t>l’écriture</a:t>
            </a:r>
            <a:r>
              <a:rPr lang="en-US" sz="2400" cap="all" dirty="0"/>
              <a:t> </a:t>
            </a:r>
            <a:r>
              <a:rPr lang="en-US" sz="2400" cap="all" dirty="0" err="1"/>
              <a:t>analytique</a:t>
            </a:r>
            <a:r>
              <a:rPr lang="en-US" sz="2400" cap="all" dirty="0"/>
              <a:t> et </a:t>
            </a:r>
            <a:r>
              <a:rPr lang="en-US" sz="2400" cap="all" dirty="0" err="1"/>
              <a:t>l’écriture</a:t>
            </a:r>
            <a:r>
              <a:rPr lang="en-US" sz="2400" cap="all" dirty="0"/>
              <a:t> </a:t>
            </a:r>
            <a:r>
              <a:rPr lang="en-US" sz="2400" cap="all" dirty="0" err="1"/>
              <a:t>réflexive</a:t>
            </a:r>
            <a:endParaRPr lang="en-US" sz="2400" cap="all" dirty="0"/>
          </a:p>
        </p:txBody>
      </p:sp>
      <p:pic>
        <p:nvPicPr>
          <p:cNvPr id="7" name="Graphic 6">
            <a:extLst>
              <a:ext uri="{FF2B5EF4-FFF2-40B4-BE49-F238E27FC236}">
                <a16:creationId xmlns:a16="http://schemas.microsoft.com/office/drawing/2014/main" id="{9298B2ED-D65C-451F-A2E9-9EB86D747E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79869" y="805583"/>
            <a:ext cx="4660762" cy="4660762"/>
          </a:xfrm>
          <a:prstGeom prst="rect">
            <a:avLst/>
          </a:prstGeom>
        </p:spPr>
      </p:pic>
      <p:cxnSp>
        <p:nvCxnSpPr>
          <p:cNvPr id="22" name="Straight Connector 21">
            <a:extLst>
              <a:ext uri="{FF2B5EF4-FFF2-40B4-BE49-F238E27FC236}">
                <a16:creationId xmlns:a16="http://schemas.microsoft.com/office/drawing/2014/main" id="{06D05ED8-39E4-42F8-92CB-704C2BD0D2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79647" y="3526496"/>
            <a:ext cx="414993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6" name="Picture 23">
            <a:extLst>
              <a:ext uri="{FF2B5EF4-FFF2-40B4-BE49-F238E27FC236}">
                <a16:creationId xmlns:a16="http://schemas.microsoft.com/office/drawing/2014/main" id="{45CE2E7C-6AA3-4710-825D-4CDDF788C7B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7" name="Straight Connector 25">
            <a:extLst>
              <a:ext uri="{FF2B5EF4-FFF2-40B4-BE49-F238E27FC236}">
                <a16:creationId xmlns:a16="http://schemas.microsoft.com/office/drawing/2014/main" id="{3256C6C3-0EDC-4651-AB37-9F26CFAA6C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857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3">
            <a:extLst>
              <a:ext uri="{FF2B5EF4-FFF2-40B4-BE49-F238E27FC236}">
                <a16:creationId xmlns:a16="http://schemas.microsoft.com/office/drawing/2014/main" id="{4D1E74DC-C023-4DE6-A407-DE7143D9302E}"/>
              </a:ext>
            </a:extLst>
          </p:cNvPr>
          <p:cNvSpPr>
            <a:spLocks noGrp="1"/>
          </p:cNvSpPr>
          <p:nvPr>
            <p:ph idx="1"/>
          </p:nvPr>
        </p:nvSpPr>
        <p:spPr>
          <a:xfrm>
            <a:off x="801858" y="80284"/>
            <a:ext cx="11390141" cy="1069925"/>
          </a:xfrm>
          <a:noFill/>
          <a:ln>
            <a:noFill/>
          </a:ln>
        </p:spPr>
        <p:txBody>
          <a:bodyPr>
            <a:noAutofit/>
          </a:bodyPr>
          <a:lstStyle/>
          <a:p>
            <a:pPr marL="0" indent="0" algn="ctr">
              <a:lnSpc>
                <a:spcPct val="70000"/>
              </a:lnSpc>
              <a:buNone/>
            </a:pPr>
            <a:r>
              <a:rPr lang="en-US" sz="3200" b="1" dirty="0" err="1">
                <a:solidFill>
                  <a:schemeClr val="tx1">
                    <a:lumMod val="85000"/>
                    <a:lumOff val="15000"/>
                  </a:schemeClr>
                </a:solidFill>
                <a:latin typeface="Arial Nova" panose="020B0504020202020204" pitchFamily="34" charset="0"/>
                <a:cs typeface="Arial" panose="020B0604020202020204" pitchFamily="34" charset="0"/>
              </a:rPr>
              <a:t>Outils</a:t>
            </a:r>
            <a:r>
              <a:rPr lang="en-US" sz="3200" b="1" dirty="0">
                <a:solidFill>
                  <a:schemeClr val="tx1">
                    <a:lumMod val="85000"/>
                    <a:lumOff val="15000"/>
                  </a:schemeClr>
                </a:solidFill>
                <a:latin typeface="Arial Nova" panose="020B0504020202020204" pitchFamily="34" charset="0"/>
                <a:cs typeface="Arial" panose="020B0604020202020204" pitchFamily="34" charset="0"/>
              </a:rPr>
              <a:t> </a:t>
            </a:r>
            <a:r>
              <a:rPr lang="en-US" sz="3200" b="1" dirty="0" err="1">
                <a:solidFill>
                  <a:schemeClr val="tx1">
                    <a:lumMod val="85000"/>
                    <a:lumOff val="15000"/>
                  </a:schemeClr>
                </a:solidFill>
                <a:latin typeface="Arial Nova" panose="020B0504020202020204" pitchFamily="34" charset="0"/>
                <a:cs typeface="Arial" panose="020B0604020202020204" pitchFamily="34" charset="0"/>
              </a:rPr>
              <a:t>d’analyse</a:t>
            </a:r>
            <a:endParaRPr lang="en-US" sz="3200" b="1" dirty="0">
              <a:solidFill>
                <a:schemeClr val="tx1">
                  <a:lumMod val="85000"/>
                  <a:lumOff val="15000"/>
                </a:schemeClr>
              </a:solidFill>
              <a:latin typeface="Arial Nova" panose="020B05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7C902A-D208-4612-8ACA-46028485E37F}"/>
              </a:ext>
            </a:extLst>
          </p:cNvPr>
          <p:cNvSpPr/>
          <p:nvPr/>
        </p:nvSpPr>
        <p:spPr>
          <a:xfrm>
            <a:off x="3520442" y="1947621"/>
            <a:ext cx="7153444" cy="1200329"/>
          </a:xfrm>
          <a:prstGeom prst="rect">
            <a:avLst/>
          </a:prstGeom>
        </p:spPr>
        <p:txBody>
          <a:bodyPr wrap="square">
            <a:spAutoFit/>
          </a:bodyPr>
          <a:lstStyle/>
          <a:p>
            <a:pPr marL="800100" lvl="1" indent="-342900">
              <a:buFont typeface="Wingdings" panose="05000000000000000000" pitchFamily="2" charset="2"/>
              <a:buChar char="q"/>
            </a:pPr>
            <a:r>
              <a:rPr lang="fr-FR" sz="2400" dirty="0"/>
              <a:t>faciliter l’analyse des pratiques enseignantes;</a:t>
            </a:r>
            <a:endParaRPr lang="fr-FR" sz="2400" dirty="0">
              <a:solidFill>
                <a:srgbClr val="7030A0"/>
              </a:solidFill>
            </a:endParaRPr>
          </a:p>
          <a:p>
            <a:pPr marL="800100" lvl="1" indent="-342900">
              <a:buFont typeface="Wingdings" panose="05000000000000000000" pitchFamily="2" charset="2"/>
              <a:buChar char="q"/>
            </a:pPr>
            <a:r>
              <a:rPr lang="fr-FR" sz="2400" dirty="0"/>
              <a:t>réduire les données; </a:t>
            </a:r>
          </a:p>
          <a:p>
            <a:pPr marL="800100" lvl="1" indent="-342900">
              <a:buFont typeface="Wingdings" panose="05000000000000000000" pitchFamily="2" charset="2"/>
              <a:buChar char="q"/>
            </a:pPr>
            <a:r>
              <a:rPr lang="fr-FR" sz="2400" dirty="0"/>
              <a:t>Hiérarchiser les objets enseignés</a:t>
            </a:r>
          </a:p>
        </p:txBody>
      </p:sp>
      <p:sp>
        <p:nvSpPr>
          <p:cNvPr id="14" name="Rectangle 13">
            <a:extLst>
              <a:ext uri="{FF2B5EF4-FFF2-40B4-BE49-F238E27FC236}">
                <a16:creationId xmlns:a16="http://schemas.microsoft.com/office/drawing/2014/main" id="{6F15514D-537D-4606-806D-5B9D3E14383B}"/>
              </a:ext>
            </a:extLst>
          </p:cNvPr>
          <p:cNvSpPr/>
          <p:nvPr/>
        </p:nvSpPr>
        <p:spPr>
          <a:xfrm>
            <a:off x="1019339" y="884122"/>
            <a:ext cx="2306041" cy="5834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Synopsis</a:t>
            </a:r>
          </a:p>
        </p:txBody>
      </p:sp>
      <p:sp>
        <p:nvSpPr>
          <p:cNvPr id="4" name="TextBox 3">
            <a:extLst>
              <a:ext uri="{FF2B5EF4-FFF2-40B4-BE49-F238E27FC236}">
                <a16:creationId xmlns:a16="http://schemas.microsoft.com/office/drawing/2014/main" id="{7545DE7C-A742-421F-90FA-60664E9C8DAF}"/>
              </a:ext>
            </a:extLst>
          </p:cNvPr>
          <p:cNvSpPr txBox="1"/>
          <p:nvPr/>
        </p:nvSpPr>
        <p:spPr>
          <a:xfrm>
            <a:off x="3361680" y="817742"/>
            <a:ext cx="8220485" cy="984885"/>
          </a:xfrm>
          <a:prstGeom prst="rect">
            <a:avLst/>
          </a:prstGeom>
          <a:noFill/>
        </p:spPr>
        <p:txBody>
          <a:bodyPr wrap="square" rtlCol="0">
            <a:spAutoFit/>
          </a:bodyPr>
          <a:lstStyle/>
          <a:p>
            <a:r>
              <a:rPr lang="fr-CA" sz="2000" dirty="0">
                <a:solidFill>
                  <a:srgbClr val="B71E42"/>
                </a:solidFill>
              </a:rPr>
              <a:t>(</a:t>
            </a:r>
            <a:r>
              <a:rPr lang="fr-CA" sz="2000" dirty="0" err="1">
                <a:solidFill>
                  <a:srgbClr val="B71E42"/>
                </a:solidFill>
              </a:rPr>
              <a:t>Schneuwly</a:t>
            </a:r>
            <a:r>
              <a:rPr lang="fr-CA" sz="2000" dirty="0">
                <a:solidFill>
                  <a:srgbClr val="B71E42"/>
                </a:solidFill>
              </a:rPr>
              <a:t>, </a:t>
            </a:r>
            <a:r>
              <a:rPr lang="fr-CA" sz="2000" dirty="0" err="1">
                <a:solidFill>
                  <a:srgbClr val="B71E42"/>
                </a:solidFill>
              </a:rPr>
              <a:t>Dolz</a:t>
            </a:r>
            <a:r>
              <a:rPr lang="fr-CA" sz="2000" dirty="0">
                <a:solidFill>
                  <a:srgbClr val="B71E42"/>
                </a:solidFill>
              </a:rPr>
              <a:t> et </a:t>
            </a:r>
            <a:r>
              <a:rPr lang="fr-CA" sz="2000" dirty="0" err="1">
                <a:solidFill>
                  <a:srgbClr val="B71E42"/>
                </a:solidFill>
              </a:rPr>
              <a:t>Ronveaux</a:t>
            </a:r>
            <a:r>
              <a:rPr lang="fr-CA" sz="2000" dirty="0">
                <a:solidFill>
                  <a:srgbClr val="B71E42"/>
                </a:solidFill>
              </a:rPr>
              <a:t>, 2006; </a:t>
            </a:r>
            <a:r>
              <a:rPr lang="fr-CA" sz="2000" dirty="0" err="1">
                <a:solidFill>
                  <a:srgbClr val="B71E42"/>
                </a:solidFill>
              </a:rPr>
              <a:t>Schneuwly</a:t>
            </a:r>
            <a:r>
              <a:rPr lang="fr-CA" sz="2000" dirty="0">
                <a:solidFill>
                  <a:srgbClr val="B71E42"/>
                </a:solidFill>
              </a:rPr>
              <a:t> et </a:t>
            </a:r>
            <a:r>
              <a:rPr lang="fr-CA" sz="2000" dirty="0" err="1">
                <a:solidFill>
                  <a:srgbClr val="B71E42"/>
                </a:solidFill>
              </a:rPr>
              <a:t>Dolz</a:t>
            </a:r>
            <a:r>
              <a:rPr lang="fr-CA" sz="2000" dirty="0">
                <a:solidFill>
                  <a:srgbClr val="B71E42"/>
                </a:solidFill>
              </a:rPr>
              <a:t>, 2009; Blaser, 2009; Falardeau et Simard, 2011; Lord, 2014)</a:t>
            </a:r>
          </a:p>
          <a:p>
            <a:endParaRPr lang="fr-CA" dirty="0"/>
          </a:p>
        </p:txBody>
      </p:sp>
      <p:sp>
        <p:nvSpPr>
          <p:cNvPr id="17" name="Arrow: Bent 16">
            <a:extLst>
              <a:ext uri="{FF2B5EF4-FFF2-40B4-BE49-F238E27FC236}">
                <a16:creationId xmlns:a16="http://schemas.microsoft.com/office/drawing/2014/main" id="{45CD014B-6CFD-4CD7-A4F0-12F44C18727B}"/>
              </a:ext>
            </a:extLst>
          </p:cNvPr>
          <p:cNvSpPr/>
          <p:nvPr/>
        </p:nvSpPr>
        <p:spPr>
          <a:xfrm flipV="1">
            <a:off x="2270471" y="1511553"/>
            <a:ext cx="1827327" cy="1246779"/>
          </a:xfrm>
          <a:prstGeom prst="bentArrow">
            <a:avLst>
              <a:gd name="adj1" fmla="val 25000"/>
              <a:gd name="adj2" fmla="val 27271"/>
              <a:gd name="adj3" fmla="val 25000"/>
              <a:gd name="adj4" fmla="val 4375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7" name="TextBox 6">
            <a:extLst>
              <a:ext uri="{FF2B5EF4-FFF2-40B4-BE49-F238E27FC236}">
                <a16:creationId xmlns:a16="http://schemas.microsoft.com/office/drawing/2014/main" id="{D8332A28-6CD0-440D-9126-7803F7AD78F4}"/>
              </a:ext>
            </a:extLst>
          </p:cNvPr>
          <p:cNvSpPr txBox="1"/>
          <p:nvPr/>
        </p:nvSpPr>
        <p:spPr>
          <a:xfrm>
            <a:off x="2411758" y="2213823"/>
            <a:ext cx="1686040" cy="400110"/>
          </a:xfrm>
          <a:prstGeom prst="rect">
            <a:avLst/>
          </a:prstGeom>
          <a:noFill/>
        </p:spPr>
        <p:txBody>
          <a:bodyPr wrap="square" rtlCol="0">
            <a:spAutoFit/>
          </a:bodyPr>
          <a:lstStyle/>
          <a:p>
            <a:r>
              <a:rPr lang="fr-CA" sz="2000" b="1" dirty="0">
                <a:solidFill>
                  <a:schemeClr val="bg1"/>
                </a:solidFill>
                <a:highlight>
                  <a:srgbClr val="000000"/>
                </a:highlight>
              </a:rPr>
              <a:t>Utilisé pour</a:t>
            </a:r>
          </a:p>
        </p:txBody>
      </p:sp>
      <p:grpSp>
        <p:nvGrpSpPr>
          <p:cNvPr id="18" name="Group 17">
            <a:extLst>
              <a:ext uri="{FF2B5EF4-FFF2-40B4-BE49-F238E27FC236}">
                <a16:creationId xmlns:a16="http://schemas.microsoft.com/office/drawing/2014/main" id="{C3529649-B793-46E7-A2D6-4FB948E284A7}"/>
              </a:ext>
            </a:extLst>
          </p:cNvPr>
          <p:cNvGrpSpPr/>
          <p:nvPr/>
        </p:nvGrpSpPr>
        <p:grpSpPr>
          <a:xfrm>
            <a:off x="690061" y="3039510"/>
            <a:ext cx="10811877" cy="4216886"/>
            <a:chOff x="1072840" y="3332348"/>
            <a:chExt cx="10811877" cy="3905944"/>
          </a:xfrm>
        </p:grpSpPr>
        <p:sp>
          <p:nvSpPr>
            <p:cNvPr id="10" name="Rectangle 9">
              <a:extLst>
                <a:ext uri="{FF2B5EF4-FFF2-40B4-BE49-F238E27FC236}">
                  <a16:creationId xmlns:a16="http://schemas.microsoft.com/office/drawing/2014/main" id="{2436431B-4640-4445-A474-5CA499C3C748}"/>
                </a:ext>
              </a:extLst>
            </p:cNvPr>
            <p:cNvSpPr/>
            <p:nvPr/>
          </p:nvSpPr>
          <p:spPr>
            <a:xfrm>
              <a:off x="1072840" y="3332348"/>
              <a:ext cx="10811877" cy="39059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6" name="Group 15">
              <a:extLst>
                <a:ext uri="{FF2B5EF4-FFF2-40B4-BE49-F238E27FC236}">
                  <a16:creationId xmlns:a16="http://schemas.microsoft.com/office/drawing/2014/main" id="{3702FBF0-FCF7-4671-9B62-D432144BF593}"/>
                </a:ext>
              </a:extLst>
            </p:cNvPr>
            <p:cNvGrpSpPr/>
            <p:nvPr/>
          </p:nvGrpSpPr>
          <p:grpSpPr>
            <a:xfrm>
              <a:off x="1483206" y="3731208"/>
              <a:ext cx="9860951" cy="2170658"/>
              <a:chOff x="1153929" y="3470238"/>
              <a:chExt cx="9860951" cy="2170658"/>
            </a:xfrm>
          </p:grpSpPr>
          <p:sp>
            <p:nvSpPr>
              <p:cNvPr id="6" name="TextBox 5">
                <a:extLst>
                  <a:ext uri="{FF2B5EF4-FFF2-40B4-BE49-F238E27FC236}">
                    <a16:creationId xmlns:a16="http://schemas.microsoft.com/office/drawing/2014/main" id="{598C11C8-93EF-4208-9059-6C3C5CAE7494}"/>
                  </a:ext>
                </a:extLst>
              </p:cNvPr>
              <p:cNvSpPr txBox="1"/>
              <p:nvPr/>
            </p:nvSpPr>
            <p:spPr>
              <a:xfrm>
                <a:off x="1153929" y="3844880"/>
                <a:ext cx="5308854" cy="1796016"/>
              </a:xfrm>
              <a:prstGeom prst="rect">
                <a:avLst/>
              </a:prstGeom>
              <a:noFill/>
            </p:spPr>
            <p:txBody>
              <a:bodyPr wrap="square" rtlCol="0">
                <a:spAutoFit/>
              </a:bodyPr>
              <a:lstStyle/>
              <a:p>
                <a:endParaRPr lang="fr-FR" sz="2400" dirty="0"/>
              </a:p>
              <a:p>
                <a:r>
                  <a:rPr lang="fr-FR" sz="2400" b="1" dirty="0"/>
                  <a:t>     Analyse avec le logiciel </a:t>
                </a:r>
                <a:r>
                  <a:rPr lang="fr-FR" sz="2400" b="1" dirty="0" err="1"/>
                  <a:t>NVivo</a:t>
                </a:r>
                <a:r>
                  <a:rPr lang="fr-FR" sz="2400" dirty="0"/>
                  <a:t>:</a:t>
                </a:r>
              </a:p>
              <a:p>
                <a:pPr marL="800100" lvl="1" indent="-342900">
                  <a:buFont typeface="Courier New" panose="02070309020205020404" pitchFamily="49" charset="0"/>
                  <a:buChar char="o"/>
                </a:pPr>
                <a:r>
                  <a:rPr lang="fr-FR" sz="2400" dirty="0"/>
                  <a:t>	du synopsis;</a:t>
                </a:r>
              </a:p>
              <a:p>
                <a:pPr marL="800100" lvl="1" indent="-342900">
                  <a:buFont typeface="Courier New" panose="02070309020205020404" pitchFamily="49" charset="0"/>
                  <a:buChar char="o"/>
                </a:pPr>
                <a:r>
                  <a:rPr lang="fr-FR" sz="2400" dirty="0"/>
                  <a:t>	des entretiens avec l’enseignante;</a:t>
                </a:r>
              </a:p>
              <a:p>
                <a:pPr marL="800100" lvl="1" indent="-342900">
                  <a:buFont typeface="Courier New" panose="02070309020205020404" pitchFamily="49" charset="0"/>
                  <a:buChar char="o"/>
                </a:pPr>
                <a:r>
                  <a:rPr lang="fr-FR" sz="2400" dirty="0"/>
                  <a:t>	des textes d’étudiants.</a:t>
                </a:r>
              </a:p>
            </p:txBody>
          </p:sp>
          <p:sp>
            <p:nvSpPr>
              <p:cNvPr id="19" name="Rectangle 18">
                <a:extLst>
                  <a:ext uri="{FF2B5EF4-FFF2-40B4-BE49-F238E27FC236}">
                    <a16:creationId xmlns:a16="http://schemas.microsoft.com/office/drawing/2014/main" id="{3271D3D7-9729-4401-BCCA-F2FC66CA526F}"/>
                  </a:ext>
                </a:extLst>
              </p:cNvPr>
              <p:cNvSpPr/>
              <p:nvPr/>
            </p:nvSpPr>
            <p:spPr>
              <a:xfrm>
                <a:off x="1576900" y="3470238"/>
                <a:ext cx="2791527" cy="5834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Analyse de contenu</a:t>
                </a:r>
              </a:p>
            </p:txBody>
          </p:sp>
          <p:sp>
            <p:nvSpPr>
              <p:cNvPr id="20" name="Rectangle 19">
                <a:extLst>
                  <a:ext uri="{FF2B5EF4-FFF2-40B4-BE49-F238E27FC236}">
                    <a16:creationId xmlns:a16="http://schemas.microsoft.com/office/drawing/2014/main" id="{83D871F7-8122-4BCE-B662-63293E3008EB}"/>
                  </a:ext>
                </a:extLst>
              </p:cNvPr>
              <p:cNvSpPr/>
              <p:nvPr/>
            </p:nvSpPr>
            <p:spPr>
              <a:xfrm>
                <a:off x="8004710" y="3491320"/>
                <a:ext cx="2791527" cy="5834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solidFill>
                      <a:schemeClr val="tx1"/>
                    </a:solidFill>
                  </a:rPr>
                  <a:t>Analyse de discours</a:t>
                </a:r>
              </a:p>
            </p:txBody>
          </p:sp>
          <p:sp>
            <p:nvSpPr>
              <p:cNvPr id="21" name="TextBox 20">
                <a:extLst>
                  <a:ext uri="{FF2B5EF4-FFF2-40B4-BE49-F238E27FC236}">
                    <a16:creationId xmlns:a16="http://schemas.microsoft.com/office/drawing/2014/main" id="{A09A5FA6-E768-42C4-B1AD-3C78CE76F294}"/>
                  </a:ext>
                </a:extLst>
              </p:cNvPr>
              <p:cNvSpPr txBox="1"/>
              <p:nvPr/>
            </p:nvSpPr>
            <p:spPr>
              <a:xfrm>
                <a:off x="7610655" y="3824021"/>
                <a:ext cx="3404225" cy="1453918"/>
              </a:xfrm>
              <a:prstGeom prst="rect">
                <a:avLst/>
              </a:prstGeom>
              <a:noFill/>
            </p:spPr>
            <p:txBody>
              <a:bodyPr wrap="square" rtlCol="0">
                <a:spAutoFit/>
              </a:bodyPr>
              <a:lstStyle/>
              <a:p>
                <a:endParaRPr lang="fr-FR" sz="2400" dirty="0"/>
              </a:p>
              <a:p>
                <a:r>
                  <a:rPr lang="fr-FR" sz="2400" b="1" dirty="0"/>
                  <a:t>     À venir </a:t>
                </a:r>
                <a:r>
                  <a:rPr lang="fr-FR" sz="2400" dirty="0"/>
                  <a:t>pour:</a:t>
                </a:r>
              </a:p>
              <a:p>
                <a:pPr marL="800100" lvl="1" indent="-342900">
                  <a:buFont typeface="Courier New" panose="02070309020205020404" pitchFamily="49" charset="0"/>
                  <a:buChar char="o"/>
                </a:pPr>
                <a:r>
                  <a:rPr lang="fr-FR" sz="2400" dirty="0"/>
                  <a:t>	les textes d’étudiants</a:t>
                </a:r>
              </a:p>
            </p:txBody>
          </p:sp>
        </p:grpSp>
      </p:grpSp>
    </p:spTree>
    <p:extLst>
      <p:ext uri="{BB962C8B-B14F-4D97-AF65-F5344CB8AC3E}">
        <p14:creationId xmlns:p14="http://schemas.microsoft.com/office/powerpoint/2010/main" val="425856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Rendre compte d’une lecture littéraire: quelles compétences?</a:t>
            </a:r>
          </a:p>
        </p:txBody>
      </p:sp>
      <p:graphicFrame>
        <p:nvGraphicFramePr>
          <p:cNvPr id="4" name="Espace réservé du contenu 3"/>
          <p:cNvGraphicFramePr>
            <a:graphicFrameLocks noGrp="1"/>
          </p:cNvGraphicFramePr>
          <p:nvPr>
            <p:ph idx="1"/>
            <p:extLst/>
          </p:nvPr>
        </p:nvGraphicFramePr>
        <p:xfrm>
          <a:off x="2548328" y="2143592"/>
          <a:ext cx="7203686" cy="3647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9100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C69E1A9-D5DB-3744-AE72-A1A2B06D2639}"/>
              </a:ext>
            </a:extLst>
          </p:cNvPr>
          <p:cNvSpPr>
            <a:spLocks noGrp="1"/>
          </p:cNvSpPr>
          <p:nvPr>
            <p:ph type="title"/>
          </p:nvPr>
        </p:nvSpPr>
        <p:spPr/>
        <p:txBody>
          <a:bodyPr/>
          <a:lstStyle/>
          <a:p>
            <a:pPr algn="ctr"/>
            <a:r>
              <a:rPr lang="fr-FR" dirty="0">
                <a:solidFill>
                  <a:srgbClr val="910002"/>
                </a:solidFill>
              </a:rPr>
              <a:t>CALENDRIER</a:t>
            </a:r>
          </a:p>
        </p:txBody>
      </p:sp>
      <p:graphicFrame>
        <p:nvGraphicFramePr>
          <p:cNvPr id="6" name="Espace réservé du contenu 5">
            <a:extLst>
              <a:ext uri="{FF2B5EF4-FFF2-40B4-BE49-F238E27FC236}">
                <a16:creationId xmlns:a16="http://schemas.microsoft.com/office/drawing/2014/main" id="{C88F4ED7-26BC-C64F-A8C5-C42F93B96977}"/>
              </a:ext>
            </a:extLst>
          </p:cNvPr>
          <p:cNvGraphicFramePr>
            <a:graphicFrameLocks noGrp="1"/>
          </p:cNvGraphicFramePr>
          <p:nvPr>
            <p:ph idx="1"/>
            <p:extLst/>
          </p:nvPr>
        </p:nvGraphicFramePr>
        <p:xfrm>
          <a:off x="1618446" y="3881740"/>
          <a:ext cx="8417096" cy="953150"/>
        </p:xfrm>
        <a:graphic>
          <a:graphicData uri="http://schemas.openxmlformats.org/drawingml/2006/table">
            <a:tbl>
              <a:tblPr firstRow="1" bandRow="1">
                <a:tableStyleId>{5C22544A-7EE6-4342-B048-85BDC9FD1C3A}</a:tableStyleId>
              </a:tblPr>
              <a:tblGrid>
                <a:gridCol w="2104274">
                  <a:extLst>
                    <a:ext uri="{9D8B030D-6E8A-4147-A177-3AD203B41FA5}">
                      <a16:colId xmlns:a16="http://schemas.microsoft.com/office/drawing/2014/main" val="386866085"/>
                    </a:ext>
                  </a:extLst>
                </a:gridCol>
                <a:gridCol w="2104274">
                  <a:extLst>
                    <a:ext uri="{9D8B030D-6E8A-4147-A177-3AD203B41FA5}">
                      <a16:colId xmlns:a16="http://schemas.microsoft.com/office/drawing/2014/main" val="2632914366"/>
                    </a:ext>
                  </a:extLst>
                </a:gridCol>
                <a:gridCol w="2104274">
                  <a:extLst>
                    <a:ext uri="{9D8B030D-6E8A-4147-A177-3AD203B41FA5}">
                      <a16:colId xmlns:a16="http://schemas.microsoft.com/office/drawing/2014/main" val="4198385870"/>
                    </a:ext>
                  </a:extLst>
                </a:gridCol>
                <a:gridCol w="2104274">
                  <a:extLst>
                    <a:ext uri="{9D8B030D-6E8A-4147-A177-3AD203B41FA5}">
                      <a16:colId xmlns:a16="http://schemas.microsoft.com/office/drawing/2014/main" val="2629254002"/>
                    </a:ext>
                  </a:extLst>
                </a:gridCol>
              </a:tblGrid>
              <a:tr h="476575">
                <a:tc>
                  <a:txBody>
                    <a:bodyPr/>
                    <a:lstStyle/>
                    <a:p>
                      <a:r>
                        <a:rPr lang="fr-FR" sz="2000" dirty="0"/>
                        <a:t>Hiver 2018</a:t>
                      </a:r>
                    </a:p>
                  </a:txBody>
                  <a:tcPr>
                    <a:solidFill>
                      <a:schemeClr val="accent6">
                        <a:lumMod val="50000"/>
                      </a:schemeClr>
                    </a:solidFill>
                  </a:tcPr>
                </a:tc>
                <a:tc>
                  <a:txBody>
                    <a:bodyPr/>
                    <a:lstStyle/>
                    <a:p>
                      <a:r>
                        <a:rPr lang="fr-FR" sz="2000" dirty="0"/>
                        <a:t>Automne 2018</a:t>
                      </a:r>
                    </a:p>
                  </a:txBody>
                  <a:tcPr>
                    <a:solidFill>
                      <a:schemeClr val="accent1">
                        <a:lumMod val="50000"/>
                      </a:schemeClr>
                    </a:solidFill>
                  </a:tcPr>
                </a:tc>
                <a:tc>
                  <a:txBody>
                    <a:bodyPr/>
                    <a:lstStyle/>
                    <a:p>
                      <a:r>
                        <a:rPr lang="fr-FR" sz="2000" dirty="0"/>
                        <a:t>Hiver 2019</a:t>
                      </a:r>
                    </a:p>
                  </a:txBody>
                  <a:tcPr>
                    <a:solidFill>
                      <a:schemeClr val="accent6">
                        <a:lumMod val="50000"/>
                      </a:schemeClr>
                    </a:solidFill>
                  </a:tcPr>
                </a:tc>
                <a:tc>
                  <a:txBody>
                    <a:bodyPr/>
                    <a:lstStyle/>
                    <a:p>
                      <a:r>
                        <a:rPr lang="fr-FR" sz="2000" dirty="0"/>
                        <a:t>Automne 2019</a:t>
                      </a:r>
                    </a:p>
                  </a:txBody>
                  <a:tcPr>
                    <a:solidFill>
                      <a:schemeClr val="accent1">
                        <a:lumMod val="50000"/>
                      </a:schemeClr>
                    </a:solidFill>
                  </a:tcPr>
                </a:tc>
                <a:extLst>
                  <a:ext uri="{0D108BD9-81ED-4DB2-BD59-A6C34878D82A}">
                    <a16:rowId xmlns:a16="http://schemas.microsoft.com/office/drawing/2014/main" val="622224700"/>
                  </a:ext>
                </a:extLst>
              </a:tr>
              <a:tr h="476575">
                <a:tc>
                  <a:txBody>
                    <a:bodyPr/>
                    <a:lstStyle/>
                    <a:p>
                      <a:r>
                        <a:rPr lang="fr-FR" sz="2000" dirty="0"/>
                        <a:t>Secondaire an 1</a:t>
                      </a:r>
                    </a:p>
                  </a:txBody>
                  <a:tcPr>
                    <a:solidFill>
                      <a:schemeClr val="accent6">
                        <a:lumMod val="60000"/>
                        <a:lumOff val="40000"/>
                      </a:schemeClr>
                    </a:solidFill>
                  </a:tcPr>
                </a:tc>
                <a:tc>
                  <a:txBody>
                    <a:bodyPr/>
                    <a:lstStyle/>
                    <a:p>
                      <a:r>
                        <a:rPr lang="fr-FR" sz="2000" dirty="0"/>
                        <a:t>Collégial an 1</a:t>
                      </a:r>
                    </a:p>
                  </a:txBody>
                  <a:tcPr>
                    <a:solidFill>
                      <a:schemeClr val="accent1">
                        <a:lumMod val="20000"/>
                        <a:lumOff val="80000"/>
                      </a:schemeClr>
                    </a:solidFill>
                  </a:tcPr>
                </a:tc>
                <a:tc>
                  <a:txBody>
                    <a:bodyPr/>
                    <a:lstStyle/>
                    <a:p>
                      <a:r>
                        <a:rPr lang="fr-FR" sz="2000" dirty="0"/>
                        <a:t>Secondaire an 2</a:t>
                      </a:r>
                    </a:p>
                  </a:txBody>
                  <a:tcPr>
                    <a:solidFill>
                      <a:schemeClr val="accent6">
                        <a:lumMod val="60000"/>
                        <a:lumOff val="40000"/>
                      </a:schemeClr>
                    </a:solidFill>
                  </a:tcPr>
                </a:tc>
                <a:tc>
                  <a:txBody>
                    <a:bodyPr/>
                    <a:lstStyle/>
                    <a:p>
                      <a:r>
                        <a:rPr lang="fr-FR" sz="2000" dirty="0"/>
                        <a:t>Collégial an 2</a:t>
                      </a:r>
                    </a:p>
                  </a:txBody>
                  <a:tcPr>
                    <a:solidFill>
                      <a:schemeClr val="accent1">
                        <a:lumMod val="20000"/>
                        <a:lumOff val="80000"/>
                      </a:schemeClr>
                    </a:solidFill>
                  </a:tcPr>
                </a:tc>
                <a:extLst>
                  <a:ext uri="{0D108BD9-81ED-4DB2-BD59-A6C34878D82A}">
                    <a16:rowId xmlns:a16="http://schemas.microsoft.com/office/drawing/2014/main" val="3344904081"/>
                  </a:ext>
                </a:extLst>
              </a:tr>
            </a:tbl>
          </a:graphicData>
        </a:graphic>
      </p:graphicFrame>
      <p:sp>
        <p:nvSpPr>
          <p:cNvPr id="7" name="Espace réservé du contenu 4">
            <a:extLst>
              <a:ext uri="{FF2B5EF4-FFF2-40B4-BE49-F238E27FC236}">
                <a16:creationId xmlns:a16="http://schemas.microsoft.com/office/drawing/2014/main" id="{FDE69E19-0DBE-1E4E-B459-62819DD53677}"/>
              </a:ext>
            </a:extLst>
          </p:cNvPr>
          <p:cNvSpPr txBox="1">
            <a:spLocks/>
          </p:cNvSpPr>
          <p:nvPr/>
        </p:nvSpPr>
        <p:spPr>
          <a:xfrm>
            <a:off x="1451578" y="2920176"/>
            <a:ext cx="9603275" cy="3437762"/>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buNone/>
            </a:pPr>
            <a:endParaRPr lang="fr-CA" sz="2400" dirty="0"/>
          </a:p>
          <a:p>
            <a:pPr algn="just"/>
            <a:endParaRPr lang="fr-CA" dirty="0"/>
          </a:p>
          <a:p>
            <a:pPr algn="just"/>
            <a:endParaRPr lang="fr-FR" dirty="0"/>
          </a:p>
        </p:txBody>
      </p:sp>
      <p:sp>
        <p:nvSpPr>
          <p:cNvPr id="2" name="Rectangle 1">
            <a:extLst>
              <a:ext uri="{FF2B5EF4-FFF2-40B4-BE49-F238E27FC236}">
                <a16:creationId xmlns:a16="http://schemas.microsoft.com/office/drawing/2014/main" id="{4428E1CA-7605-5E4A-A03A-C4B388493D85}"/>
              </a:ext>
            </a:extLst>
          </p:cNvPr>
          <p:cNvSpPr/>
          <p:nvPr/>
        </p:nvSpPr>
        <p:spPr>
          <a:xfrm>
            <a:off x="1451577" y="2294577"/>
            <a:ext cx="9121977" cy="1692771"/>
          </a:xfrm>
          <a:prstGeom prst="rect">
            <a:avLst/>
          </a:prstGeom>
        </p:spPr>
        <p:txBody>
          <a:bodyPr wrap="square">
            <a:spAutoFit/>
          </a:bodyPr>
          <a:lstStyle/>
          <a:p>
            <a:pPr>
              <a:buFont typeface="Wingdings" panose="05000000000000000000" pitchFamily="2" charset="2"/>
              <a:buChar char="§"/>
            </a:pPr>
            <a:r>
              <a:rPr lang="fr-CA" sz="2400" dirty="0"/>
              <a:t> </a:t>
            </a:r>
            <a:r>
              <a:rPr lang="fr-CA" sz="3200" dirty="0"/>
              <a:t>Deux années consécutives </a:t>
            </a:r>
            <a:br>
              <a:rPr lang="fr-CA" sz="3200" dirty="0"/>
            </a:br>
            <a:r>
              <a:rPr lang="fr-CA" sz="3200" dirty="0"/>
              <a:t>    </a:t>
            </a:r>
            <a:r>
              <a:rPr lang="fr-CA" sz="2400" dirty="0"/>
              <a:t>Évaluation et modification de la séquence avec les enseignantes 		entre l’an 1 et l’an 2</a:t>
            </a:r>
          </a:p>
          <a:p>
            <a:pPr lvl="1"/>
            <a:endParaRPr lang="fr-CA" sz="1600" dirty="0"/>
          </a:p>
        </p:txBody>
      </p:sp>
    </p:spTree>
    <p:extLst>
      <p:ext uri="{BB962C8B-B14F-4D97-AF65-F5344CB8AC3E}">
        <p14:creationId xmlns:p14="http://schemas.microsoft.com/office/powerpoint/2010/main" val="28598232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contenu 5">
            <a:extLst>
              <a:ext uri="{FF2B5EF4-FFF2-40B4-BE49-F238E27FC236}">
                <a16:creationId xmlns:a16="http://schemas.microsoft.com/office/drawing/2014/main" id="{AE97A91D-F2C7-A744-97EC-E60F2F837207}"/>
              </a:ext>
            </a:extLst>
          </p:cNvPr>
          <p:cNvSpPr>
            <a:spLocks noGrp="1"/>
          </p:cNvSpPr>
          <p:nvPr>
            <p:ph idx="1"/>
          </p:nvPr>
        </p:nvSpPr>
        <p:spPr>
          <a:xfrm>
            <a:off x="2357511" y="1817298"/>
            <a:ext cx="8080716" cy="4231810"/>
          </a:xfrm>
        </p:spPr>
        <p:txBody>
          <a:bodyPr>
            <a:normAutofit fontScale="92500" lnSpcReduction="10000"/>
          </a:bodyPr>
          <a:lstStyle/>
          <a:p>
            <a:pPr marL="0" indent="0">
              <a:spcBef>
                <a:spcPts val="600"/>
              </a:spcBef>
              <a:spcAft>
                <a:spcPts val="600"/>
              </a:spcAft>
              <a:buNone/>
            </a:pPr>
            <a:r>
              <a:rPr lang="fr-FR" dirty="0">
                <a:solidFill>
                  <a:schemeClr val="accent2">
                    <a:lumMod val="75000"/>
                  </a:schemeClr>
                </a:solidFill>
              </a:rPr>
              <a:t>Cours 1 et 2: carnet de lecture, appréciation, </a:t>
            </a:r>
            <a:r>
              <a:rPr lang="fr-FR" dirty="0">
                <a:solidFill>
                  <a:srgbClr val="7030A0"/>
                </a:solidFill>
              </a:rPr>
              <a:t>syntaxe</a:t>
            </a:r>
          </a:p>
          <a:p>
            <a:pPr marL="0" indent="0">
              <a:spcBef>
                <a:spcPts val="600"/>
              </a:spcBef>
              <a:spcAft>
                <a:spcPts val="600"/>
              </a:spcAft>
              <a:buNone/>
            </a:pPr>
            <a:r>
              <a:rPr lang="fr-FR" dirty="0">
                <a:solidFill>
                  <a:srgbClr val="0070C0"/>
                </a:solidFill>
              </a:rPr>
              <a:t>Cours 3, 4, 5 et 6: dissertation 1 (planification, production, révision, évaluation)</a:t>
            </a:r>
          </a:p>
          <a:p>
            <a:pPr marL="0" indent="0">
              <a:spcBef>
                <a:spcPts val="600"/>
              </a:spcBef>
              <a:spcAft>
                <a:spcPts val="600"/>
              </a:spcAft>
              <a:buNone/>
            </a:pPr>
            <a:r>
              <a:rPr lang="fr-FR" dirty="0">
                <a:solidFill>
                  <a:schemeClr val="accent2">
                    <a:lumMod val="75000"/>
                  </a:schemeClr>
                </a:solidFill>
              </a:rPr>
              <a:t>Cours 7: carnet de lecture, interprétation, appréciation</a:t>
            </a:r>
          </a:p>
          <a:p>
            <a:pPr marL="0" indent="0">
              <a:spcBef>
                <a:spcPts val="600"/>
              </a:spcBef>
              <a:spcAft>
                <a:spcPts val="600"/>
              </a:spcAft>
              <a:buNone/>
            </a:pPr>
            <a:r>
              <a:rPr lang="fr-FR" dirty="0">
                <a:solidFill>
                  <a:schemeClr val="accent6">
                    <a:lumMod val="75000"/>
                  </a:schemeClr>
                </a:solidFill>
              </a:rPr>
              <a:t>Cours 8: écrits réflexif (production)</a:t>
            </a:r>
          </a:p>
          <a:p>
            <a:pPr marL="0" indent="0">
              <a:spcBef>
                <a:spcPts val="600"/>
              </a:spcBef>
              <a:spcAft>
                <a:spcPts val="600"/>
              </a:spcAft>
              <a:buNone/>
            </a:pPr>
            <a:r>
              <a:rPr lang="fr-FR" dirty="0">
                <a:solidFill>
                  <a:schemeClr val="accent2">
                    <a:lumMod val="75000"/>
                  </a:schemeClr>
                </a:solidFill>
              </a:rPr>
              <a:t>Cours 9: interprétation, analyse d’extraits, </a:t>
            </a:r>
            <a:r>
              <a:rPr lang="fr-FR" dirty="0">
                <a:solidFill>
                  <a:srgbClr val="7030A0"/>
                </a:solidFill>
              </a:rPr>
              <a:t>syntaxe</a:t>
            </a:r>
          </a:p>
          <a:p>
            <a:pPr marL="0" indent="0">
              <a:spcBef>
                <a:spcPts val="600"/>
              </a:spcBef>
              <a:spcAft>
                <a:spcPts val="600"/>
              </a:spcAft>
              <a:buNone/>
            </a:pPr>
            <a:r>
              <a:rPr lang="fr-FR" dirty="0"/>
              <a:t>Cours 10: </a:t>
            </a:r>
            <a:r>
              <a:rPr lang="fr-FR" dirty="0">
                <a:solidFill>
                  <a:schemeClr val="accent6">
                    <a:lumMod val="75000"/>
                  </a:schemeClr>
                </a:solidFill>
              </a:rPr>
              <a:t>écrit réflexif (retour), </a:t>
            </a:r>
            <a:r>
              <a:rPr lang="fr-FR" dirty="0">
                <a:solidFill>
                  <a:srgbClr val="C00000"/>
                </a:solidFill>
              </a:rPr>
              <a:t>écrit créatif (consignes), </a:t>
            </a:r>
            <a:r>
              <a:rPr lang="fr-FR" dirty="0"/>
              <a:t>révision-correction</a:t>
            </a:r>
          </a:p>
          <a:p>
            <a:pPr marL="0" indent="0">
              <a:spcBef>
                <a:spcPts val="600"/>
              </a:spcBef>
              <a:spcAft>
                <a:spcPts val="600"/>
              </a:spcAft>
              <a:buNone/>
            </a:pPr>
            <a:r>
              <a:rPr lang="fr-FR" dirty="0">
                <a:solidFill>
                  <a:srgbClr val="C00000"/>
                </a:solidFill>
              </a:rPr>
              <a:t>Cours 11: </a:t>
            </a:r>
            <a:r>
              <a:rPr lang="fr-CA" dirty="0">
                <a:solidFill>
                  <a:srgbClr val="C00000"/>
                </a:solidFill>
              </a:rPr>
              <a:t>écrit créatif</a:t>
            </a:r>
            <a:r>
              <a:rPr lang="fr-CA" dirty="0">
                <a:solidFill>
                  <a:srgbClr val="C00000"/>
                </a:solidFill>
                <a:effectLst/>
              </a:rPr>
              <a:t> (production)</a:t>
            </a:r>
          </a:p>
          <a:p>
            <a:pPr marL="0" indent="0">
              <a:spcBef>
                <a:spcPts val="600"/>
              </a:spcBef>
              <a:spcAft>
                <a:spcPts val="600"/>
              </a:spcAft>
              <a:buNone/>
            </a:pPr>
            <a:r>
              <a:rPr lang="fr-CA" dirty="0">
                <a:solidFill>
                  <a:schemeClr val="accent6">
                    <a:lumMod val="75000"/>
                  </a:schemeClr>
                </a:solidFill>
              </a:rPr>
              <a:t>Cours 12: </a:t>
            </a:r>
            <a:r>
              <a:rPr lang="fr-FR" dirty="0">
                <a:solidFill>
                  <a:schemeClr val="accent6">
                    <a:lumMod val="75000"/>
                  </a:schemeClr>
                </a:solidFill>
              </a:rPr>
              <a:t>écrits réflexif (production), </a:t>
            </a:r>
            <a:r>
              <a:rPr lang="fr-CA" dirty="0"/>
              <a:t>révision-correction de </a:t>
            </a:r>
            <a:r>
              <a:rPr lang="fr-CA" dirty="0">
                <a:solidFill>
                  <a:srgbClr val="C00000"/>
                </a:solidFill>
              </a:rPr>
              <a:t>l’écrit créatif</a:t>
            </a:r>
            <a:r>
              <a:rPr lang="fr-CA" dirty="0">
                <a:solidFill>
                  <a:srgbClr val="C00000"/>
                </a:solidFill>
                <a:effectLst/>
              </a:rPr>
              <a:t> </a:t>
            </a:r>
          </a:p>
          <a:p>
            <a:pPr marL="0" indent="0">
              <a:spcBef>
                <a:spcPts val="600"/>
              </a:spcBef>
              <a:spcAft>
                <a:spcPts val="600"/>
              </a:spcAft>
              <a:buNone/>
            </a:pPr>
            <a:r>
              <a:rPr lang="fr-CA" dirty="0">
                <a:solidFill>
                  <a:srgbClr val="0070C0"/>
                </a:solidFill>
              </a:rPr>
              <a:t>Cours 13, 14 et 15: dissertation 2 (planification, production)</a:t>
            </a:r>
            <a:endParaRPr lang="fr-FR" dirty="0">
              <a:solidFill>
                <a:srgbClr val="0070C0"/>
              </a:solidFill>
            </a:endParaRPr>
          </a:p>
        </p:txBody>
      </p:sp>
      <p:sp>
        <p:nvSpPr>
          <p:cNvPr id="16" name="Title 1">
            <a:extLst>
              <a:ext uri="{FF2B5EF4-FFF2-40B4-BE49-F238E27FC236}">
                <a16:creationId xmlns:a16="http://schemas.microsoft.com/office/drawing/2014/main" id="{60D22822-B156-49DD-84A3-D015F95FD427}"/>
              </a:ext>
            </a:extLst>
          </p:cNvPr>
          <p:cNvSpPr>
            <a:spLocks noGrp="1"/>
          </p:cNvSpPr>
          <p:nvPr>
            <p:ph type="title"/>
          </p:nvPr>
        </p:nvSpPr>
        <p:spPr>
          <a:xfrm>
            <a:off x="1027659" y="994228"/>
            <a:ext cx="10740421" cy="1049235"/>
          </a:xfrm>
        </p:spPr>
        <p:txBody>
          <a:bodyPr/>
          <a:lstStyle/>
          <a:p>
            <a:r>
              <a:rPr lang="fr-CA" dirty="0"/>
              <a:t>Intégration entre lecture, écriture et langue</a:t>
            </a:r>
          </a:p>
        </p:txBody>
      </p:sp>
    </p:spTree>
    <p:extLst>
      <p:ext uri="{BB962C8B-B14F-4D97-AF65-F5344CB8AC3E}">
        <p14:creationId xmlns:p14="http://schemas.microsoft.com/office/powerpoint/2010/main" val="71280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24AC1-BC9B-4A51-92FD-4869734DF639}"/>
              </a:ext>
            </a:extLst>
          </p:cNvPr>
          <p:cNvSpPr>
            <a:spLocks noGrp="1"/>
          </p:cNvSpPr>
          <p:nvPr>
            <p:ph type="title"/>
          </p:nvPr>
        </p:nvSpPr>
        <p:spPr/>
        <p:txBody>
          <a:bodyPr>
            <a:noAutofit/>
          </a:bodyPr>
          <a:lstStyle/>
          <a:p>
            <a:br>
              <a:rPr lang="fr-CA" sz="3600" b="1" dirty="0">
                <a:solidFill>
                  <a:schemeClr val="tx1">
                    <a:lumMod val="85000"/>
                    <a:lumOff val="15000"/>
                  </a:schemeClr>
                </a:solidFill>
                <a:latin typeface="Arial Nova" panose="020B0504020202020204" pitchFamily="34" charset="0"/>
                <a:cs typeface="Arial" panose="020B0604020202020204" pitchFamily="34" charset="0"/>
              </a:rPr>
            </a:br>
            <a:endParaRPr lang="fr-CA" sz="1050" dirty="0"/>
          </a:p>
        </p:txBody>
      </p:sp>
      <p:sp>
        <p:nvSpPr>
          <p:cNvPr id="13" name="TextBox 12">
            <a:extLst>
              <a:ext uri="{FF2B5EF4-FFF2-40B4-BE49-F238E27FC236}">
                <a16:creationId xmlns:a16="http://schemas.microsoft.com/office/drawing/2014/main" id="{953F37CF-DCC2-4333-8ABE-2B304C319F0C}"/>
              </a:ext>
            </a:extLst>
          </p:cNvPr>
          <p:cNvSpPr txBox="1"/>
          <p:nvPr/>
        </p:nvSpPr>
        <p:spPr>
          <a:xfrm>
            <a:off x="1451579" y="2107096"/>
            <a:ext cx="9835654" cy="3754874"/>
          </a:xfrm>
          <a:prstGeom prst="rect">
            <a:avLst/>
          </a:prstGeom>
          <a:noFill/>
        </p:spPr>
        <p:txBody>
          <a:bodyPr wrap="square" rtlCol="0">
            <a:spAutoFit/>
          </a:bodyPr>
          <a:lstStyle/>
          <a:p>
            <a:pPr marL="285750" indent="-285750">
              <a:buFont typeface="Arial" panose="020B0604020202020204" pitchFamily="34" charset="0"/>
              <a:buChar char="•"/>
            </a:pPr>
            <a:r>
              <a:rPr lang="fr-CA" sz="2200" dirty="0"/>
              <a:t>Beaucoup d’étudiants en difficulté à l’entrée au collégial (25%) </a:t>
            </a:r>
            <a:r>
              <a:rPr lang="fr-CA" sz="2200" dirty="0">
                <a:solidFill>
                  <a:srgbClr val="B71E42"/>
                </a:solidFill>
              </a:rPr>
              <a:t>(Commission de l’évaluation de l’enseignement collégial, 2001)</a:t>
            </a:r>
          </a:p>
          <a:p>
            <a:pPr marL="285750" indent="-285750">
              <a:buFont typeface="Arial" panose="020B0604020202020204" pitchFamily="34" charset="0"/>
              <a:buChar char="•"/>
            </a:pPr>
            <a:endParaRPr lang="fr-CA" sz="2200" dirty="0"/>
          </a:p>
          <a:p>
            <a:pPr marL="285750" indent="-285750">
              <a:buFont typeface="Arial" panose="020B0604020202020204" pitchFamily="34" charset="0"/>
              <a:buChar char="•"/>
            </a:pPr>
            <a:r>
              <a:rPr lang="fr-CA" sz="2200" dirty="0"/>
              <a:t>Manque de continuité entre les pratiques des enseignants de français au secondaire et ceux du collégial concernant la lecture et l’écriture. </a:t>
            </a:r>
            <a:r>
              <a:rPr lang="fr-CA" sz="2200" dirty="0">
                <a:solidFill>
                  <a:srgbClr val="B71E42"/>
                </a:solidFill>
              </a:rPr>
              <a:t>(Conseil Supérieur de l’Éducation, 2010).</a:t>
            </a:r>
          </a:p>
          <a:p>
            <a:pPr marL="285750" indent="-285750">
              <a:buFont typeface="Arial" panose="020B0604020202020204" pitchFamily="34" charset="0"/>
              <a:buChar char="•"/>
            </a:pPr>
            <a:endParaRPr lang="fr-CA" sz="2200" dirty="0"/>
          </a:p>
          <a:p>
            <a:pPr marL="285750" indent="-285750">
              <a:buFont typeface="Arial" panose="020B0604020202020204" pitchFamily="34" charset="0"/>
              <a:buChar char="•"/>
            </a:pPr>
            <a:r>
              <a:rPr lang="fr-CA" sz="2200" dirty="0"/>
              <a:t>La perception de l’utilité des cours de français et</a:t>
            </a:r>
            <a:r>
              <a:rPr lang="fr-CA" sz="2200" b="1" dirty="0"/>
              <a:t> la motivation des étudiants </a:t>
            </a:r>
            <a:r>
              <a:rPr lang="fr-CA" sz="2200" dirty="0"/>
              <a:t>baissent de façon significative lors du premier cours au collégial </a:t>
            </a:r>
            <a:r>
              <a:rPr lang="fr-CA" sz="2200" dirty="0">
                <a:solidFill>
                  <a:srgbClr val="B71E42"/>
                </a:solidFill>
              </a:rPr>
              <a:t>(Rapport ERES, 2014; Ménard et Leduc, 2016).</a:t>
            </a:r>
          </a:p>
          <a:p>
            <a:endParaRPr lang="fr-CA" dirty="0"/>
          </a:p>
        </p:txBody>
      </p:sp>
      <p:sp>
        <p:nvSpPr>
          <p:cNvPr id="15" name="Title 1">
            <a:extLst>
              <a:ext uri="{FF2B5EF4-FFF2-40B4-BE49-F238E27FC236}">
                <a16:creationId xmlns:a16="http://schemas.microsoft.com/office/drawing/2014/main" id="{81095CDC-BDDE-4E8C-B6B8-AE002DC14A2B}"/>
              </a:ext>
            </a:extLst>
          </p:cNvPr>
          <p:cNvSpPr txBox="1">
            <a:spLocks/>
          </p:cNvSpPr>
          <p:nvPr/>
        </p:nvSpPr>
        <p:spPr>
          <a:xfrm>
            <a:off x="1451579" y="931190"/>
            <a:ext cx="9835654"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fr-CA" dirty="0"/>
              <a:t>Contexte: transition secondaire / collégial</a:t>
            </a:r>
          </a:p>
        </p:txBody>
      </p:sp>
    </p:spTree>
    <p:extLst>
      <p:ext uri="{BB962C8B-B14F-4D97-AF65-F5344CB8AC3E}">
        <p14:creationId xmlns:p14="http://schemas.microsoft.com/office/powerpoint/2010/main" val="493882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6324B-8492-4EC6-9582-293730A58C14}"/>
              </a:ext>
            </a:extLst>
          </p:cNvPr>
          <p:cNvSpPr>
            <a:spLocks noGrp="1"/>
          </p:cNvSpPr>
          <p:nvPr>
            <p:ph type="title"/>
          </p:nvPr>
        </p:nvSpPr>
        <p:spPr>
          <a:xfrm>
            <a:off x="1313701" y="738258"/>
            <a:ext cx="9879030" cy="1049235"/>
          </a:xfrm>
        </p:spPr>
        <p:txBody>
          <a:bodyPr/>
          <a:lstStyle/>
          <a:p>
            <a:pPr algn="ctr"/>
            <a:r>
              <a:rPr lang="fr-CA" dirty="0"/>
              <a:t>Enseignement de la littérature au collégial</a:t>
            </a:r>
          </a:p>
        </p:txBody>
      </p:sp>
      <p:sp>
        <p:nvSpPr>
          <p:cNvPr id="3" name="Content Placeholder 2">
            <a:extLst>
              <a:ext uri="{FF2B5EF4-FFF2-40B4-BE49-F238E27FC236}">
                <a16:creationId xmlns:a16="http://schemas.microsoft.com/office/drawing/2014/main" id="{276F6BD1-C139-4F4A-ADBF-BD870B059FCC}"/>
              </a:ext>
            </a:extLst>
          </p:cNvPr>
          <p:cNvSpPr>
            <a:spLocks noGrp="1"/>
          </p:cNvSpPr>
          <p:nvPr>
            <p:ph idx="1"/>
          </p:nvPr>
        </p:nvSpPr>
        <p:spPr>
          <a:xfrm>
            <a:off x="1451579" y="2015732"/>
            <a:ext cx="9603275" cy="2291225"/>
          </a:xfrm>
        </p:spPr>
        <p:txBody>
          <a:bodyPr/>
          <a:lstStyle/>
          <a:p>
            <a:r>
              <a:rPr lang="fr-CA" dirty="0">
                <a:ea typeface="Calibri" panose="020F0502020204030204" pitchFamily="34" charset="0"/>
                <a:cs typeface="Times New Roman" panose="02020603050405020304" pitchFamily="18" charset="0"/>
              </a:rPr>
              <a:t>Poids de l’évaluation ministérielle (EUF) et prescription de la dissertation dans les programmes </a:t>
            </a:r>
            <a:r>
              <a:rPr lang="fr-CA" dirty="0">
                <a:solidFill>
                  <a:srgbClr val="B71E42"/>
                </a:solidFill>
                <a:ea typeface="Calibri" panose="020F0502020204030204" pitchFamily="34" charset="0"/>
                <a:cs typeface="Times New Roman" panose="02020603050405020304" pitchFamily="18" charset="0"/>
              </a:rPr>
              <a:t>(</a:t>
            </a:r>
            <a:r>
              <a:rPr lang="fr-CA" dirty="0" err="1">
                <a:solidFill>
                  <a:srgbClr val="B71E42"/>
                </a:solidFill>
                <a:ea typeface="Calibri" panose="020F0502020204030204" pitchFamily="34" charset="0"/>
                <a:cs typeface="Times New Roman" panose="02020603050405020304" pitchFamily="18" charset="0"/>
              </a:rPr>
              <a:t>Dezutter</a:t>
            </a:r>
            <a:r>
              <a:rPr lang="fr-CA" dirty="0">
                <a:solidFill>
                  <a:srgbClr val="B71E42"/>
                </a:solidFill>
                <a:ea typeface="Calibri" panose="020F0502020204030204" pitchFamily="34" charset="0"/>
                <a:cs typeface="Times New Roman" panose="02020603050405020304" pitchFamily="18" charset="0"/>
              </a:rPr>
              <a:t>, 2007)</a:t>
            </a:r>
            <a:endParaRPr lang="fr-CA" dirty="0">
              <a:solidFill>
                <a:srgbClr val="B71E42"/>
              </a:solidFill>
            </a:endParaRPr>
          </a:p>
          <a:p>
            <a:r>
              <a:rPr lang="fr-CA" dirty="0"/>
              <a:t>Tension entre lecture subjective et écriture analytique</a:t>
            </a:r>
          </a:p>
          <a:p>
            <a:r>
              <a:rPr lang="fr-CA" dirty="0"/>
              <a:t>La subjectivité des étudiants n’est peu ou pas prise en compte</a:t>
            </a:r>
          </a:p>
          <a:p>
            <a:pPr marL="0" indent="0">
              <a:buNone/>
            </a:pPr>
            <a:endParaRPr lang="fr-CA" dirty="0"/>
          </a:p>
        </p:txBody>
      </p:sp>
      <p:sp>
        <p:nvSpPr>
          <p:cNvPr id="4" name="TextBox 3">
            <a:extLst>
              <a:ext uri="{FF2B5EF4-FFF2-40B4-BE49-F238E27FC236}">
                <a16:creationId xmlns:a16="http://schemas.microsoft.com/office/drawing/2014/main" id="{6094B38D-FCDB-4468-A883-D2703F97FA60}"/>
              </a:ext>
            </a:extLst>
          </p:cNvPr>
          <p:cNvSpPr txBox="1"/>
          <p:nvPr/>
        </p:nvSpPr>
        <p:spPr>
          <a:xfrm>
            <a:off x="2981739" y="4121426"/>
            <a:ext cx="6228521" cy="1138773"/>
          </a:xfrm>
          <a:prstGeom prst="rect">
            <a:avLst/>
          </a:prstGeom>
          <a:noFill/>
        </p:spPr>
        <p:txBody>
          <a:bodyPr wrap="square" rtlCol="0">
            <a:spAutoFit/>
          </a:bodyPr>
          <a:lstStyle/>
          <a:p>
            <a:pPr algn="ctr"/>
            <a:r>
              <a:rPr lang="fr-CA" sz="2800" b="1" dirty="0">
                <a:solidFill>
                  <a:srgbClr val="B71E42"/>
                </a:solidFill>
                <a:latin typeface="Times New Roman" panose="02020603050405020304" pitchFamily="18" charset="0"/>
                <a:cs typeface="Times New Roman" panose="02020603050405020304" pitchFamily="18" charset="0"/>
              </a:rPr>
              <a:t>« Pour eux, lire à l’école, ça veut dire faire des dissertations »</a:t>
            </a:r>
          </a:p>
          <a:p>
            <a:pPr algn="ctr"/>
            <a:r>
              <a:rPr lang="fr-CA" sz="1200" dirty="0">
                <a:solidFill>
                  <a:srgbClr val="B71E42"/>
                </a:solidFill>
                <a:latin typeface="Times New Roman" panose="02020603050405020304" pitchFamily="18" charset="0"/>
                <a:cs typeface="Times New Roman" panose="02020603050405020304" pitchFamily="18" charset="0"/>
              </a:rPr>
              <a:t>(Entrevue 1)</a:t>
            </a:r>
          </a:p>
        </p:txBody>
      </p:sp>
    </p:spTree>
    <p:extLst>
      <p:ext uri="{BB962C8B-B14F-4D97-AF65-F5344CB8AC3E}">
        <p14:creationId xmlns:p14="http://schemas.microsoft.com/office/powerpoint/2010/main" val="935907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D8765A-724C-2D42-9230-D6E78154C57A}"/>
              </a:ext>
            </a:extLst>
          </p:cNvPr>
          <p:cNvSpPr>
            <a:spLocks noGrp="1"/>
          </p:cNvSpPr>
          <p:nvPr>
            <p:ph type="title"/>
          </p:nvPr>
        </p:nvSpPr>
        <p:spPr>
          <a:xfrm>
            <a:off x="0" y="285612"/>
            <a:ext cx="12192000" cy="1325563"/>
          </a:xfrm>
        </p:spPr>
        <p:txBody>
          <a:bodyPr>
            <a:normAutofit/>
          </a:bodyPr>
          <a:lstStyle/>
          <a:p>
            <a:pPr algn="ctr"/>
            <a:r>
              <a:rPr lang="fr-CA" sz="2400" dirty="0">
                <a:solidFill>
                  <a:srgbClr val="B71E42"/>
                </a:solidFill>
              </a:rPr>
              <a:t>1.Pratiques déclarées </a:t>
            </a:r>
            <a:r>
              <a:rPr lang="fr-CA" sz="2400" b="1" dirty="0">
                <a:solidFill>
                  <a:srgbClr val="B71E42"/>
                </a:solidFill>
              </a:rPr>
              <a:t>avant</a:t>
            </a:r>
            <a:r>
              <a:rPr lang="fr-CA" sz="2400" dirty="0">
                <a:solidFill>
                  <a:srgbClr val="B71E42"/>
                </a:solidFill>
              </a:rPr>
              <a:t> expérimentation</a:t>
            </a:r>
            <a:br>
              <a:rPr lang="fr-CA" sz="3600" dirty="0">
                <a:latin typeface="Arial Nova" panose="020B0504020202020204" pitchFamily="34" charset="0"/>
                <a:ea typeface="+mn-ea"/>
                <a:cs typeface="Arial" panose="020B0604020202020204" pitchFamily="34" charset="0"/>
              </a:rPr>
            </a:br>
            <a:r>
              <a:rPr lang="fr-CA" sz="2800" b="1" dirty="0"/>
              <a:t>Tension entre subjectivité et maitrise d’une posture analytique</a:t>
            </a:r>
            <a:r>
              <a:rPr lang="fr-CA" sz="2800" dirty="0">
                <a:latin typeface="Arial Nova" panose="020B0504020202020204" pitchFamily="34" charset="0"/>
                <a:ea typeface="+mn-ea"/>
                <a:cs typeface="Arial" panose="020B0604020202020204" pitchFamily="34" charset="0"/>
              </a:rPr>
              <a:t> </a:t>
            </a:r>
            <a:endParaRPr lang="fr-FR" sz="2800" dirty="0">
              <a:latin typeface="Arial Nova" panose="020B0504020202020204" pitchFamily="34" charset="0"/>
              <a:ea typeface="+mn-ea"/>
              <a:cs typeface="Arial" panose="020B0604020202020204" pitchFamily="34" charset="0"/>
            </a:endParaRPr>
          </a:p>
        </p:txBody>
      </p:sp>
      <p:sp>
        <p:nvSpPr>
          <p:cNvPr id="3" name="Espace réservé du contenu 2">
            <a:extLst>
              <a:ext uri="{FF2B5EF4-FFF2-40B4-BE49-F238E27FC236}">
                <a16:creationId xmlns:a16="http://schemas.microsoft.com/office/drawing/2014/main" id="{BFCC5F88-A9D4-3448-8324-9B0A3B96E847}"/>
              </a:ext>
            </a:extLst>
          </p:cNvPr>
          <p:cNvSpPr>
            <a:spLocks noGrp="1"/>
          </p:cNvSpPr>
          <p:nvPr>
            <p:ph idx="1"/>
          </p:nvPr>
        </p:nvSpPr>
        <p:spPr>
          <a:xfrm>
            <a:off x="540564" y="1860987"/>
            <a:ext cx="11110871" cy="4230324"/>
          </a:xfrm>
        </p:spPr>
        <p:txBody>
          <a:bodyPr>
            <a:normAutofit lnSpcReduction="10000"/>
          </a:bodyPr>
          <a:lstStyle/>
          <a:p>
            <a:pPr marL="0" indent="0" algn="just">
              <a:lnSpc>
                <a:spcPct val="150000"/>
              </a:lnSpc>
              <a:buNone/>
            </a:pPr>
            <a:r>
              <a:rPr lang="fr-CA" sz="2400" dirty="0"/>
              <a:t>« j’pense que la plupart d’entre nous le voyons comme </a:t>
            </a:r>
            <a:r>
              <a:rPr lang="fr-CA" sz="2400" b="1" dirty="0"/>
              <a:t>une posture intellectuelle à maitriser</a:t>
            </a:r>
            <a:r>
              <a:rPr lang="fr-CA" sz="2400" dirty="0"/>
              <a:t>, qui implique…une rigueur, en tout cas, c’est pas nécessairement…c’est vrai que ça les brime dans leur singularité, mais en même temps, il y a plein de places où </a:t>
            </a:r>
            <a:r>
              <a:rPr lang="fr-CA" sz="2400" b="1" dirty="0"/>
              <a:t>ils peuvent s’exprimer, pas nécessairement en classe</a:t>
            </a:r>
            <a:r>
              <a:rPr lang="fr-CA" sz="2400" dirty="0"/>
              <a:t>, mais…c’est quand même formateur être capable d’écrire, puis là je veux pas défendre la dissertation à tout prix, là, </a:t>
            </a:r>
            <a:r>
              <a:rPr lang="fr-CA" sz="2400" b="1" dirty="0"/>
              <a:t>je me sens souvent prise </a:t>
            </a:r>
            <a:r>
              <a:rPr lang="fr-CA" sz="2400" b="1" dirty="0">
                <a:solidFill>
                  <a:srgbClr val="B71E42"/>
                </a:solidFill>
              </a:rPr>
              <a:t>entre l’arbre et l’écorce</a:t>
            </a:r>
            <a:r>
              <a:rPr lang="fr-CA" sz="2400" dirty="0"/>
              <a:t>, parce que je vois quand même l’intérêt formateur de </a:t>
            </a:r>
            <a:r>
              <a:rPr lang="fr-CA" sz="2400" b="1" dirty="0"/>
              <a:t>se sortir tranquillement de sa subjectivité</a:t>
            </a:r>
            <a:r>
              <a:rPr lang="fr-CA" sz="2400" dirty="0"/>
              <a:t>, </a:t>
            </a:r>
            <a:r>
              <a:rPr lang="fr-CA" sz="2400" b="1" dirty="0"/>
              <a:t>éventuellement pour mieux y retourner</a:t>
            </a:r>
            <a:r>
              <a:rPr lang="fr-CA" sz="2400" dirty="0"/>
              <a:t> ».</a:t>
            </a:r>
          </a:p>
          <a:p>
            <a:pPr marL="0" indent="0">
              <a:buNone/>
            </a:pPr>
            <a:endParaRPr lang="fr-FR" dirty="0"/>
          </a:p>
        </p:txBody>
      </p:sp>
    </p:spTree>
    <p:extLst>
      <p:ext uri="{BB962C8B-B14F-4D97-AF65-F5344CB8AC3E}">
        <p14:creationId xmlns:p14="http://schemas.microsoft.com/office/powerpoint/2010/main" val="345052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49179-221B-AB45-9CB2-93C0EC675D7A}"/>
              </a:ext>
            </a:extLst>
          </p:cNvPr>
          <p:cNvSpPr>
            <a:spLocks noGrp="1"/>
          </p:cNvSpPr>
          <p:nvPr>
            <p:ph type="title"/>
          </p:nvPr>
        </p:nvSpPr>
        <p:spPr>
          <a:xfrm>
            <a:off x="1" y="1311985"/>
            <a:ext cx="12191999" cy="1887950"/>
          </a:xfrm>
        </p:spPr>
        <p:txBody>
          <a:bodyPr/>
          <a:lstStyle/>
          <a:p>
            <a:pPr algn="ctr"/>
            <a:r>
              <a:rPr lang="fr-FR" dirty="0"/>
              <a:t>Questions de la recherche</a:t>
            </a:r>
          </a:p>
        </p:txBody>
      </p:sp>
    </p:spTree>
    <p:extLst>
      <p:ext uri="{BB962C8B-B14F-4D97-AF65-F5344CB8AC3E}">
        <p14:creationId xmlns:p14="http://schemas.microsoft.com/office/powerpoint/2010/main" val="1669080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56FE-CF58-406A-8D9D-31CC1ACA332D}"/>
              </a:ext>
            </a:extLst>
          </p:cNvPr>
          <p:cNvSpPr>
            <a:spLocks noGrp="1"/>
          </p:cNvSpPr>
          <p:nvPr>
            <p:ph type="title"/>
          </p:nvPr>
        </p:nvSpPr>
        <p:spPr/>
        <p:txBody>
          <a:bodyPr/>
          <a:lstStyle/>
          <a:p>
            <a:r>
              <a:rPr lang="fr-CA" dirty="0"/>
              <a:t>Questions de la recherche</a:t>
            </a:r>
            <a:br>
              <a:rPr lang="fr-CA" dirty="0"/>
            </a:br>
            <a:r>
              <a:rPr lang="fr-CA" dirty="0"/>
              <a:t>(sous-questions)</a:t>
            </a:r>
          </a:p>
        </p:txBody>
      </p:sp>
      <p:sp>
        <p:nvSpPr>
          <p:cNvPr id="3" name="Content Placeholder 2">
            <a:extLst>
              <a:ext uri="{FF2B5EF4-FFF2-40B4-BE49-F238E27FC236}">
                <a16:creationId xmlns:a16="http://schemas.microsoft.com/office/drawing/2014/main" id="{4F9CD1B8-0D26-4E42-B28D-3D1A23596A5B}"/>
              </a:ext>
            </a:extLst>
          </p:cNvPr>
          <p:cNvSpPr>
            <a:spLocks noGrp="1"/>
          </p:cNvSpPr>
          <p:nvPr>
            <p:ph idx="1"/>
          </p:nvPr>
        </p:nvSpPr>
        <p:spPr>
          <a:xfrm>
            <a:off x="1451579" y="2198612"/>
            <a:ext cx="9603275" cy="3450613"/>
          </a:xfrm>
        </p:spPr>
        <p:txBody>
          <a:bodyPr/>
          <a:lstStyle/>
          <a:p>
            <a:pPr marL="0" indent="0">
              <a:buNone/>
            </a:pPr>
            <a:r>
              <a:rPr lang="fr-CA" sz="2400" b="1" dirty="0"/>
              <a:t>Objectif de la recherche cadre: </a:t>
            </a:r>
          </a:p>
          <a:p>
            <a:pPr marL="0" indent="0">
              <a:buNone/>
            </a:pPr>
            <a:r>
              <a:rPr lang="fr-CA" dirty="0"/>
              <a:t>Documenter l’intégration d’une pratique innovante, l’écriture réflexive, par des enseignantes du secondaire et du collégial. </a:t>
            </a:r>
          </a:p>
          <a:p>
            <a:pPr marL="0" indent="0">
              <a:buNone/>
            </a:pPr>
            <a:r>
              <a:rPr lang="fr-CA" sz="2400" b="1" dirty="0"/>
              <a:t>Au collégial: </a:t>
            </a:r>
          </a:p>
          <a:p>
            <a:pPr marL="0" indent="0">
              <a:buNone/>
            </a:pPr>
            <a:r>
              <a:rPr lang="fr-CA" dirty="0"/>
              <a:t>Comment des étudiants en difficulté à l’entrée au collégial expriment-ils par écrit leur lecture d’une œuvre littéraire dans un dispositif didactique combinant écritures de la réception et analyse littéraire?  </a:t>
            </a:r>
            <a:endParaRPr lang="fr-CA" sz="2400" b="1" dirty="0"/>
          </a:p>
          <a:p>
            <a:pPr marL="0" indent="0">
              <a:buNone/>
            </a:pPr>
            <a:endParaRPr lang="fr-CA" dirty="0"/>
          </a:p>
        </p:txBody>
      </p:sp>
    </p:spTree>
    <p:extLst>
      <p:ext uri="{BB962C8B-B14F-4D97-AF65-F5344CB8AC3E}">
        <p14:creationId xmlns:p14="http://schemas.microsoft.com/office/powerpoint/2010/main" val="2612802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49179-221B-AB45-9CB2-93C0EC675D7A}"/>
              </a:ext>
            </a:extLst>
          </p:cNvPr>
          <p:cNvSpPr>
            <a:spLocks noGrp="1"/>
          </p:cNvSpPr>
          <p:nvPr>
            <p:ph type="title"/>
          </p:nvPr>
        </p:nvSpPr>
        <p:spPr>
          <a:xfrm>
            <a:off x="1" y="1311985"/>
            <a:ext cx="12191999" cy="1887950"/>
          </a:xfrm>
        </p:spPr>
        <p:txBody>
          <a:bodyPr/>
          <a:lstStyle/>
          <a:p>
            <a:pPr algn="ctr"/>
            <a:r>
              <a:rPr lang="fr-FR" dirty="0"/>
              <a:t>Cadre théorique</a:t>
            </a:r>
          </a:p>
        </p:txBody>
      </p:sp>
    </p:spTree>
    <p:extLst>
      <p:ext uri="{BB962C8B-B14F-4D97-AF65-F5344CB8AC3E}">
        <p14:creationId xmlns:p14="http://schemas.microsoft.com/office/powerpoint/2010/main" val="25251061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2368</Words>
  <Application>Microsoft Office PowerPoint</Application>
  <PresentationFormat>Grand écran</PresentationFormat>
  <Paragraphs>338</Paragraphs>
  <Slides>39</Slides>
  <Notes>37</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39</vt:i4>
      </vt:variant>
    </vt:vector>
  </HeadingPairs>
  <TitlesOfParts>
    <vt:vector size="48" baseType="lpstr">
      <vt:lpstr>Arial</vt:lpstr>
      <vt:lpstr>Arial Nova</vt:lpstr>
      <vt:lpstr>Calibri</vt:lpstr>
      <vt:lpstr>Calibri Light</vt:lpstr>
      <vt:lpstr>Courier New</vt:lpstr>
      <vt:lpstr>Gill Sans MT</vt:lpstr>
      <vt:lpstr>Times New Roman</vt:lpstr>
      <vt:lpstr>Wingdings</vt:lpstr>
      <vt:lpstr>Gallery</vt:lpstr>
      <vt:lpstr>Écrire sur sa lecture pour apprendre et réfléchir sur soi au collégial</vt:lpstr>
      <vt:lpstr>Plan de la présentation</vt:lpstr>
      <vt:lpstr>Contexte et problématique</vt:lpstr>
      <vt:lpstr> </vt:lpstr>
      <vt:lpstr>Enseignement de la littérature au collégial</vt:lpstr>
      <vt:lpstr>1.Pratiques déclarées avant expérimentation Tension entre subjectivité et maitrise d’une posture analytique </vt:lpstr>
      <vt:lpstr>Questions de la recherche</vt:lpstr>
      <vt:lpstr>Questions de la recherche (sous-questions)</vt:lpstr>
      <vt:lpstr>Cadre théorique</vt:lpstr>
      <vt:lpstr>La Lecture littéraire et le sujet lecteur</vt:lpstr>
      <vt:lpstr>Écritures de la réception et Écriture réflexive</vt:lpstr>
      <vt:lpstr>Quelques éléments de méthodologie</vt:lpstr>
      <vt:lpstr>Données collectées au collégial</vt:lpstr>
      <vt:lpstr>La séquence didactique: grandes tendances</vt:lpstr>
      <vt:lpstr>Principaux thèmes d’analyse</vt:lpstr>
      <vt:lpstr>Présentation PowerPoint</vt:lpstr>
      <vt:lpstr>Les écrits des étudiants</vt:lpstr>
      <vt:lpstr>Les « rédactions »: des écrits analytiques hybrides</vt:lpstr>
      <vt:lpstr>Pré-analyse des écrits</vt:lpstr>
      <vt:lpstr>Pré-analyse de deux écrits réflexifs</vt:lpstr>
      <vt:lpstr>Écrit réflexif 2: exemple de réponses</vt:lpstr>
      <vt:lpstr>Pré-analyse de deux écrits réflexifs</vt:lpstr>
      <vt:lpstr>Écrit réflexif 3A: exemple de réponses</vt:lpstr>
      <vt:lpstr>Présentation PowerPoint</vt:lpstr>
      <vt:lpstr>Pré-analyse de deux écrits analytiques</vt:lpstr>
      <vt:lpstr>Pré-analyse de l’écrit analytique 1</vt:lpstr>
      <vt:lpstr>Pré-analyse de l’écrit analytique 2</vt:lpstr>
      <vt:lpstr>Pré-analyse de l’écrit analytique 2</vt:lpstr>
      <vt:lpstr>Présentation PowerPoint</vt:lpstr>
      <vt:lpstr>Écriture réflexive et écriture analytique: pistes</vt:lpstr>
      <vt:lpstr>Présentation PowerPoint</vt:lpstr>
      <vt:lpstr> L’Évaluation des écrits réflexifs et dissertatifs par l’enseignante</vt:lpstr>
      <vt:lpstr>Merci! </vt:lpstr>
      <vt:lpstr>Annexes</vt:lpstr>
      <vt:lpstr>La recherche de Marie-eve langlois:   </vt:lpstr>
      <vt:lpstr>Présentation PowerPoint</vt:lpstr>
      <vt:lpstr>Rendre compte d’une lecture littéraire: quelles compétences?</vt:lpstr>
      <vt:lpstr>CALENDRIER</vt:lpstr>
      <vt:lpstr>Intégration entre lecture, écriture et langue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Écrire sur sa lecture pour apprendre et réfléchir sur soi au collégial</dc:title>
  <dc:creator>Stéphanie St-Onge</dc:creator>
  <cp:lastModifiedBy>Stéphanie St-Onge</cp:lastModifiedBy>
  <cp:revision>6</cp:revision>
  <dcterms:created xsi:type="dcterms:W3CDTF">2019-05-24T18:22:11Z</dcterms:created>
  <dcterms:modified xsi:type="dcterms:W3CDTF">2019-05-27T22:06:42Z</dcterms:modified>
</cp:coreProperties>
</file>